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89" r:id="rId2"/>
    <p:sldId id="303" r:id="rId3"/>
    <p:sldId id="325" r:id="rId4"/>
    <p:sldId id="324" r:id="rId5"/>
    <p:sldId id="343" r:id="rId6"/>
    <p:sldId id="344" r:id="rId7"/>
    <p:sldId id="347" r:id="rId8"/>
    <p:sldId id="341" r:id="rId9"/>
    <p:sldId id="342" r:id="rId10"/>
    <p:sldId id="348" r:id="rId11"/>
    <p:sldId id="349" r:id="rId12"/>
    <p:sldId id="350" r:id="rId13"/>
    <p:sldId id="351" r:id="rId14"/>
    <p:sldId id="352" r:id="rId15"/>
    <p:sldId id="334" r:id="rId16"/>
    <p:sldId id="326" r:id="rId17"/>
    <p:sldId id="291" r:id="rId18"/>
    <p:sldId id="290" r:id="rId19"/>
    <p:sldId id="338" r:id="rId20"/>
    <p:sldId id="339" r:id="rId21"/>
    <p:sldId id="337" r:id="rId22"/>
    <p:sldId id="304" r:id="rId23"/>
    <p:sldId id="293" r:id="rId24"/>
    <p:sldId id="340" r:id="rId25"/>
    <p:sldId id="305" r:id="rId26"/>
    <p:sldId id="294" r:id="rId27"/>
    <p:sldId id="307" r:id="rId28"/>
    <p:sldId id="306" r:id="rId29"/>
    <p:sldId id="309" r:id="rId30"/>
    <p:sldId id="310" r:id="rId31"/>
    <p:sldId id="311" r:id="rId32"/>
    <p:sldId id="312" r:id="rId33"/>
    <p:sldId id="313" r:id="rId34"/>
    <p:sldId id="316" r:id="rId35"/>
    <p:sldId id="318" r:id="rId36"/>
    <p:sldId id="319" r:id="rId37"/>
    <p:sldId id="320" r:id="rId38"/>
    <p:sldId id="321" r:id="rId39"/>
    <p:sldId id="323" r:id="rId40"/>
    <p:sldId id="335" r:id="rId41"/>
    <p:sldId id="336" r:id="rId42"/>
    <p:sldId id="302" r:id="rId43"/>
    <p:sldId id="353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1587"/>
    <a:srgbClr val="143288"/>
    <a:srgbClr val="8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20565" autoAdjust="0"/>
    <p:restoredTop sz="94660"/>
  </p:normalViewPr>
  <p:slideViewPr>
    <p:cSldViewPr>
      <p:cViewPr varScale="1">
        <p:scale>
          <a:sx n="95" d="100"/>
          <a:sy n="95" d="100"/>
        </p:scale>
        <p:origin x="-181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E1A4B3E-213F-4CF4-85B2-5917254297CB}" type="datetimeFigureOut">
              <a:rPr lang="en-US"/>
              <a:pPr>
                <a:defRPr/>
              </a:pPr>
              <a:t>5/19/2013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A9D7CCF-F491-426D-9638-FC80555158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9498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92C80-8FE5-6244-8225-483F40355FDE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Ask the class if they recognize any of the software mentioned here</a:t>
            </a:r>
            <a:r>
              <a:rPr lang="en-US" baseline="0" dirty="0" smtClean="0"/>
              <a:t> and whether it is open source.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Point out that sometimes the organizations work separately and are competing, i.e. </a:t>
            </a:r>
            <a:r>
              <a:rPr lang="en-US" baseline="0" dirty="0" err="1" smtClean="0"/>
              <a:t>microsoft</a:t>
            </a:r>
            <a:r>
              <a:rPr lang="en-US" baseline="0" dirty="0" smtClean="0"/>
              <a:t> office vs. oracle’s open office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Discuss how sometimes open source free projects feed paid products such as Fedora feeds into </a:t>
            </a:r>
            <a:r>
              <a:rPr lang="en-US" baseline="0" dirty="0" err="1" smtClean="0"/>
              <a:t>redhat</a:t>
            </a:r>
            <a:r>
              <a:rPr lang="en-US" baseline="0" dirty="0" smtClean="0"/>
              <a:t>.  Discuss free software foundation vs. open source initiative.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Discuss how Apache web server over 50 percent of the market.</a:t>
            </a:r>
          </a:p>
          <a:p>
            <a:endParaRPr lang="en-US" b="1" baseline="0" dirty="0" smtClean="0"/>
          </a:p>
          <a:p>
            <a:r>
              <a:rPr lang="en-US" baseline="0" dirty="0" smtClean="0"/>
              <a:t>If there’s time mention open source projects produce all types of software, e.g. statistics packages, children’s software.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ED5C0-3A76-4DF0-972D-F18C5E640E6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Ask the class if they recognize any of the software mentioned here</a:t>
            </a:r>
            <a:r>
              <a:rPr lang="en-US" baseline="0" dirty="0" smtClean="0"/>
              <a:t> and whether it is open source.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Point out that sometimes the organizations work separately and are competing, i.e. </a:t>
            </a:r>
            <a:r>
              <a:rPr lang="en-US" baseline="0" dirty="0" err="1" smtClean="0"/>
              <a:t>microsoft</a:t>
            </a:r>
            <a:r>
              <a:rPr lang="en-US" baseline="0" dirty="0" smtClean="0"/>
              <a:t> office vs. oracle’s open office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Discuss how sometimes open source free projects feed paid products such as Fedora feeds into </a:t>
            </a:r>
            <a:r>
              <a:rPr lang="en-US" baseline="0" dirty="0" err="1" smtClean="0"/>
              <a:t>redhat</a:t>
            </a:r>
            <a:r>
              <a:rPr lang="en-US" baseline="0" dirty="0" smtClean="0"/>
              <a:t>.  Discuss free software foundation vs. open source initiative.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Discuss how Apache web server over 50 percent of the market.</a:t>
            </a:r>
          </a:p>
          <a:p>
            <a:endParaRPr lang="en-US" b="1" baseline="0" dirty="0" smtClean="0"/>
          </a:p>
          <a:p>
            <a:r>
              <a:rPr lang="en-US" baseline="0" dirty="0" smtClean="0"/>
              <a:t>If there’s time mention open source projects produce all types of software, e.g. statistics packages, children’s software.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ED5C0-3A76-4DF0-972D-F18C5E640E6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examples of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92C80-8FE5-6244-8225-483F40355FD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examples of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92C80-8FE5-6244-8225-483F40355FD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examples of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92C80-8FE5-6244-8225-483F40355FD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</a:t>
            </a:r>
            <a:r>
              <a:rPr lang="en-US" baseline="0" dirty="0" smtClean="0"/>
              <a:t> that</a:t>
            </a:r>
            <a:r>
              <a:rPr lang="en-US" dirty="0" smtClean="0"/>
              <a:t> could guide their initial search? D</a:t>
            </a:r>
            <a:r>
              <a:rPr lang="en-US" baseline="0" dirty="0" smtClean="0"/>
              <a:t>omain/student interest/platform (</a:t>
            </a:r>
            <a:r>
              <a:rPr lang="en-US" baseline="0" dirty="0" err="1" smtClean="0"/>
              <a:t>e.g</a:t>
            </a:r>
            <a:r>
              <a:rPr lang="en-US" baseline="0" dirty="0" smtClean="0"/>
              <a:t>, mobile)</a:t>
            </a:r>
          </a:p>
          <a:p>
            <a:endParaRPr lang="en-US" baseline="0" dirty="0" smtClean="0"/>
          </a:p>
          <a:p>
            <a:r>
              <a:rPr lang="en-US" baseline="0" dirty="0" smtClean="0"/>
              <a:t>Mention that not all data are available at each site so is beneficial to use more than one.  Give example.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Go out to </a:t>
            </a:r>
            <a:r>
              <a:rPr lang="en-US" baseline="0" dirty="0" err="1" smtClean="0"/>
              <a:t>SourceForge</a:t>
            </a:r>
            <a:r>
              <a:rPr lang="en-US" baseline="0" dirty="0" smtClean="0"/>
              <a:t>, show searching the forge. </a:t>
            </a:r>
          </a:p>
          <a:p>
            <a:r>
              <a:rPr lang="en-US" baseline="0" dirty="0" smtClean="0"/>
              <a:t>Go out to </a:t>
            </a:r>
            <a:r>
              <a:rPr lang="en-US" baseline="0" dirty="0" err="1" smtClean="0"/>
              <a:t>Ohloh</a:t>
            </a:r>
            <a:r>
              <a:rPr lang="en-US" baseline="0" dirty="0" smtClean="0"/>
              <a:t>, show statistics.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Mention that not you can return to the larger set if one does not work out in your </a:t>
            </a:r>
            <a:r>
              <a:rPr lang="en-US" baseline="0" dirty="0" err="1" smtClean="0"/>
              <a:t>eval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92C80-8FE5-6244-8225-483F40355FD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Need</a:t>
            </a:r>
            <a:r>
              <a:rPr lang="en-US" b="1" i="1" baseline="0" dirty="0" smtClean="0"/>
              <a:t> a better graphic</a:t>
            </a:r>
          </a:p>
          <a:p>
            <a:r>
              <a:rPr lang="en-US" baseline="0" dirty="0" smtClean="0"/>
              <a:t>Here discuss the model from high level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Dimensions</a:t>
            </a:r>
          </a:p>
          <a:p>
            <a:r>
              <a:rPr lang="en-US" baseline="0" dirty="0" smtClean="0"/>
              <a:t>Viability-is it a community that is likely to continue?  Is the project too complex?</a:t>
            </a:r>
          </a:p>
          <a:p>
            <a:r>
              <a:rPr lang="en-US" baseline="0" dirty="0" smtClean="0"/>
              <a:t>Approachability – does it appear that it is a project that students can contribute to without having to spend an inordinate amount of time identifying how to do so?</a:t>
            </a:r>
          </a:p>
          <a:p>
            <a:r>
              <a:rPr lang="en-US" baseline="0" dirty="0" smtClean="0"/>
              <a:t>Suitability – does it support the learning objectives?</a:t>
            </a:r>
          </a:p>
          <a:p>
            <a:endParaRPr lang="en-US" baseline="0" dirty="0" smtClean="0"/>
          </a:p>
          <a:p>
            <a:r>
              <a:rPr lang="en-US" baseline="0" dirty="0" smtClean="0"/>
              <a:t>Mission critical – evaluated first, pass or fail (do have to satisfy all criteria)</a:t>
            </a:r>
          </a:p>
          <a:p>
            <a:r>
              <a:rPr lang="en-US" baseline="0" dirty="0" smtClean="0"/>
              <a:t>Secondary criteria – scored-approach (don’t have to satisfy all criteria)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92C80-8FE5-6244-8225-483F40355FD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Licensing</a:t>
            </a:r>
            <a:r>
              <a:rPr lang="en-US" baseline="0" dirty="0" smtClean="0"/>
              <a:t> terms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4DB971-168E-4BEB-BDF1-7EA432566B14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041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A85B6-EBA4-4FA0-8E0B-9B07353DB7C3}" type="datetime1">
              <a:rPr lang="en-US"/>
              <a:pPr>
                <a:defRPr/>
              </a:pPr>
              <a:t>5/19/2013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75AF5-9F80-4A78-93DE-AA46C20D0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26" descr="http://i.creativecommons.org/l/by-sa/3.0/88x3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2725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8ED84-57F7-4671-9C6B-207BEA3C8200}" type="datetime1">
              <a:rPr lang="en-US"/>
              <a:pPr>
                <a:defRPr/>
              </a:pPr>
              <a:t>5/19/2013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9A475-6B89-4C58-BE66-319B394F1E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C5090-FB5F-4F0E-92EA-1FBF5D504357}" type="datetime1">
              <a:rPr lang="en-US"/>
              <a:pPr>
                <a:defRPr/>
              </a:pPr>
              <a:t>5/19/2013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21DC3-01D4-4FBD-9310-8B6252FE4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Line,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6"/>
          <p:cNvSpPr>
            <a:spLocks noGrp="1"/>
          </p:cNvSpPr>
          <p:nvPr>
            <p:ph type="body" sz="quarter" idx="10"/>
          </p:nvPr>
        </p:nvSpPr>
        <p:spPr>
          <a:xfrm>
            <a:off x="365760" y="1536191"/>
            <a:ext cx="8348472" cy="461378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000"/>
              </a:spcBef>
              <a:defRPr/>
            </a:lvl1pPr>
            <a:lvl2pPr marL="342900" indent="-114300">
              <a:lnSpc>
                <a:spcPct val="11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defRPr/>
            </a:lvl2pPr>
            <a:lvl3pPr marL="571500" indent="-168275">
              <a:lnSpc>
                <a:spcPct val="110000"/>
              </a:lnSpc>
              <a:spcBef>
                <a:spcPts val="400"/>
              </a:spcBef>
              <a:buFont typeface="Futura Bk" pitchFamily="34" charset="0"/>
              <a:buChar char="−"/>
              <a:defRPr sz="1200"/>
            </a:lvl3pPr>
            <a:lvl4pPr marL="800100" indent="-114300">
              <a:lnSpc>
                <a:spcPct val="110000"/>
              </a:lnSpc>
              <a:spcBef>
                <a:spcPts val="400"/>
              </a:spcBef>
              <a:buSzPct val="80000"/>
              <a:buFont typeface="Arial" pitchFamily="34" charset="0"/>
              <a:buChar char="•"/>
              <a:defRPr sz="1200"/>
            </a:lvl4pPr>
            <a:lvl5pPr marL="1028700" indent="-174625">
              <a:lnSpc>
                <a:spcPct val="110000"/>
              </a:lnSpc>
              <a:spcBef>
                <a:spcPts val="400"/>
              </a:spcBef>
              <a:buFont typeface="Futura Bk" pitchFamily="34" charset="0"/>
              <a:buChar char="−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4" name="Picture 26" descr="http://i.creativecommons.org/l/by-sa/3.0/88x3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40343"/>
            <a:ext cx="567559" cy="19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965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  <a:lvl2pPr>
              <a:defRPr sz="28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A9D18-03E9-4BC6-93D6-9DD45B4BAC39}" type="datetime1">
              <a:rPr lang="en-US"/>
              <a:pPr>
                <a:defRPr/>
              </a:pPr>
              <a:t>5/19/2013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5EBC2-12FA-4DAC-9208-535130076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8F754-AC25-429D-97B6-6B2315AF0672}" type="datetime1">
              <a:rPr lang="en-US"/>
              <a:pPr>
                <a:defRPr/>
              </a:pPr>
              <a:t>5/19/2013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04598-777A-4E6E-A15E-6F7BF04C49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C216B-661E-4252-9EE3-2BF99062E9C7}" type="datetime1">
              <a:rPr lang="en-US"/>
              <a:pPr>
                <a:defRPr/>
              </a:pPr>
              <a:t>5/19/2013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D4D68-1353-41E0-A4C6-6FE6599CFE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72E22-9CDE-4E93-8B85-0C04DA233642}" type="datetime1">
              <a:rPr lang="en-US"/>
              <a:pPr>
                <a:defRPr/>
              </a:pPr>
              <a:t>5/19/2013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8F5D4-8232-448D-BD36-3E48C720B0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D3FBB-0D43-4DFB-9056-D2A19B3A17D9}" type="datetime1">
              <a:rPr lang="en-US"/>
              <a:pPr>
                <a:defRPr/>
              </a:pPr>
              <a:t>5/19/2013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9D303-6692-4693-9282-65F502AF2F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6F838-A26D-4BB2-B479-032E57F17978}" type="datetime1">
              <a:rPr lang="en-US"/>
              <a:pPr>
                <a:defRPr/>
              </a:pPr>
              <a:t>5/19/2013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2135B-9C8E-4E29-A39B-06F9394F9F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32187-DC85-4B8B-A876-FD8ABEE55796}" type="datetime1">
              <a:rPr lang="en-US"/>
              <a:pPr>
                <a:defRPr/>
              </a:pPr>
              <a:t>5/19/2013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FED83-9C15-453E-88E4-30F2D4B35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3F678-41C5-4A65-A35C-3DA5E5495B96}" type="datetime1">
              <a:rPr lang="en-US"/>
              <a:pPr>
                <a:defRPr/>
              </a:pPr>
              <a:t>5/19/2013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AD41A-8D71-4361-8001-4920321C5F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EA1BA2-FBFB-4127-8858-D44FE097CD1B}" type="datetime1">
              <a:rPr lang="en-US"/>
              <a:pPr>
                <a:defRPr/>
              </a:pPr>
              <a:t>5/19/2013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517C32-AB2C-4593-8DC1-83A75397D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26" descr="http://i.creativecommons.org/l/by-sa/3.0/88x31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2725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wmf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oss2serve.org/index.php/HFOSS_Projects" TargetMode="Externa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opensouce.com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sa/3.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4615" y="533400"/>
            <a:ext cx="7341294" cy="1724867"/>
          </a:xfrm>
        </p:spPr>
        <p:txBody>
          <a:bodyPr>
            <a:noAutofit/>
          </a:bodyPr>
          <a:lstStyle/>
          <a:p>
            <a:r>
              <a:rPr lang="en-US" sz="4000" dirty="0" smtClean="0"/>
              <a:t>Project Selection for Student Participation in Humanitarian FOSS</a:t>
            </a:r>
            <a:endParaRPr lang="en-US" sz="4000" dirty="0"/>
          </a:p>
        </p:txBody>
      </p:sp>
      <p:pic>
        <p:nvPicPr>
          <p:cNvPr id="7" name="Picture 6" descr="IST and Drexel 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0" y="24384000"/>
            <a:ext cx="6400800" cy="2698680"/>
          </a:xfrm>
          <a:prstGeom prst="rect">
            <a:avLst/>
          </a:prstGeom>
        </p:spPr>
      </p:pic>
      <p:pic>
        <p:nvPicPr>
          <p:cNvPr id="8" name="Picture 7" descr="IST and Drexel 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44400" y="24536400"/>
            <a:ext cx="6400800" cy="26986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 descr="IST and Drexel 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496800" y="24688800"/>
            <a:ext cx="6400800" cy="2698680"/>
          </a:xfrm>
          <a:prstGeom prst="rect">
            <a:avLst/>
          </a:prstGeom>
        </p:spPr>
      </p:pic>
      <p:pic>
        <p:nvPicPr>
          <p:cNvPr id="11" name="Picture 10" descr="IST and Drexel 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49200" y="24841200"/>
            <a:ext cx="6400800" cy="2698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IST and Drexel 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01600" y="24993600"/>
            <a:ext cx="6400800" cy="2698680"/>
          </a:xfrm>
          <a:prstGeom prst="rect">
            <a:avLst/>
          </a:prstGeom>
        </p:spPr>
      </p:pic>
      <p:pic>
        <p:nvPicPr>
          <p:cNvPr id="14" name="Picture 13" descr="Drexe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99200" y="5590614"/>
            <a:ext cx="2082800" cy="88103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5562600"/>
            <a:ext cx="3315342" cy="726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1" descr="NCC logo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5181600"/>
            <a:ext cx="14763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 flipH="1">
            <a:off x="1523999" y="2590800"/>
            <a:ext cx="7086601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Heidi J. C. Ellis  - ellis@wne.edu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Gregory W. Hislop – hislop@drexel.edu</a:t>
            </a:r>
          </a:p>
          <a:p>
            <a:pPr marL="914400" lvl="1" indent="-457200"/>
            <a:r>
              <a:rPr lang="en-US" sz="2400" dirty="0" smtClean="0"/>
              <a:t>Stoney Jackson (WNE)</a:t>
            </a:r>
          </a:p>
          <a:p>
            <a:pPr marL="914400" lvl="1" indent="-457200"/>
            <a:r>
              <a:rPr lang="en-US" sz="2400" dirty="0" smtClean="0"/>
              <a:t>Darci Burdge, Lori Postner (NCC)</a:t>
            </a:r>
          </a:p>
          <a:p>
            <a:pPr marL="914400" lvl="1" indent="-457200"/>
            <a:r>
              <a:rPr lang="en-US" sz="2400" dirty="0" smtClean="0"/>
              <a:t>Sean Goggins, Michelle Purcell (Drexel)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Misconception of FOSS as “Free contribution by anyone”</a:t>
            </a:r>
          </a:p>
          <a:p>
            <a:pPr lvl="1"/>
            <a:r>
              <a:rPr lang="en-US" smtClean="0"/>
              <a:t>NOT!</a:t>
            </a:r>
          </a:p>
          <a:p>
            <a:pPr lvl="1"/>
            <a:r>
              <a:rPr lang="en-US" smtClean="0"/>
              <a:t>This would be chaos</a:t>
            </a:r>
          </a:p>
          <a:p>
            <a:r>
              <a:rPr lang="en-US" smtClean="0"/>
              <a:t>Need for control creates a hierarchy</a:t>
            </a:r>
          </a:p>
          <a:p>
            <a:pPr lvl="1"/>
            <a:r>
              <a:rPr lang="en-US" smtClean="0"/>
              <a:t>Version control enables and enforces</a:t>
            </a:r>
          </a:p>
          <a:p>
            <a:pPr lvl="1"/>
            <a:r>
              <a:rPr lang="en-US" smtClean="0"/>
              <a:t>Committers</a:t>
            </a:r>
          </a:p>
          <a:p>
            <a:pPr lvl="1"/>
            <a:r>
              <a:rPr lang="en-US" smtClean="0"/>
              <a:t>Contributors</a:t>
            </a:r>
          </a:p>
          <a:p>
            <a:pPr lvl="1"/>
            <a:r>
              <a:rPr lang="en-US" smtClean="0"/>
              <a:t>Others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5245B1-4206-441C-AFDA-F11E36AC4A4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75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Control and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“Contributor Mountain”</a:t>
            </a:r>
          </a:p>
          <a:p>
            <a:pPr lvl="1"/>
            <a:r>
              <a:rPr lang="en-US" smtClean="0"/>
              <a:t>Client/customer</a:t>
            </a:r>
          </a:p>
          <a:p>
            <a:pPr lvl="2"/>
            <a:r>
              <a:rPr lang="en-US" smtClean="0"/>
              <a:t>Use in isolation</a:t>
            </a:r>
          </a:p>
          <a:p>
            <a:pPr lvl="1"/>
            <a:r>
              <a:rPr lang="en-US" smtClean="0"/>
              <a:t>Seeker </a:t>
            </a:r>
          </a:p>
          <a:p>
            <a:pPr lvl="2"/>
            <a:r>
              <a:rPr lang="en-US" smtClean="0"/>
              <a:t>Connects to community for answers on using</a:t>
            </a:r>
          </a:p>
          <a:p>
            <a:pPr lvl="1"/>
            <a:r>
              <a:rPr lang="en-US" smtClean="0"/>
              <a:t>Collaborator</a:t>
            </a:r>
          </a:p>
          <a:p>
            <a:pPr lvl="2"/>
            <a:r>
              <a:rPr lang="en-US" smtClean="0"/>
              <a:t>Contributes bug reports, feature requests, …</a:t>
            </a:r>
          </a:p>
          <a:p>
            <a:pPr lvl="1"/>
            <a:r>
              <a:rPr lang="en-US" smtClean="0"/>
              <a:t>Contributor </a:t>
            </a:r>
          </a:p>
          <a:p>
            <a:pPr lvl="2"/>
            <a:r>
              <a:rPr lang="en-US" smtClean="0"/>
              <a:t>Moves project forward</a:t>
            </a:r>
          </a:p>
          <a:p>
            <a:pPr lvl="2"/>
            <a:r>
              <a:rPr lang="en-US" smtClean="0"/>
              <a:t>Relied on by the community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5245B1-4206-441C-AFDA-F11E36AC4A4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7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Clients and developers as part of a spectrum</a:t>
            </a:r>
          </a:p>
          <a:p>
            <a:pPr lvl="1"/>
            <a:r>
              <a:rPr lang="en-US" smtClean="0"/>
              <a:t>Not “us” vs. “them”</a:t>
            </a:r>
          </a:p>
          <a:p>
            <a:r>
              <a:rPr lang="en-US" smtClean="0"/>
              <a:t>Assumption that people can move from passive “user” to active participant</a:t>
            </a:r>
          </a:p>
          <a:p>
            <a:pPr lvl="1"/>
            <a:r>
              <a:rPr lang="en-US" smtClean="0"/>
              <a:t>Even without technical skills</a:t>
            </a:r>
          </a:p>
          <a:p>
            <a:r>
              <a:rPr lang="en-US" smtClean="0"/>
              <a:t>See: “Why we won’t call you a ‘user’.”</a:t>
            </a:r>
          </a:p>
          <a:p>
            <a:pPr lvl="1"/>
            <a:r>
              <a:rPr lang="en-US" smtClean="0"/>
              <a:t>http://www.kitware.com/blog/home/post/263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4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Openness to new participants</a:t>
            </a:r>
          </a:p>
          <a:p>
            <a:pPr lvl="1"/>
            <a:r>
              <a:rPr lang="en-US" smtClean="0"/>
              <a:t>Especially if you approach the project reasonably</a:t>
            </a:r>
          </a:p>
          <a:p>
            <a:r>
              <a:rPr lang="en-US" smtClean="0"/>
              <a:t>Advancement via accomplishment</a:t>
            </a:r>
          </a:p>
          <a:p>
            <a:pPr lvl="1"/>
            <a:r>
              <a:rPr lang="en-US" smtClean="0"/>
              <a:t>Fairly direct meritocracy</a:t>
            </a:r>
          </a:p>
          <a:p>
            <a:r>
              <a:rPr lang="en-US" smtClean="0"/>
              <a:t>Check and balance</a:t>
            </a:r>
          </a:p>
          <a:p>
            <a:pPr lvl="1"/>
            <a:r>
              <a:rPr lang="en-US" smtClean="0"/>
              <a:t>Control of commit authority</a:t>
            </a:r>
          </a:p>
          <a:p>
            <a:pPr lvl="2"/>
            <a:r>
              <a:rPr lang="en-US" smtClean="0"/>
              <a:t>Real point of control for moving the product</a:t>
            </a:r>
          </a:p>
          <a:p>
            <a:pPr lvl="1"/>
            <a:r>
              <a:rPr lang="en-US" smtClean="0"/>
              <a:t>Ability to fork</a:t>
            </a:r>
          </a:p>
          <a:p>
            <a:pPr lvl="2"/>
            <a:r>
              <a:rPr lang="en-US" smtClean="0"/>
              <a:t>Limits autocratic power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5245B1-4206-441C-AFDA-F11E36AC4A4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2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More is generally better</a:t>
            </a:r>
          </a:p>
          <a:p>
            <a:r>
              <a:rPr lang="en-US" smtClean="0"/>
              <a:t>Multiple channels</a:t>
            </a:r>
          </a:p>
          <a:p>
            <a:pPr lvl="1"/>
            <a:r>
              <a:rPr lang="en-US" smtClean="0"/>
              <a:t>Highly distributed participation</a:t>
            </a:r>
          </a:p>
          <a:p>
            <a:pPr lvl="2"/>
            <a:r>
              <a:rPr lang="en-US" smtClean="0"/>
              <a:t>Less elaborate; more immediate</a:t>
            </a:r>
          </a:p>
          <a:p>
            <a:pPr lvl="2"/>
            <a:r>
              <a:rPr lang="en-US" smtClean="0"/>
              <a:t>Rollback mechanisms available (e.g., in a wiki)</a:t>
            </a:r>
          </a:p>
          <a:p>
            <a:pPr lvl="1"/>
            <a:r>
              <a:rPr lang="en-US" smtClean="0"/>
              <a:t>Synchronous and asynchronous</a:t>
            </a:r>
          </a:p>
          <a:p>
            <a:pPr lvl="1"/>
            <a:r>
              <a:rPr lang="en-US" smtClean="0"/>
              <a:t>Low and high bandwidth</a:t>
            </a:r>
          </a:p>
          <a:p>
            <a:r>
              <a:rPr lang="en-US" smtClean="0"/>
              <a:t>Explicit provision for lurkers</a:t>
            </a:r>
          </a:p>
          <a:p>
            <a:pPr lvl="1"/>
            <a:r>
              <a:rPr lang="en-US" smtClean="0"/>
              <a:t>Replaces hallway conversations and discussion in the break room</a:t>
            </a:r>
          </a:p>
          <a:p>
            <a:pPr lvl="1"/>
            <a:r>
              <a:rPr lang="en-US" smtClean="0"/>
              <a:t>Allows for serendipity and learning by osmosis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16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HFOSS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FOSS </a:t>
            </a:r>
            <a:r>
              <a:rPr lang="en-US" dirty="0" smtClean="0"/>
              <a:t>created to provide social </a:t>
            </a:r>
            <a:r>
              <a:rPr lang="en-US" dirty="0" smtClean="0"/>
              <a:t>benefit</a:t>
            </a:r>
            <a:endParaRPr lang="en-US" dirty="0" smtClean="0"/>
          </a:p>
          <a:p>
            <a:pPr lvl="1"/>
            <a:r>
              <a:rPr lang="en-US" dirty="0" smtClean="0"/>
              <a:t>Disaster recovery</a:t>
            </a:r>
          </a:p>
          <a:p>
            <a:pPr lvl="1"/>
            <a:r>
              <a:rPr lang="en-US" dirty="0" smtClean="0"/>
              <a:t>Medical records</a:t>
            </a:r>
          </a:p>
          <a:p>
            <a:pPr lvl="1"/>
            <a:r>
              <a:rPr lang="en-US" dirty="0" smtClean="0"/>
              <a:t>Economic development</a:t>
            </a:r>
          </a:p>
          <a:p>
            <a:pPr lvl="1"/>
            <a:r>
              <a:rPr lang="en-US" dirty="0" smtClean="0"/>
              <a:t>Education </a:t>
            </a:r>
          </a:p>
          <a:p>
            <a:pPr lvl="1"/>
            <a:r>
              <a:rPr lang="en-US" dirty="0" smtClean="0"/>
              <a:t>And more!</a:t>
            </a:r>
          </a:p>
          <a:p>
            <a:r>
              <a:rPr lang="en-US" dirty="0" smtClean="0"/>
              <a:t>Extra potential to catch student interest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And provide education on professional impact and responsibility</a:t>
            </a: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C2135B-9C8E-4E29-A39B-06F9394F9F8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33794" name="Picture 2" descr="https://encrypted-tbn3.gstatic.com/images?q=tbn:ANd9GcS1KMDtpAlgmPtx879pxQhoBKkVqZxbbliCjMxY-P-kG_ra4FlH8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152400"/>
            <a:ext cx="1143000" cy="1143001"/>
          </a:xfrm>
          <a:prstGeom prst="rect">
            <a:avLst/>
          </a:prstGeom>
          <a:noFill/>
        </p:spPr>
      </p:pic>
      <p:pic>
        <p:nvPicPr>
          <p:cNvPr id="33796" name="Picture 4" descr="https://encrypted-tbn1.gstatic.com/images?q=tbn:ANd9GcSssv0K_DJt6VrMoDi3WcmaCIinf1KdCzJV99trisbYotMKqbc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371759"/>
            <a:ext cx="2514600" cy="766436"/>
          </a:xfrm>
          <a:prstGeom prst="rect">
            <a:avLst/>
          </a:prstGeom>
          <a:noFill/>
        </p:spPr>
      </p:pic>
      <p:pic>
        <p:nvPicPr>
          <p:cNvPr id="33798" name="Picture 6" descr="https://encrypted-tbn0.gstatic.com/images?q=tbn:ANd9GcRUa9-dNiaIzd_HrRsCiCUqptZumA01Dyg8YxMvxtTucQ6VCS_mv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199" y="3467099"/>
            <a:ext cx="2590799" cy="647701"/>
          </a:xfrm>
          <a:prstGeom prst="rect">
            <a:avLst/>
          </a:prstGeom>
          <a:noFill/>
        </p:spPr>
      </p:pic>
      <p:pic>
        <p:nvPicPr>
          <p:cNvPr id="33800" name="Picture 8" descr="https://encrypted-tbn1.gstatic.com/images?q=tbn:ANd9GcQMfquUagszqe9H0sIHe_cGSAa7jQW_ZMDBmtqQNk9xOznzcmySD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220328"/>
            <a:ext cx="2590800" cy="694072"/>
          </a:xfrm>
          <a:prstGeom prst="rect">
            <a:avLst/>
          </a:prstGeom>
          <a:noFill/>
        </p:spPr>
      </p:pic>
      <p:pic>
        <p:nvPicPr>
          <p:cNvPr id="33802" name="Picture 10" descr="https://encrypted-tbn1.gstatic.com/images?q=tbn:ANd9GcSR0ivi9de4Srhr9Wn5oTkDo289EkPecoYPiMCSASLTvFTxM31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16385" y="4267200"/>
            <a:ext cx="1959429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4. Student Participation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FOSS project complexity</a:t>
            </a:r>
          </a:p>
          <a:p>
            <a:pPr lvl="1"/>
            <a:r>
              <a:rPr lang="en-US" dirty="0" smtClean="0"/>
              <a:t>Code and technology base</a:t>
            </a:r>
          </a:p>
          <a:p>
            <a:pPr lvl="1"/>
            <a:r>
              <a:rPr lang="en-US" dirty="0" smtClean="0"/>
              <a:t>Tools used</a:t>
            </a:r>
          </a:p>
          <a:p>
            <a:r>
              <a:rPr lang="en-US" dirty="0" smtClean="0"/>
              <a:t>FOSS culture and process</a:t>
            </a:r>
          </a:p>
          <a:p>
            <a:pPr lvl="1"/>
            <a:r>
              <a:rPr lang="en-US" dirty="0" smtClean="0"/>
              <a:t>Dynamics of interaction with FOSS communities</a:t>
            </a:r>
          </a:p>
          <a:p>
            <a:pPr lvl="1"/>
            <a:r>
              <a:rPr lang="en-US" dirty="0" smtClean="0"/>
              <a:t>Release schedules and process</a:t>
            </a:r>
          </a:p>
          <a:p>
            <a:r>
              <a:rPr lang="en-US" dirty="0" smtClean="0"/>
              <a:t>Meaningful involvement for students</a:t>
            </a:r>
          </a:p>
          <a:p>
            <a:pPr lvl="1"/>
            <a:r>
              <a:rPr lang="en-US" dirty="0" smtClean="0"/>
              <a:t>FOSS project cooperation</a:t>
            </a:r>
          </a:p>
          <a:p>
            <a:pPr lvl="1"/>
            <a:r>
              <a:rPr lang="en-US" dirty="0" smtClean="0"/>
              <a:t>Maintaining local knowledge of project over time</a:t>
            </a:r>
          </a:p>
          <a:p>
            <a:pPr lvl="1"/>
            <a:endParaRPr lang="en-US" dirty="0"/>
          </a:p>
        </p:txBody>
      </p:sp>
      <p:pic>
        <p:nvPicPr>
          <p:cNvPr id="4" name="Picture 3" descr="MC900366454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4051" y="1775971"/>
            <a:ext cx="1587500" cy="14772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Learning Opportunities - Technical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3124" y="1371600"/>
            <a:ext cx="8042276" cy="4191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Coding, testing and debugging</a:t>
            </a:r>
          </a:p>
          <a:p>
            <a:r>
              <a:rPr lang="en-US" sz="3200" dirty="0" smtClean="0"/>
              <a:t>Code reading and </a:t>
            </a:r>
            <a:br>
              <a:rPr lang="en-US" sz="3200" dirty="0" smtClean="0"/>
            </a:br>
            <a:r>
              <a:rPr lang="en-US" sz="3200" dirty="0" smtClean="0"/>
              <a:t>understanding</a:t>
            </a:r>
          </a:p>
          <a:p>
            <a:r>
              <a:rPr lang="en-US" sz="3200" dirty="0" smtClean="0"/>
              <a:t>Specification and design</a:t>
            </a:r>
          </a:p>
          <a:p>
            <a:r>
              <a:rPr lang="en-US" sz="3200" dirty="0" smtClean="0"/>
              <a:t>Development platforms</a:t>
            </a:r>
          </a:p>
          <a:p>
            <a:pPr lvl="1"/>
            <a:r>
              <a:rPr lang="en-US" sz="2400" dirty="0" err="1" smtClean="0"/>
              <a:t>E.g</a:t>
            </a:r>
            <a:r>
              <a:rPr lang="en-US" sz="2400" dirty="0" smtClean="0"/>
              <a:t>, mobile</a:t>
            </a:r>
          </a:p>
          <a:p>
            <a:r>
              <a:rPr lang="en-US" sz="3200" dirty="0" smtClean="0"/>
              <a:t>Tools</a:t>
            </a:r>
          </a:p>
          <a:p>
            <a:r>
              <a:rPr lang="en-US" sz="3200" dirty="0" smtClean="0"/>
              <a:t>http://www.xcitegroup.org/softhum/doku.php?id=f:50ways</a:t>
            </a:r>
          </a:p>
          <a:p>
            <a:pPr lvl="1"/>
            <a:endParaRPr lang="en-US" sz="2400" dirty="0" smtClean="0"/>
          </a:p>
          <a:p>
            <a:endParaRPr lang="en-US" dirty="0" smtClean="0"/>
          </a:p>
          <a:p>
            <a:pPr lvl="1"/>
            <a:endParaRPr lang="en-US" sz="2400" dirty="0"/>
          </a:p>
        </p:txBody>
      </p:sp>
      <p:grpSp>
        <p:nvGrpSpPr>
          <p:cNvPr id="4" name="Group 7"/>
          <p:cNvGrpSpPr/>
          <p:nvPr/>
        </p:nvGrpSpPr>
        <p:grpSpPr>
          <a:xfrm>
            <a:off x="6005485" y="1874527"/>
            <a:ext cx="2710685" cy="2453916"/>
            <a:chOff x="4246969" y="2138867"/>
            <a:chExt cx="2710685" cy="2453916"/>
          </a:xfrm>
        </p:grpSpPr>
        <p:pic>
          <p:nvPicPr>
            <p:cNvPr id="21" name="Picture 20" descr="1330008371_application-x-php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763517">
              <a:off x="6001391" y="2726008"/>
              <a:ext cx="956263" cy="956263"/>
            </a:xfrm>
            <a:prstGeom prst="rect">
              <a:avLst/>
            </a:prstGeom>
          </p:spPr>
        </p:pic>
        <p:pic>
          <p:nvPicPr>
            <p:cNvPr id="20" name="Picture 19" descr="1330008020_Blank-Map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9657574">
              <a:off x="4263436" y="2328343"/>
              <a:ext cx="997206" cy="997206"/>
            </a:xfrm>
            <a:prstGeom prst="rect">
              <a:avLst/>
            </a:prstGeom>
          </p:spPr>
        </p:pic>
        <p:pic>
          <p:nvPicPr>
            <p:cNvPr id="19" name="Picture 18" descr="1330007737_fixed-bug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673063">
              <a:off x="4246969" y="3625468"/>
              <a:ext cx="967315" cy="967315"/>
            </a:xfrm>
            <a:prstGeom prst="rect">
              <a:avLst/>
            </a:prstGeom>
          </p:spPr>
        </p:pic>
        <p:pic>
          <p:nvPicPr>
            <p:cNvPr id="22" name="Picture 21" descr="MC900278520.WM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03339" y="2138867"/>
              <a:ext cx="1209676" cy="245391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Learning Opportunities – Soft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324" y="1600200"/>
            <a:ext cx="8042276" cy="4343400"/>
          </a:xfrm>
        </p:spPr>
        <p:txBody>
          <a:bodyPr>
            <a:noAutofit/>
          </a:bodyPr>
          <a:lstStyle/>
          <a:p>
            <a:r>
              <a:rPr lang="en-US" dirty="0" smtClean="0"/>
              <a:t>Teamwork</a:t>
            </a:r>
          </a:p>
          <a:p>
            <a:r>
              <a:rPr lang="en-US" dirty="0" smtClean="0"/>
              <a:t>Communication</a:t>
            </a:r>
          </a:p>
          <a:p>
            <a:r>
              <a:rPr lang="en-US" dirty="0" smtClean="0"/>
              <a:t>Cultural exposure</a:t>
            </a:r>
          </a:p>
          <a:p>
            <a:r>
              <a:rPr lang="en-US" dirty="0" smtClean="0"/>
              <a:t>Understanding of humanitarian issues</a:t>
            </a:r>
          </a:p>
          <a:p>
            <a:r>
              <a:rPr lang="en-US" dirty="0" smtClean="0"/>
              <a:t>Intellectual property</a:t>
            </a:r>
          </a:p>
          <a:p>
            <a:pPr lvl="1"/>
            <a:endParaRPr lang="en-US" sz="2400" dirty="0"/>
          </a:p>
        </p:txBody>
      </p:sp>
      <p:pic>
        <p:nvPicPr>
          <p:cNvPr id="43014" name="Picture 6" descr="C:\Documents and Settings\Hellis\Local Settings\Temporary Internet Files\Content.IE5\F31PTXTA\MC90023093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1524000"/>
            <a:ext cx="1638677" cy="219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/>
          <a:lstStyle/>
          <a:p>
            <a:r>
              <a:rPr lang="en-US" dirty="0" smtClean="0"/>
              <a:t>1. Introductions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1752600"/>
          </a:xfrm>
        </p:spPr>
        <p:txBody>
          <a:bodyPr/>
          <a:lstStyle/>
          <a:p>
            <a:r>
              <a:rPr lang="en-US" dirty="0" smtClean="0"/>
              <a:t>Foss2serve.org</a:t>
            </a:r>
          </a:p>
          <a:p>
            <a:r>
              <a:rPr lang="en-US" dirty="0" smtClean="0"/>
              <a:t>TeachingOpenSource.org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Learning Opportunities – </a:t>
            </a:r>
            <a:br>
              <a:rPr lang="en-US" dirty="0" smtClean="0"/>
            </a:br>
            <a:r>
              <a:rPr lang="en-US" dirty="0" smtClean="0"/>
              <a:t>Domain 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324" y="1752600"/>
            <a:ext cx="8042276" cy="4343400"/>
          </a:xfrm>
        </p:spPr>
        <p:txBody>
          <a:bodyPr>
            <a:noAutofit/>
          </a:bodyPr>
          <a:lstStyle/>
          <a:p>
            <a:r>
              <a:rPr lang="en-US" dirty="0" smtClean="0"/>
              <a:t>Health systems</a:t>
            </a:r>
          </a:p>
          <a:p>
            <a:r>
              <a:rPr lang="en-US" dirty="0" smtClean="0"/>
              <a:t>Financial systems</a:t>
            </a:r>
            <a:endParaRPr lang="en-US" dirty="0" smtClean="0"/>
          </a:p>
          <a:p>
            <a:r>
              <a:rPr lang="en-US" dirty="0" smtClean="0"/>
              <a:t>Cryptography</a:t>
            </a:r>
            <a:endParaRPr lang="en-US" dirty="0" smtClean="0"/>
          </a:p>
          <a:p>
            <a:r>
              <a:rPr lang="en-US" dirty="0" smtClean="0"/>
              <a:t>Bioinformatics</a:t>
            </a:r>
          </a:p>
          <a:p>
            <a:r>
              <a:rPr lang="en-US" dirty="0" smtClean="0"/>
              <a:t>Social issues</a:t>
            </a:r>
          </a:p>
          <a:p>
            <a:endParaRPr lang="en-US" dirty="0" smtClean="0"/>
          </a:p>
          <a:p>
            <a:pPr lvl="1"/>
            <a:endParaRPr lang="en-US" sz="2400" dirty="0"/>
          </a:p>
        </p:txBody>
      </p:sp>
      <p:pic>
        <p:nvPicPr>
          <p:cNvPr id="44034" name="Picture 2" descr="C:\Documents and Settings\Hellis\Local Settings\Temporary Internet Files\Content.IE5\F31PTXTA\MM900254443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447800"/>
            <a:ext cx="2319338" cy="2299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Students Have…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41437"/>
            <a:ext cx="8229600" cy="4525963"/>
          </a:xfrm>
        </p:spPr>
        <p:txBody>
          <a:bodyPr/>
          <a:lstStyle/>
          <a:p>
            <a:r>
              <a:rPr lang="en-US" sz="3200" dirty="0" smtClean="0"/>
              <a:t>Created install instructions for the dev environment for </a:t>
            </a:r>
            <a:r>
              <a:rPr lang="en-US" sz="3200" dirty="0" err="1" smtClean="0"/>
              <a:t>OpenMRS</a:t>
            </a:r>
            <a:endParaRPr lang="en-US" sz="3200" dirty="0" smtClean="0"/>
          </a:p>
          <a:p>
            <a:r>
              <a:rPr lang="en-US" sz="3200" dirty="0" smtClean="0"/>
              <a:t>Added a keyboard to the Caribou onscreen keyboard</a:t>
            </a:r>
          </a:p>
          <a:p>
            <a:r>
              <a:rPr lang="en-US" sz="3200" dirty="0" smtClean="0"/>
              <a:t>Written guidelines for downloading and installing products</a:t>
            </a:r>
          </a:p>
          <a:p>
            <a:r>
              <a:rPr lang="en-US" sz="3200" dirty="0" smtClean="0"/>
              <a:t>Added color filters to vision software</a:t>
            </a:r>
          </a:p>
          <a:p>
            <a:r>
              <a:rPr lang="en-US" sz="3200" dirty="0" smtClean="0"/>
              <a:t>Created a volunteer management module for disaster management software</a:t>
            </a:r>
          </a:p>
          <a:p>
            <a:endParaRPr lang="en-US" sz="1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5. Locating Projects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Project 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0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Peruse sites for potential projects</a:t>
            </a:r>
            <a:endParaRPr lang="en-US" sz="2400" dirty="0" smtClean="0"/>
          </a:p>
          <a:p>
            <a:pPr lvl="1"/>
            <a:r>
              <a:rPr lang="en-US" sz="2400" dirty="0" smtClean="0"/>
              <a:t>Sourceforge – sourceforge.net</a:t>
            </a:r>
          </a:p>
          <a:p>
            <a:pPr lvl="1"/>
            <a:r>
              <a:rPr lang="en-US" sz="2400" dirty="0" err="1" smtClean="0"/>
              <a:t>GitHub</a:t>
            </a:r>
            <a:r>
              <a:rPr lang="en-US" sz="2400" dirty="0" smtClean="0"/>
              <a:t>  - github.com</a:t>
            </a:r>
          </a:p>
          <a:p>
            <a:pPr lvl="1"/>
            <a:r>
              <a:rPr lang="en-US" sz="2400" dirty="0" err="1" smtClean="0"/>
              <a:t>Launchpad</a:t>
            </a:r>
            <a:r>
              <a:rPr lang="en-US" sz="2400" dirty="0" smtClean="0"/>
              <a:t>  - launchpad.net</a:t>
            </a:r>
          </a:p>
          <a:p>
            <a:pPr lvl="1"/>
            <a:r>
              <a:rPr lang="en-US" sz="2400" dirty="0" err="1" smtClean="0"/>
              <a:t>Ohloh</a:t>
            </a:r>
            <a:r>
              <a:rPr lang="en-US" sz="2400" dirty="0" smtClean="0"/>
              <a:t>  - ohloh.net</a:t>
            </a:r>
          </a:p>
          <a:p>
            <a:pPr lvl="1"/>
            <a:r>
              <a:rPr lang="en-US" sz="2400" dirty="0" err="1" smtClean="0"/>
              <a:t>Gitorious</a:t>
            </a:r>
            <a:r>
              <a:rPr lang="en-US" sz="2400" dirty="0" smtClean="0"/>
              <a:t>  - gitorious.org</a:t>
            </a:r>
          </a:p>
          <a:p>
            <a:pPr lvl="1"/>
            <a:r>
              <a:rPr lang="en-US" sz="2400" dirty="0" smtClean="0"/>
              <a:t>List of HFOSS projects:</a:t>
            </a:r>
            <a:br>
              <a:rPr lang="en-US" sz="2400" dirty="0" smtClean="0"/>
            </a:br>
            <a:r>
              <a:rPr lang="en-US" sz="2400" dirty="0" smtClean="0"/>
              <a:t>http://www.xcitegroup.org/softhum/doku.php?id=g:hfoss_and_oss_projects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Identify 5-6 potential projects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Narrow down to three most interesting</a:t>
            </a:r>
          </a:p>
          <a:p>
            <a:pPr marL="514350" indent="-514350"/>
            <a:r>
              <a:rPr lang="en-US" sz="3200" dirty="0" smtClean="0"/>
              <a:t>Other resources: TeachingOpenSource.org and foss2serve.org</a:t>
            </a:r>
          </a:p>
        </p:txBody>
      </p:sp>
      <p:pic>
        <p:nvPicPr>
          <p:cNvPr id="4" name="Picture 3" descr="MC900441948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1752600"/>
            <a:ext cx="12319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Try It!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to: </a:t>
            </a:r>
            <a:br>
              <a:rPr lang="en-US" dirty="0" smtClean="0"/>
            </a:br>
            <a:r>
              <a:rPr lang="en-US" dirty="0" smtClean="0"/>
              <a:t> http://www.foss2serve.org/index.php/Intro_Project_Identification_Activity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6. Evaluation Model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Model - 1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1" y="1774732"/>
            <a:ext cx="6915150" cy="4476297"/>
          </a:xfrm>
          <a:prstGeom prst="rect">
            <a:avLst/>
          </a:prstGeom>
        </p:spPr>
      </p:pic>
      <p:pic>
        <p:nvPicPr>
          <p:cNvPr id="9" name="Content Placeholder 8" descr="MC900250922.WM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-43116" r="-43116"/>
          <a:stretch>
            <a:fillRect/>
          </a:stretch>
        </p:blipFill>
        <p:spPr>
          <a:xfrm>
            <a:off x="-1103531" y="1444532"/>
            <a:ext cx="5686347" cy="30710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Model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Rate criteria on scale of one to three</a:t>
            </a:r>
          </a:p>
          <a:p>
            <a:pPr lvl="1"/>
            <a:r>
              <a:rPr lang="en-US" dirty="0" smtClean="0"/>
              <a:t>Three is “best”</a:t>
            </a:r>
          </a:p>
          <a:p>
            <a:r>
              <a:rPr lang="en-US" dirty="0" smtClean="0"/>
              <a:t>Mission Critical Criteria:  Must be present to support student success</a:t>
            </a:r>
          </a:p>
          <a:p>
            <a:pPr lvl="1"/>
            <a:r>
              <a:rPr lang="en-US" dirty="0" smtClean="0"/>
              <a:t>No rating of less than two is acceptable</a:t>
            </a:r>
          </a:p>
          <a:p>
            <a:r>
              <a:rPr lang="en-US" dirty="0" smtClean="0"/>
              <a:t>Secondary Criteria: Contribute to the success but lack does not lead to failure</a:t>
            </a:r>
          </a:p>
          <a:p>
            <a:pPr lvl="1"/>
            <a:r>
              <a:rPr lang="en-US" dirty="0" smtClean="0"/>
              <a:t>Total score above 20 indicates a viable project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Mission Critical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Viability – Size, Scale Complexity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 that students do not need to understand entire project</a:t>
            </a:r>
          </a:p>
          <a:p>
            <a:r>
              <a:rPr lang="en-US" dirty="0" smtClean="0"/>
              <a:t>LOC: 96 KLOC – 5 MLOC</a:t>
            </a:r>
          </a:p>
          <a:p>
            <a:pPr lvl="1"/>
            <a:r>
              <a:rPr lang="en-US" dirty="0" smtClean="0"/>
              <a:t>Very dependent on architecture</a:t>
            </a:r>
          </a:p>
          <a:p>
            <a:r>
              <a:rPr lang="en-US" dirty="0" smtClean="0"/>
              <a:t>Architecture: Modular architectures best</a:t>
            </a:r>
          </a:p>
          <a:p>
            <a:pPr lvl="1"/>
            <a:r>
              <a:rPr lang="en-US" dirty="0" smtClean="0"/>
              <a:t>E.g., plug-in architecture </a:t>
            </a:r>
          </a:p>
          <a:p>
            <a:r>
              <a:rPr lang="en-US" dirty="0" smtClean="0"/>
              <a:t>Number of committers: ~6 within the last 12 months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Mission Critical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Viability –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Commits per month:  10-30 is reasonable</a:t>
            </a:r>
          </a:p>
          <a:p>
            <a:pPr lvl="1"/>
            <a:r>
              <a:rPr lang="en-US" dirty="0" smtClean="0"/>
              <a:t>Look back a year or so for commit pattern</a:t>
            </a:r>
          </a:p>
          <a:p>
            <a:pPr lvl="1"/>
            <a:r>
              <a:rPr lang="en-US" dirty="0" smtClean="0"/>
              <a:t>Projects may have cyclic commit pattern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/>
          <a:lstStyle/>
          <a:p>
            <a:r>
              <a:rPr lang="en-US" dirty="0" smtClean="0"/>
              <a:t>2. Set Up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/>
          <a:p>
            <a:r>
              <a:rPr lang="en-US" dirty="0" err="1" smtClean="0"/>
              <a:t>Etherpad</a:t>
            </a:r>
            <a:r>
              <a:rPr lang="en-US" dirty="0" smtClean="0"/>
              <a:t>: http://openetherpad.org/CSEET-Workshop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Mission Critical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Viability –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Active user </a:t>
            </a:r>
            <a:r>
              <a:rPr lang="en-US" b="1" dirty="0" smtClean="0"/>
              <a:t>and</a:t>
            </a:r>
            <a:r>
              <a:rPr lang="en-US" dirty="0" smtClean="0"/>
              <a:t> developer communities</a:t>
            </a:r>
          </a:p>
          <a:p>
            <a:r>
              <a:rPr lang="en-US" dirty="0" smtClean="0"/>
              <a:t>Regular history of project downloads</a:t>
            </a:r>
          </a:p>
          <a:p>
            <a:r>
              <a:rPr lang="en-US" dirty="0" smtClean="0"/>
              <a:t>Regular documentation updates</a:t>
            </a:r>
          </a:p>
          <a:p>
            <a:r>
              <a:rPr lang="en-US" dirty="0" smtClean="0"/>
              <a:t>Current activity on user mailing lists</a:t>
            </a:r>
          </a:p>
          <a:p>
            <a:r>
              <a:rPr lang="en-US" dirty="0" smtClean="0"/>
              <a:t>Be careful of:</a:t>
            </a:r>
          </a:p>
          <a:p>
            <a:pPr lvl="1"/>
            <a:r>
              <a:rPr lang="en-US" dirty="0" smtClean="0"/>
              <a:t>Long lags between updates</a:t>
            </a:r>
          </a:p>
          <a:p>
            <a:pPr lvl="1"/>
            <a:r>
              <a:rPr lang="en-US" dirty="0" smtClean="0"/>
              <a:t>Current questions unanswered on forums</a:t>
            </a:r>
          </a:p>
          <a:p>
            <a:pPr lvl="1"/>
            <a:r>
              <a:rPr lang="en-US" dirty="0" smtClean="0"/>
              <a:t>No recent history of downloads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Mission Critical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Approachability – On-ramp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have identifiable way for new people to contribute</a:t>
            </a:r>
          </a:p>
          <a:p>
            <a:r>
              <a:rPr lang="en-US" dirty="0" smtClean="0"/>
              <a:t>Rubric:</a:t>
            </a:r>
          </a:p>
          <a:p>
            <a:pPr lvl="1"/>
            <a:r>
              <a:rPr lang="en-US" dirty="0" smtClean="0"/>
              <a:t>Insufficient: few or no pointers on how to get involved</a:t>
            </a:r>
          </a:p>
          <a:p>
            <a:pPr lvl="1"/>
            <a:r>
              <a:rPr lang="en-US" dirty="0" smtClean="0"/>
              <a:t>Sufficient: Suggestions about how to get involved other than contributing money</a:t>
            </a:r>
          </a:p>
          <a:p>
            <a:pPr lvl="1"/>
            <a:r>
              <a:rPr lang="en-US" dirty="0" smtClean="0"/>
              <a:t>Ideal: Obvious link to getting started including list of tasks needed to be completed and detailed instructions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Mission Critical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Suitability – Appropriate Artifacts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have artifacts/tasks that support learning for your class</a:t>
            </a:r>
          </a:p>
          <a:p>
            <a:pPr lvl="1"/>
            <a:r>
              <a:rPr lang="en-US" dirty="0" smtClean="0"/>
              <a:t>Documentation, testing, design, coding, etc.</a:t>
            </a:r>
          </a:p>
          <a:p>
            <a:pPr lvl="1"/>
            <a:r>
              <a:rPr lang="en-US" dirty="0" smtClean="0"/>
              <a:t>Multiple opportunities for a variety of different kinds of contributions is best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Mission Critical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Suitability – Contributor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Ideal: Community provides lots of guidance </a:t>
            </a:r>
          </a:p>
          <a:p>
            <a:r>
              <a:rPr lang="en-US" sz="3200" dirty="0" smtClean="0"/>
              <a:t>Project should contain information on how project is administered and managed</a:t>
            </a:r>
          </a:p>
          <a:p>
            <a:r>
              <a:rPr lang="en-US" sz="3200" dirty="0" smtClean="0"/>
              <a:t>Communication tools clearly documented</a:t>
            </a:r>
          </a:p>
          <a:p>
            <a:r>
              <a:rPr lang="en-US" sz="3200" dirty="0" smtClean="0"/>
              <a:t>Developers have a web presence</a:t>
            </a:r>
          </a:p>
          <a:p>
            <a:r>
              <a:rPr lang="en-US" sz="3200" dirty="0" smtClean="0"/>
              <a:t>Processes for getting change committed, feature selection etc. well documented.</a:t>
            </a:r>
          </a:p>
          <a:p>
            <a:r>
              <a:rPr lang="en-US" sz="3200" dirty="0" smtClean="0"/>
              <a:t>Responses to questions on IRC/list should be supportive and timely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D1587"/>
                </a:solidFill>
              </a:rPr>
              <a:t>Secondary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Suitability – Domain and Maturity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Domain: Understandability can impact learning</a:t>
            </a:r>
          </a:p>
          <a:p>
            <a:pPr lvl="1"/>
            <a:r>
              <a:rPr lang="en-US" dirty="0" smtClean="0"/>
              <a:t>E.g., Software for Nuclear Magnetic Resonance  vs. gaming software</a:t>
            </a:r>
          </a:p>
          <a:p>
            <a:r>
              <a:rPr lang="en-US" dirty="0" smtClean="0"/>
              <a:t>Maturity: Should have at least one stable release</a:t>
            </a:r>
          </a:p>
          <a:p>
            <a:pPr lvl="1"/>
            <a:r>
              <a:rPr lang="en-US" dirty="0" smtClean="0"/>
              <a:t>Otherwise project may not have sufficient organization to support student learning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D1587"/>
                </a:solidFill>
              </a:rPr>
              <a:t>Secondary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Suitability – User Support &amp; 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 Support: Clear instructions for downloading, installing and using product</a:t>
            </a:r>
          </a:p>
          <a:p>
            <a:pPr lvl="1"/>
            <a:r>
              <a:rPr lang="en-US" dirty="0" smtClean="0"/>
              <a:t>FAQs, forums, and lists</a:t>
            </a:r>
          </a:p>
          <a:p>
            <a:pPr lvl="1"/>
            <a:r>
              <a:rPr lang="en-US" dirty="0" smtClean="0"/>
              <a:t>Quality of end-user documentation</a:t>
            </a:r>
          </a:p>
          <a:p>
            <a:r>
              <a:rPr lang="en-US" dirty="0" smtClean="0"/>
              <a:t>Does project have clear roadmap for future?</a:t>
            </a:r>
          </a:p>
          <a:p>
            <a:pPr lvl="1"/>
            <a:r>
              <a:rPr lang="en-US" dirty="0" smtClean="0"/>
              <a:t>Provides students with understanding of forward direction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D1587"/>
                </a:solidFill>
              </a:rPr>
              <a:t>Secondary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Approachability – Contribution Types and Openness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Support for multiple contribution types?</a:t>
            </a:r>
          </a:p>
          <a:p>
            <a:pPr lvl="1"/>
            <a:r>
              <a:rPr lang="en-US" dirty="0" smtClean="0"/>
              <a:t>More is better </a:t>
            </a:r>
          </a:p>
          <a:p>
            <a:r>
              <a:rPr lang="en-US" dirty="0" smtClean="0"/>
              <a:t>Openness to contributions </a:t>
            </a:r>
          </a:p>
          <a:p>
            <a:pPr lvl="1"/>
            <a:r>
              <a:rPr lang="en-US" dirty="0" smtClean="0"/>
              <a:t>Does project accept external patches</a:t>
            </a:r>
          </a:p>
          <a:p>
            <a:pPr lvl="1"/>
            <a:r>
              <a:rPr lang="en-US" dirty="0" smtClean="0"/>
              <a:t>Description of how to get changes committed</a:t>
            </a:r>
          </a:p>
          <a:p>
            <a:pPr lvl="1"/>
            <a:r>
              <a:rPr lang="en-US" dirty="0" smtClean="0"/>
              <a:t>Identification of committers</a:t>
            </a:r>
          </a:p>
          <a:p>
            <a:pPr lvl="1"/>
            <a:r>
              <a:rPr lang="en-US" dirty="0" smtClean="0"/>
              <a:t>Be wary of projects that do not accept changes not from core members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D1587"/>
                </a:solidFill>
              </a:rPr>
              <a:t>Secondary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Approachability – Student Friendliness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Ideal project welcomes and values student contributions</a:t>
            </a:r>
          </a:p>
          <a:p>
            <a:pPr lvl="1"/>
            <a:r>
              <a:rPr lang="en-US" dirty="0" smtClean="0"/>
              <a:t>Check tone of discussion on IRC and forums</a:t>
            </a:r>
          </a:p>
          <a:p>
            <a:pPr lvl="1"/>
            <a:r>
              <a:rPr lang="en-US" dirty="0" smtClean="0"/>
              <a:t>Is “flaming” is tolerated?</a:t>
            </a:r>
          </a:p>
          <a:p>
            <a:r>
              <a:rPr lang="en-US" dirty="0" smtClean="0"/>
              <a:t>Evidence of previous student participation is helpful</a:t>
            </a:r>
          </a:p>
          <a:p>
            <a:pPr lvl="1"/>
            <a:r>
              <a:rPr lang="en-US" dirty="0" smtClean="0"/>
              <a:t>E.g., Google Summer of 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D1587"/>
                </a:solidFill>
              </a:rPr>
              <a:t>Secondary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Suitability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Product: Students must be able to understand what product does</a:t>
            </a:r>
          </a:p>
          <a:p>
            <a:r>
              <a:rPr lang="en-US" dirty="0" smtClean="0"/>
              <a:t>Platform: Do you have support for platform project runs on?</a:t>
            </a:r>
          </a:p>
          <a:p>
            <a:r>
              <a:rPr lang="en-US" dirty="0" smtClean="0"/>
              <a:t>Development features:</a:t>
            </a:r>
          </a:p>
          <a:p>
            <a:pPr lvl="1"/>
            <a:r>
              <a:rPr lang="en-US" dirty="0" smtClean="0"/>
              <a:t>Programming language</a:t>
            </a:r>
          </a:p>
          <a:p>
            <a:pPr lvl="1"/>
            <a:r>
              <a:rPr lang="en-US" dirty="0" smtClean="0"/>
              <a:t>Development environment</a:t>
            </a:r>
          </a:p>
          <a:p>
            <a:pPr lvl="1"/>
            <a:r>
              <a:rPr lang="en-US" dirty="0" smtClean="0"/>
              <a:t>Supporting technologies: database packages, libraries,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Sizzle!  Is project attractive to students?</a:t>
            </a:r>
          </a:p>
          <a:p>
            <a:r>
              <a:rPr lang="en-US" dirty="0" smtClean="0"/>
              <a:t>Long-term prospects: Is this a project that could be used for more than one term?</a:t>
            </a:r>
          </a:p>
          <a:p>
            <a:r>
              <a:rPr lang="en-US" dirty="0" smtClean="0"/>
              <a:t>Ownership: Does project hold possibility for students to have a sense of “ownership”?</a:t>
            </a:r>
          </a:p>
          <a:p>
            <a:pPr lvl="1"/>
            <a:r>
              <a:rPr lang="en-US" dirty="0" smtClean="0"/>
              <a:t>Will students want to follow the project during future development?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3. What is HFOSS?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7. An Example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8. Your Turn! Applying the Model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09600" y="1828800"/>
            <a:ext cx="8305800" cy="4191000"/>
          </a:xfrm>
        </p:spPr>
        <p:txBody>
          <a:bodyPr>
            <a:normAutofit fontScale="92500"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en-US" dirty="0" smtClean="0"/>
              <a:t>Start at: </a:t>
            </a:r>
            <a:r>
              <a:rPr lang="en-US" dirty="0" smtClean="0">
                <a:hlinkClick r:id="rId2"/>
              </a:rPr>
              <a:t>http://www.foss2serve.org/index.php/HFOSS_Projects</a:t>
            </a:r>
            <a:endParaRPr lang="en-US" dirty="0" smtClean="0"/>
          </a:p>
          <a:p>
            <a:pPr marL="742950" indent="-742950" algn="l">
              <a:buFont typeface="+mj-lt"/>
              <a:buAutoNum type="arabicPeriod"/>
            </a:pPr>
            <a:r>
              <a:rPr lang="en-US" dirty="0" smtClean="0"/>
              <a:t>Identify and evaluate one or more likely projects using evaluation model.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dirty="0" smtClean="0"/>
              <a:t>http://www.foss2serve.org/images/foss2serve/0/0c/Blank_Evaluation_Template.xlsx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447800"/>
            <a:ext cx="8042276" cy="505587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Links:</a:t>
            </a:r>
          </a:p>
          <a:p>
            <a:pPr lvl="1"/>
            <a:r>
              <a:rPr lang="en-US" dirty="0" smtClean="0"/>
              <a:t>Foss2serve – http://foss2serve.org</a:t>
            </a:r>
          </a:p>
          <a:p>
            <a:pPr lvl="1"/>
            <a:r>
              <a:rPr lang="en-US" dirty="0" smtClean="0"/>
              <a:t>Teaching Open Source – http://teachingopensource.org</a:t>
            </a:r>
          </a:p>
          <a:p>
            <a:pPr lvl="1"/>
            <a:r>
              <a:rPr lang="en-US" dirty="0" smtClean="0"/>
              <a:t>http://HFOSS.org</a:t>
            </a:r>
          </a:p>
          <a:p>
            <a:pPr lvl="1"/>
            <a:r>
              <a:rPr lang="en-US" dirty="0" smtClean="0"/>
              <a:t>Producing Open Source Software - http://producingoss.com/</a:t>
            </a:r>
          </a:p>
          <a:p>
            <a:pPr lvl="1"/>
            <a:r>
              <a:rPr lang="en-US" dirty="0" smtClean="0"/>
              <a:t>The Cathedral and The Bazaar http://catb.org/~esr/writings/homesteading/</a:t>
            </a:r>
          </a:p>
          <a:p>
            <a:pPr lvl="1"/>
            <a:r>
              <a:rPr lang="en-US" dirty="0" smtClean="0">
                <a:hlinkClick r:id="rId2"/>
              </a:rPr>
              <a:t>http://OpenSouce.com</a:t>
            </a:r>
            <a:endParaRPr lang="en-US" dirty="0" smtClean="0"/>
          </a:p>
          <a:p>
            <a:pPr lvl="1"/>
            <a:r>
              <a:rPr lang="en-US" dirty="0" smtClean="0"/>
              <a:t>http://openhatch.org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algn="ctr">
              <a:buNone/>
            </a:pPr>
            <a:endParaRPr lang="en-US" sz="6000" dirty="0" smtClean="0"/>
          </a:p>
        </p:txBody>
      </p:sp>
      <p:pic>
        <p:nvPicPr>
          <p:cNvPr id="2050" name="Picture 2" descr="C:\Users\Hislop\Desktop\GH\GHDocuments\Other\Media\Clip Art\Question Mark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488" y="0"/>
            <a:ext cx="2308512" cy="20088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5760" y="1981201"/>
            <a:ext cx="8348472" cy="4168774"/>
          </a:xfrm>
        </p:spPr>
        <p:txBody>
          <a:bodyPr>
            <a:noAutofit/>
          </a:bodyPr>
          <a:lstStyle/>
          <a:p>
            <a:r>
              <a:rPr lang="en-US" sz="2400" dirty="0">
                <a:cs typeface="Arial" pitchFamily="34" charset="0"/>
              </a:rPr>
              <a:t>Attribution-</a:t>
            </a:r>
            <a:r>
              <a:rPr lang="en-US" sz="2400" dirty="0" err="1">
                <a:cs typeface="Arial" pitchFamily="34" charset="0"/>
              </a:rPr>
              <a:t>ShareAlike</a:t>
            </a:r>
            <a:r>
              <a:rPr lang="en-US" sz="2400" dirty="0">
                <a:cs typeface="Arial" pitchFamily="34" charset="0"/>
              </a:rPr>
              <a:t> 3.0 </a:t>
            </a:r>
            <a:r>
              <a:rPr lang="en-US" sz="2400" dirty="0" err="1">
                <a:cs typeface="Arial" pitchFamily="34" charset="0"/>
              </a:rPr>
              <a:t>Unported</a:t>
            </a:r>
            <a:r>
              <a:rPr lang="en-US" sz="2400" dirty="0">
                <a:cs typeface="Arial" pitchFamily="34" charset="0"/>
              </a:rPr>
              <a:t> (CC BY-SA </a:t>
            </a:r>
            <a:r>
              <a:rPr lang="en-US" sz="2400" dirty="0" smtClean="0">
                <a:cs typeface="Arial" pitchFamily="34" charset="0"/>
              </a:rPr>
              <a:t>3.0)</a:t>
            </a:r>
            <a:endParaRPr lang="en-US" sz="2400" dirty="0">
              <a:cs typeface="Arial" pitchFamily="34" charset="0"/>
            </a:endParaRPr>
          </a:p>
          <a:p>
            <a:r>
              <a:rPr lang="en-US" sz="2400" dirty="0" smtClean="0">
                <a:cs typeface="Arial" pitchFamily="34" charset="0"/>
              </a:rPr>
              <a:t>Users of this material are able </a:t>
            </a:r>
            <a:r>
              <a:rPr lang="en-US" sz="2400" dirty="0">
                <a:cs typeface="Arial" pitchFamily="34" charset="0"/>
              </a:rPr>
              <a:t>remix, tweak, and build upon </a:t>
            </a:r>
            <a:r>
              <a:rPr lang="en-US" sz="2400" dirty="0" smtClean="0">
                <a:cs typeface="Arial" pitchFamily="34" charset="0"/>
              </a:rPr>
              <a:t>this work </a:t>
            </a:r>
            <a:r>
              <a:rPr lang="en-US" sz="2400" dirty="0">
                <a:cs typeface="Arial" pitchFamily="34" charset="0"/>
              </a:rPr>
              <a:t>even for commercial purposes, as long as they credit </a:t>
            </a:r>
            <a:r>
              <a:rPr lang="en-US" sz="2400" dirty="0" smtClean="0">
                <a:cs typeface="Arial" pitchFamily="34" charset="0"/>
              </a:rPr>
              <a:t>the contributors </a:t>
            </a:r>
            <a:r>
              <a:rPr lang="en-US" sz="2400" dirty="0">
                <a:cs typeface="Arial" pitchFamily="34" charset="0"/>
              </a:rPr>
              <a:t>and license their new creations under the identical terms. </a:t>
            </a:r>
            <a:r>
              <a:rPr lang="en-US" sz="2400" dirty="0" smtClean="0">
                <a:cs typeface="Arial" pitchFamily="34" charset="0"/>
              </a:rPr>
              <a:t>All </a:t>
            </a:r>
            <a:r>
              <a:rPr lang="en-US" sz="2400" dirty="0">
                <a:cs typeface="Arial" pitchFamily="34" charset="0"/>
              </a:rPr>
              <a:t>new works based on </a:t>
            </a:r>
            <a:r>
              <a:rPr lang="en-US" sz="2400" dirty="0" smtClean="0">
                <a:cs typeface="Arial" pitchFamily="34" charset="0"/>
              </a:rPr>
              <a:t>this material will </a:t>
            </a:r>
            <a:r>
              <a:rPr lang="en-US" sz="2400" dirty="0">
                <a:cs typeface="Arial" pitchFamily="34" charset="0"/>
              </a:rPr>
              <a:t>carry the same license, so any derivatives will also allow commercial use. </a:t>
            </a:r>
          </a:p>
          <a:p>
            <a:r>
              <a:rPr lang="en-US" sz="2400" dirty="0" smtClean="0">
                <a:cs typeface="Arial" pitchFamily="34" charset="0"/>
                <a:hlinkClick r:id="rId3"/>
              </a:rPr>
              <a:t>http</a:t>
            </a:r>
            <a:r>
              <a:rPr lang="en-US" sz="2400" dirty="0">
                <a:cs typeface="Arial" pitchFamily="34" charset="0"/>
                <a:hlinkClick r:id="rId3"/>
              </a:rPr>
              <a:t>://creativecommons.org/licenses/by-sa/3.0/</a:t>
            </a:r>
            <a:endParaRPr lang="en-US" sz="2400" dirty="0"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9100" y="762000"/>
            <a:ext cx="8229600" cy="935629"/>
          </a:xfrm>
        </p:spPr>
        <p:txBody>
          <a:bodyPr>
            <a:normAutofit/>
          </a:bodyPr>
          <a:lstStyle/>
          <a:p>
            <a:r>
              <a:rPr lang="en-US" sz="4000" dirty="0" smtClean="0">
                <a:cs typeface="Arial" pitchFamily="34" charset="0"/>
              </a:rPr>
              <a:t>Licensed Under Creative Commons</a:t>
            </a:r>
            <a:endParaRPr lang="en-US" sz="40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937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Free Software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Free software is a matter of the users' freedom to run, copy, distribute, study, change and improve the software.</a:t>
            </a:r>
          </a:p>
          <a:p>
            <a:r>
              <a:rPr lang="en-US" smtClean="0"/>
              <a:t>Four freedoms</a:t>
            </a:r>
          </a:p>
          <a:p>
            <a:pPr lvl="1"/>
            <a:r>
              <a:rPr lang="en-US" smtClean="0"/>
              <a:t>To run the program, for any purpose</a:t>
            </a:r>
          </a:p>
          <a:p>
            <a:pPr lvl="1"/>
            <a:r>
              <a:rPr lang="en-US" smtClean="0"/>
              <a:t>To study the program works, and change it</a:t>
            </a:r>
          </a:p>
          <a:p>
            <a:pPr lvl="1"/>
            <a:r>
              <a:rPr lang="en-US" smtClean="0"/>
              <a:t>To redistribute copies</a:t>
            </a:r>
          </a:p>
          <a:p>
            <a:pPr lvl="1"/>
            <a:r>
              <a:rPr lang="en-US" smtClean="0"/>
              <a:t>To distribute copies of your modified versions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5245B1-4206-441C-AFDA-F11E36AC4A4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5334000"/>
            <a:ext cx="1143000" cy="1524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6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Legal 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How do you implement FOSS </a:t>
            </a:r>
            <a:r>
              <a:rPr lang="en-US" dirty="0" smtClean="0"/>
              <a:t>within the legal </a:t>
            </a:r>
            <a:r>
              <a:rPr lang="en-US" dirty="0" smtClean="0"/>
              <a:t>system?</a:t>
            </a:r>
            <a:endParaRPr lang="en-US" dirty="0" smtClean="0"/>
          </a:p>
          <a:p>
            <a:pPr lvl="1"/>
            <a:r>
              <a:rPr lang="en-US" dirty="0" smtClean="0"/>
              <a:t>FOSS is not Public Domain</a:t>
            </a:r>
          </a:p>
          <a:p>
            <a:r>
              <a:rPr lang="en-US" dirty="0" err="1" smtClean="0"/>
              <a:t>Copyleft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Use copyright to control the material</a:t>
            </a:r>
          </a:p>
          <a:p>
            <a:pPr lvl="1"/>
            <a:r>
              <a:rPr lang="en-US" dirty="0" smtClean="0"/>
              <a:t>Share  the rights via license</a:t>
            </a:r>
            <a:endParaRPr lang="en-US" dirty="0"/>
          </a:p>
          <a:p>
            <a:pPr lvl="2"/>
            <a:r>
              <a:rPr lang="en-US" dirty="0" smtClean="0"/>
              <a:t>“making </a:t>
            </a:r>
            <a:r>
              <a:rPr lang="en-US" dirty="0"/>
              <a:t>a program (or other work) free, and requiring all modified and extended versions of the program to be free as well.”</a:t>
            </a:r>
          </a:p>
          <a:p>
            <a:r>
              <a:rPr lang="en-US" dirty="0"/>
              <a:t>Implementation: GNU General Public </a:t>
            </a:r>
            <a:r>
              <a:rPr lang="en-US" dirty="0" smtClean="0"/>
              <a:t>License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5245B1-4206-441C-AFDA-F11E36AC4A4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0800000">
            <a:off x="7772400" y="5747427"/>
            <a:ext cx="12192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©</a:t>
            </a:r>
          </a:p>
        </p:txBody>
      </p:sp>
    </p:spTree>
    <p:extLst>
      <p:ext uri="{BB962C8B-B14F-4D97-AF65-F5344CB8AC3E}">
        <p14:creationId xmlns:p14="http://schemas.microsoft.com/office/powerpoint/2010/main" val="31948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FOSS Today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3048000"/>
            <a:ext cx="51816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has resulted from </a:t>
            </a:r>
          </a:p>
          <a:p>
            <a:r>
              <a:rPr lang="en-US" sz="3200" dirty="0" smtClean="0"/>
              <a:t>all this noise about FOSS?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465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FOSS Today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5245B1-4206-441C-AFDA-F11E36AC4A4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1371600"/>
            <a:ext cx="2032000" cy="1524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3800" y="3581400"/>
            <a:ext cx="1447800" cy="1375410"/>
          </a:xfrm>
          <a:prstGeom prst="rect">
            <a:avLst/>
          </a:prstGeom>
        </p:spPr>
      </p:pic>
      <p:pic>
        <p:nvPicPr>
          <p:cNvPr id="33794" name="Picture 2" descr="http://cssu-bg.org/wp-content/uploads/2011/11/Microsoft-Windows-Dominate-Market-20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3733800"/>
            <a:ext cx="1371600" cy="938174"/>
          </a:xfrm>
          <a:prstGeom prst="rect">
            <a:avLst/>
          </a:prstGeom>
          <a:noFill/>
        </p:spPr>
      </p:pic>
      <p:pic>
        <p:nvPicPr>
          <p:cNvPr id="33796" name="Picture 4" descr="http://www.nesbitt.ca/images/logos/linux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1371600"/>
            <a:ext cx="1752600" cy="1044820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3400" y="1371600"/>
            <a:ext cx="1905000" cy="1905000"/>
          </a:xfrm>
          <a:prstGeom prst="rect">
            <a:avLst/>
          </a:prstGeom>
        </p:spPr>
      </p:pic>
      <p:pic>
        <p:nvPicPr>
          <p:cNvPr id="11" name="Picture 4" descr="http://andrew.stannard.name/blog/wp-content/uploads/2010/11/201-540x52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" y="3581400"/>
            <a:ext cx="1978269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848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828800"/>
            <a:ext cx="1270000" cy="9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FOSS Today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5245B1-4206-441C-AFDA-F11E36AC4A4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3657600"/>
            <a:ext cx="1574800" cy="157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34" y="1815830"/>
            <a:ext cx="1905000" cy="1559335"/>
          </a:xfrm>
          <a:prstGeom prst="rect">
            <a:avLst/>
          </a:prstGeom>
        </p:spPr>
      </p:pic>
      <p:pic>
        <p:nvPicPr>
          <p:cNvPr id="54274" name="Picture 2" descr="http://files.myopera.com/supergreatChandu8/albums/3081421/microsoft-internet-explorer-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657600"/>
            <a:ext cx="1828800" cy="1219200"/>
          </a:xfrm>
          <a:prstGeom prst="rect">
            <a:avLst/>
          </a:prstGeom>
          <a:noFill/>
        </p:spPr>
      </p:pic>
      <p:pic>
        <p:nvPicPr>
          <p:cNvPr id="54278" name="Picture 6" descr="http://www.gotsoftware.net/wp-content/uploads/2012/02/The-GIMP-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1828800"/>
            <a:ext cx="1676400" cy="1341120"/>
          </a:xfrm>
          <a:prstGeom prst="rect">
            <a:avLst/>
          </a:prstGeom>
          <a:noFill/>
        </p:spPr>
      </p:pic>
      <p:pic>
        <p:nvPicPr>
          <p:cNvPr id="54280" name="Picture 8" descr="http://1.bp.blogspot.com/-LHca3YsXdYg/TZV6IjnLX8I/AAAAAAAAAAw/cQbq54aT5Yg/s1600/Adobe-Photoshop-log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1800" y="3657600"/>
            <a:ext cx="1919707" cy="23241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286000" y="6019800"/>
            <a:ext cx="4481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Many credible products; some market leaders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83971" y="1828800"/>
            <a:ext cx="1850571" cy="1295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362894" y="3657600"/>
            <a:ext cx="2015066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4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islopEllis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3078</TotalTime>
  <Words>1675</Words>
  <Application>Microsoft Office PowerPoint</Application>
  <PresentationFormat>On-screen Show (4:3)</PresentationFormat>
  <Paragraphs>329</Paragraphs>
  <Slides>43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HislopEllis</vt:lpstr>
      <vt:lpstr>Project Selection for Student Participation in Humanitarian FOSS</vt:lpstr>
      <vt:lpstr>1. Introductions</vt:lpstr>
      <vt:lpstr>2. Set Up</vt:lpstr>
      <vt:lpstr>3. What is HFOSS?</vt:lpstr>
      <vt:lpstr>Free Software Definition</vt:lpstr>
      <vt:lpstr>Legal Mechanisms</vt:lpstr>
      <vt:lpstr>FOSS Today</vt:lpstr>
      <vt:lpstr>FOSS Today</vt:lpstr>
      <vt:lpstr>FOSS Today</vt:lpstr>
      <vt:lpstr>Control</vt:lpstr>
      <vt:lpstr>Control and Community</vt:lpstr>
      <vt:lpstr>Community</vt:lpstr>
      <vt:lpstr>Community</vt:lpstr>
      <vt:lpstr>Communication</vt:lpstr>
      <vt:lpstr>What is HFOSS</vt:lpstr>
      <vt:lpstr>4. Student Participation</vt:lpstr>
      <vt:lpstr>Challenges</vt:lpstr>
      <vt:lpstr>Learning Opportunities - Technical</vt:lpstr>
      <vt:lpstr>Learning Opportunities – Soft Skills</vt:lpstr>
      <vt:lpstr>Learning Opportunities –  Domain Knowledge</vt:lpstr>
      <vt:lpstr>Students Have…</vt:lpstr>
      <vt:lpstr>5. Locating Projects</vt:lpstr>
      <vt:lpstr>Project Location</vt:lpstr>
      <vt:lpstr>You Try It!</vt:lpstr>
      <vt:lpstr>6. Evaluation Model</vt:lpstr>
      <vt:lpstr>The Model - 1</vt:lpstr>
      <vt:lpstr>The Model - 2</vt:lpstr>
      <vt:lpstr>Mission Critical Viability – Size, Scale Complexity</vt:lpstr>
      <vt:lpstr>Mission Critical Viability – Activity</vt:lpstr>
      <vt:lpstr>Mission Critical Viability – Community</vt:lpstr>
      <vt:lpstr>Mission Critical Approachability – On-ramp</vt:lpstr>
      <vt:lpstr>Mission Critical Suitability – Appropriate Artifacts</vt:lpstr>
      <vt:lpstr>Mission Critical Suitability – Contributor Support</vt:lpstr>
      <vt:lpstr>Secondary Suitability – Domain and Maturity</vt:lpstr>
      <vt:lpstr>Secondary Suitability – User Support &amp; Roadmap</vt:lpstr>
      <vt:lpstr>Secondary Approachability – Contribution Types and Openness</vt:lpstr>
      <vt:lpstr>Secondary Approachability – Student Friendliness</vt:lpstr>
      <vt:lpstr>Secondary Suitability </vt:lpstr>
      <vt:lpstr>Other Factors</vt:lpstr>
      <vt:lpstr>7. An Example</vt:lpstr>
      <vt:lpstr>8. Your Turn! Applying the Model</vt:lpstr>
      <vt:lpstr>Questions?</vt:lpstr>
      <vt:lpstr>Licensed Under Creative Commons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Greg Hislop</cp:lastModifiedBy>
  <cp:revision>773</cp:revision>
  <dcterms:created xsi:type="dcterms:W3CDTF">2009-06-29T15:20:32Z</dcterms:created>
  <dcterms:modified xsi:type="dcterms:W3CDTF">2013-05-19T17:04:49Z</dcterms:modified>
</cp:coreProperties>
</file>