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3.xml.rels" ContentType="application/vnd.openxmlformats-package.relationships+xml"/>
  <Override PartName="/ppt/notesSlides/_rels/notesSlide1.xml.rels" ContentType="application/vnd.openxmlformats-package.relationships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_rels/presentation.xml.rels" ContentType="application/vnd.openxmlformats-package.relationships+xml"/>
  <Override PartName="/ppt/media/image20.png" ContentType="image/png"/>
  <Override PartName="/ppt/media/image18.png" ContentType="image/png"/>
  <Override PartName="/ppt/media/image17.wmf" ContentType="image/x-wmf"/>
  <Override PartName="/ppt/media/image16.wmf" ContentType="image/x-wmf"/>
  <Override PartName="/ppt/media/image15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11.png" ContentType="image/png"/>
  <Override PartName="/ppt/media/image21.wmf" ContentType="image/x-wmf"/>
  <Override PartName="/ppt/media/image19.jpeg" ContentType="image/jpeg"/>
  <Override PartName="/ppt/media/image1.png" ContentType="image/png"/>
  <Override PartName="/ppt/media/image2.png" ContentType="image/png"/>
  <Override PartName="/ppt/media/image5.gif" ContentType="image/gif"/>
  <Override PartName="/ppt/media/image10.png" ContentType="image/png"/>
  <Override PartName="/ppt/media/image3.png" ContentType="image/png"/>
  <Override PartName="/ppt/media/image6.gif" ContentType="image/gif"/>
  <Override PartName="/ppt/media/image4.png" ContentType="image/png"/>
  <Override PartName="/ppt/media/image7.gif" ContentType="image/gif"/>
  <Override PartName="/ppt/media/image8.gif" ContentType="image/gif"/>
  <Override PartName="/ppt/media/image22.jpeg" ContentType="image/jpeg"/>
  <Override PartName="/ppt/media/image9.gif" ContentType="image/gif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DE6F2331-D37F-4D0E-A233-4BCF661F1CDE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DCF487CB-5D9E-4604-8954-431BDED759B0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30 seconds on this slide and the next 3 (slides 3-6)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45C9D301-6A8B-4346-8C01-04AF88EDD34E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10/31/16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BE1A27E-D065-4DE3-8895-99D267AAD6B6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LevelClick to edit Master text styles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10/31/16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BBA2358-B7CE-4D47-BEE9-DEC7C17EB51D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gif"/><Relationship Id="rId2" Type="http://schemas.openxmlformats.org/officeDocument/2006/relationships/image" Target="../media/image6.gif"/><Relationship Id="rId3" Type="http://schemas.openxmlformats.org/officeDocument/2006/relationships/image" Target="../media/image7.gif"/><Relationship Id="rId4" Type="http://schemas.openxmlformats.org/officeDocument/2006/relationships/image" Target="../media/image8.gif"/><Relationship Id="rId5" Type="http://schemas.openxmlformats.org/officeDocument/2006/relationships/image" Target="../media/image9.gif"/><Relationship Id="rId6" Type="http://schemas.openxmlformats.org/officeDocument/2006/relationships/image" Target="../media/image10.png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1.wmf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://foss2serve.org/index.php/50_Ways" TargetMode="External"/><Relationship Id="rId2" Type="http://schemas.openxmlformats.org/officeDocument/2006/relationships/hyperlink" Target="http://foss2serve.org/index.php/50_Ways" TargetMode="External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wmf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2.4 HFOSS in the Curriculum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" name="Picture 6" descr=""/>
          <p:cNvPicPr/>
          <p:nvPr/>
        </p:nvPicPr>
        <p:blipFill>
          <a:blip r:embed="rId1"/>
          <a:stretch/>
        </p:blipFill>
        <p:spPr>
          <a:xfrm>
            <a:off x="12192120" y="24383880"/>
            <a:ext cx="6400440" cy="2698200"/>
          </a:xfrm>
          <a:prstGeom prst="rect">
            <a:avLst/>
          </a:prstGeom>
          <a:ln>
            <a:noFill/>
          </a:ln>
        </p:spPr>
      </p:pic>
      <p:pic>
        <p:nvPicPr>
          <p:cNvPr id="85" name="Picture 7" descr=""/>
          <p:cNvPicPr/>
          <p:nvPr/>
        </p:nvPicPr>
        <p:blipFill>
          <a:blip r:embed="rId2"/>
          <a:stretch/>
        </p:blipFill>
        <p:spPr>
          <a:xfrm>
            <a:off x="12344400" y="24536520"/>
            <a:ext cx="6400440" cy="2698200"/>
          </a:xfrm>
          <a:prstGeom prst="rect">
            <a:avLst/>
          </a:prstGeom>
          <a:ln w="22860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86" name="Picture 8" descr=""/>
          <p:cNvPicPr/>
          <p:nvPr/>
        </p:nvPicPr>
        <p:blipFill>
          <a:blip r:embed="rId3"/>
          <a:stretch/>
        </p:blipFill>
        <p:spPr>
          <a:xfrm>
            <a:off x="12496680" y="24688800"/>
            <a:ext cx="6400440" cy="2698200"/>
          </a:xfrm>
          <a:prstGeom prst="rect">
            <a:avLst/>
          </a:prstGeom>
          <a:ln>
            <a:noFill/>
          </a:ln>
        </p:spPr>
      </p:pic>
      <p:pic>
        <p:nvPicPr>
          <p:cNvPr id="87" name="Picture 10" descr=""/>
          <p:cNvPicPr/>
          <p:nvPr/>
        </p:nvPicPr>
        <p:blipFill>
          <a:blip r:embed="rId4"/>
          <a:stretch/>
        </p:blipFill>
        <p:spPr>
          <a:xfrm>
            <a:off x="12649320" y="24841080"/>
            <a:ext cx="6400440" cy="2698200"/>
          </a:xfrm>
          <a:prstGeom prst="rect">
            <a:avLst/>
          </a:prstGeom>
          <a:ln w="88920">
            <a:solidFill>
              <a:srgbClr val="ffffff"/>
            </a:solidFill>
            <a:miter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8" name="Picture 11" descr=""/>
          <p:cNvPicPr/>
          <p:nvPr/>
        </p:nvPicPr>
        <p:blipFill>
          <a:blip r:embed="rId5"/>
          <a:stretch/>
        </p:blipFill>
        <p:spPr>
          <a:xfrm>
            <a:off x="12801600" y="24993720"/>
            <a:ext cx="6400440" cy="2698200"/>
          </a:xfrm>
          <a:prstGeom prst="rect">
            <a:avLst/>
          </a:prstGeom>
          <a:ln>
            <a:noFill/>
          </a:ln>
        </p:spPr>
      </p:pic>
      <p:pic>
        <p:nvPicPr>
          <p:cNvPr id="89" name="Picture 9" descr=""/>
          <p:cNvPicPr/>
          <p:nvPr/>
        </p:nvPicPr>
        <p:blipFill>
          <a:blip r:embed="rId6"/>
          <a:stretch/>
        </p:blipFill>
        <p:spPr>
          <a:xfrm>
            <a:off x="5029200" y="5486400"/>
            <a:ext cx="4000320" cy="1209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Instructional Style – Co-Learner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Position yourself as a learner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Structure class as discussion/interaction, as opposed to lecture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Have students investigate and report back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Involve HFOSS community in </a:t>
            </a: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answering questions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2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B754929B-2099-4144-B486-7F1194E1068D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23" name="Picture 2" descr=""/>
          <p:cNvPicPr/>
          <p:nvPr/>
        </p:nvPicPr>
        <p:blipFill>
          <a:blip r:embed="rId1"/>
          <a:stretch/>
        </p:blipFill>
        <p:spPr>
          <a:xfrm>
            <a:off x="7086600" y="4876920"/>
            <a:ext cx="1801800" cy="1706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Instructional Style – Preparing Students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380880" y="152388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Let students know that this learning experience will be different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Repeat this frequently through out the term 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Explain life-long learning and the need for it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Put students in role of instructor by having them learn and then teach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DC8B5ACA-87B6-4B5B-9BA7-DFE305B9622E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27" name="Picture 7" descr=""/>
          <p:cNvPicPr/>
          <p:nvPr/>
        </p:nvPicPr>
        <p:blipFill>
          <a:blip r:embed="rId1"/>
          <a:stretch/>
        </p:blipFill>
        <p:spPr>
          <a:xfrm>
            <a:off x="6934320" y="5390640"/>
            <a:ext cx="2209320" cy="1467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Instructional Style – Be Opportunistic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457200" y="13716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Add code sprints or bug fix sprints to course schedule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Take a class to user meetings or FOSS conferences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Invite FOSS developers </a:t>
            </a: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your class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Host a hackathon/</a:t>
            </a: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hackfest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0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62ADA469-FFDD-4CF2-9B47-528878A6DAE2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31" name="Content Placeholder 4" descr=""/>
          <p:cNvPicPr/>
          <p:nvPr/>
        </p:nvPicPr>
        <p:blipFill>
          <a:blip r:embed="rId1"/>
          <a:stretch/>
        </p:blipFill>
        <p:spPr>
          <a:xfrm>
            <a:off x="5562720" y="3276720"/>
            <a:ext cx="3580920" cy="35809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Issue: Complexity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457200" y="13716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Community can help identify key pieces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Start small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Break large tasks down into individual assignments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Create assignments to learn about how to approach the complexity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Find how many commits have been made in the past x months. What has changed?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parts of the code have been touched?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4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7413908C-EE8E-4F7C-898A-DA18D4CD0028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Issue: Unpredictability - 1</a:t>
            </a: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if something goes wrong?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Contact person leaves project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Project changes architecture mid-term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Project gets forked mid-term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Need for student contribution disappears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Scope is too large and students can’t complete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7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F1529977-30A8-4F2B-BEEB-3A1C71F8CDFB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38" name="Picture 2" descr=""/>
          <p:cNvPicPr/>
          <p:nvPr/>
        </p:nvPicPr>
        <p:blipFill>
          <a:blip r:embed="rId1"/>
          <a:stretch/>
        </p:blipFill>
        <p:spPr>
          <a:xfrm>
            <a:off x="6781680" y="4191120"/>
            <a:ext cx="2514240" cy="25142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Issue: Unpredictability - 2</a:t>
            </a: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if something goes wrong?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 not work on anything in the critical path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Separate student work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Branch a code base and make changes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 sure to contribute back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Student work still has learning value, even if it doesn’t fit community goals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828EB391-B891-4FD5-9756-F6DA55EC0DCB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Issue: Schedule Creep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 flexible in assignments and timing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 prepared to re-scope mid-term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4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CD90CB08-FB45-42E3-AF13-4F28D8C72BDC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45" name="Picture 2" descr=""/>
          <p:cNvPicPr/>
          <p:nvPr/>
        </p:nvPicPr>
        <p:blipFill>
          <a:blip r:embed="rId1"/>
          <a:stretch/>
        </p:blipFill>
        <p:spPr>
          <a:xfrm>
            <a:off x="6629400" y="4296240"/>
            <a:ext cx="1848600" cy="173412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Scoping Student Projects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Start small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Identify several small contributions rather than one large one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Have students estimate time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 estimates in future courses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Ask community if they’re used to working with students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8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865D9BC4-BFCB-44D7-AA87-BF111D1030D2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Evaluating Student Work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TextShape 2"/>
          <p:cNvSpPr txBox="1"/>
          <p:nvPr/>
        </p:nvSpPr>
        <p:spPr>
          <a:xfrm>
            <a:off x="457200" y="1447920"/>
            <a:ext cx="838152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rubric when you define the assignment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Separate the grade from whether or not the task was accomplished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Grade on process rather than outcome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Grade on quality of a presentation on what student has learned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Reflection papers on how something was accomplished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Feedback from the community can help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D94138B5-E411-4286-A038-00B5E6A6AFC6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Discussion and Questions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72F22527-9393-43C7-8646-FB83647BCB70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54" name="Picture 2" descr=""/>
          <p:cNvPicPr/>
          <p:nvPr/>
        </p:nvPicPr>
        <p:blipFill>
          <a:blip r:embed="rId1"/>
          <a:stretch/>
        </p:blipFill>
        <p:spPr>
          <a:xfrm>
            <a:off x="7238880" y="4968360"/>
            <a:ext cx="1904760" cy="186660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Options for Getting Started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Dive right in: full HFOSS participation course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Great!... But not always possible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Small steps are good too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Single assignments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Independent studies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Internships or assistantships </a:t>
            </a:r>
            <a:r>
              <a:rPr b="0" lang="en-US" sz="2800" spc="-1" strike="noStrike" u="sng">
                <a:solidFill>
                  <a:srgbClr val="5f5f5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"/>
              </a:rPr>
              <a:t>http</a:t>
            </a:r>
            <a:r>
              <a:rPr b="0" lang="en-US" sz="2800" spc="-1" strike="noStrike" u="sng">
                <a:solidFill>
                  <a:srgbClr val="5f5f5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://foss2serve.org/index.php/50_Ways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2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428174AB-5C36-4539-A061-BD16C6B96B78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93" name="Picture 2" descr=""/>
          <p:cNvPicPr/>
          <p:nvPr/>
        </p:nvPicPr>
        <p:blipFill>
          <a:blip r:embed="rId3"/>
          <a:stretch/>
        </p:blipFill>
        <p:spPr>
          <a:xfrm>
            <a:off x="5486400" y="4419720"/>
            <a:ext cx="3428640" cy="447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Example: Single HFOSS Assignment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Difficult to get real contribution to HFOSS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curve is steep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 and culture in addition to technical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Possible solutions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More scaffolding, e.g., for bug fixing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Reduced learning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Might provide a big motivational boost?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Vertical teams could help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as a curriculum thread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Spreading out the learning curve over several courses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6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8EA34D52-3BAD-4712-A4F6-A468F5B15FCE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Example: HFOSS in a Project Course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457200" y="144792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Mid-level project course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Tools and field trips are easy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Real participation is more difficult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Capstone design project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Sufficient time for learning curve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May complicate student evaluation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May not fit local concept of “senior project”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9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5904EDA0-0E76-41E6-B6F2-1E7FFC730BE2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6705720" y="1676520"/>
            <a:ext cx="2285640" cy="2095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Example: HFOSS as a Course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participation course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Team based, hands-on focus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Difficult without scaffolding or preparation in prior courses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Openness course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Open source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Process, culture, social impact, business models, etc.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Open data, government, education, hardware, etc.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Opensource.com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Intellectual property, ownership and sharing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3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14B6C59C-D1E7-4B2D-B4C6-9A0BEFE0F70B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04" name="Picture 2" descr=""/>
          <p:cNvPicPr/>
          <p:nvPr/>
        </p:nvPicPr>
        <p:blipFill>
          <a:blip r:embed="rId1"/>
          <a:stretch/>
        </p:blipFill>
        <p:spPr>
          <a:xfrm>
            <a:off x="5334120" y="6019920"/>
            <a:ext cx="3647880" cy="71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as a Curriculum Thread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Early – introducing software systems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overview; FOSS Field trips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Introductory FOSS tools and process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Middle – team process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process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Observing and some participation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Later – capstone or HFOSS course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Focus on participation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7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DDDF6D84-E6AE-4035-9B38-E0698C09395A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08" name="Picture 2" descr=""/>
          <p:cNvPicPr/>
          <p:nvPr/>
        </p:nvPicPr>
        <p:blipFill>
          <a:blip r:embed="rId1"/>
          <a:stretch/>
        </p:blipFill>
        <p:spPr>
          <a:xfrm>
            <a:off x="7610400" y="5029200"/>
            <a:ext cx="1533240" cy="163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Beyond the Curriculum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457200" y="129528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Student clubs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Hacker events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Random Hacks of Kindness (RHoK)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National Day of Civic Hacking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FOSS events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Open source comes to 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campus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Funded student </a:t>
            </a: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positions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EA154BFC-0411-422C-8D58-09F550E4C860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12" name="Picture 2" descr=""/>
          <p:cNvPicPr/>
          <p:nvPr/>
        </p:nvPicPr>
        <p:blipFill>
          <a:blip r:embed="rId1"/>
          <a:stretch/>
        </p:blipFill>
        <p:spPr>
          <a:xfrm>
            <a:off x="5253480" y="4014720"/>
            <a:ext cx="3918240" cy="2842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Instructional Style - 1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Knowing all details of a project is nearly impossible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Complexity, size, number of contributors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Instructional style must change to accommodate this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Mentor vs. lecturer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Co-learner vs. Instructor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5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536BD53E-EF02-4EDC-8AAD-ED038C61A2DA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16" name="Picture 2" descr=""/>
          <p:cNvPicPr/>
          <p:nvPr/>
        </p:nvPicPr>
        <p:blipFill>
          <a:blip r:embed="rId1"/>
          <a:stretch/>
        </p:blipFill>
        <p:spPr>
          <a:xfrm>
            <a:off x="7086600" y="4267080"/>
            <a:ext cx="1829520" cy="1564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Instructional Style - Mentor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 know more than you think you do!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 know how good code and artifacts should look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 know how to structure assignments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 know how to ask questions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 know the hallmarks of when students are going off-track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Lack of communication, inattention, etc.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9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3D68C836-9C7B-40BA-AD5F-340ADE1BB2CF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4220</TotalTime>
  <Application>LibreOffice/5.1.3.2$Linux_X86_64 LibreOffice_project/644e4637d1d8544fd9f56425bd6cec110e49301b</Application>
  <Words>710</Words>
  <Paragraphs>139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2009-06-29T15:20:32Z</dcterms:created>
  <dc:creator>user</dc:creator>
  <dc:description/>
  <dc:language>en-US</dc:language>
  <cp:lastModifiedBy>Heidi Ellis</cp:lastModifiedBy>
  <dcterms:modified xsi:type="dcterms:W3CDTF">2016-10-31T15:39:11Z</dcterms:modified>
  <cp:revision>828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19</vt:i4>
  </property>
</Properties>
</file>