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3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5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11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119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120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121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7320555-07DE-448F-9E21-397985463FBB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4571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C71F9DE-4AF9-416D-8360-8CB41E75FED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341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3C11654-9367-44BB-A5A2-8B8970CD799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6352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C4FF166-5DE9-431D-99CD-C9139AE406B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9904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2135BFD-B762-4D20-920E-265B1976AFC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1374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997F7D8-4A09-4AA0-B931-021D6965B4A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4638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0A73C43-F60A-4500-AB99-1EEA2B5A3DD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5653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en-US" sz="2000" b="0" strike="noStrike" spc="-1">
                <a:solidFill>
                  <a:srgbClr val="0D0D0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Statistical significance is determined by chi-squared analysis using these two groupings:  ABC and DFW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3520895-4486-4E63-B0C3-A37634B408F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144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Can point to 0-49 and indicate that this is “not good”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Reiterate that these students (or almost all of them) passed the Org 1 final less than a month earlier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About 250 students (we think)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This is the SECOND year this was done –first year POGIL instructor wrote quiz and got essentially similar results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44DCCD6-FA59-493D-8EFE-1B8AB05984B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296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5" name="Picture 114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16" name="Picture 11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8/19/16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E42F912-E4C9-41E6-BD65-46229C352C8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8/19/16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68B6193-621E-4977-A688-37075B39006B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8/19/16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E9B23DB-DD66-427F-8D98-55673C4E100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pogil.org/" TargetMode="External"/><Relationship Id="rId2" Type="http://schemas.openxmlformats.org/officeDocument/2006/relationships/hyperlink" Target="http://pogil.org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hyperlink" Target="mailto:clif@kussmaul.or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Pathway_-_Verify_a_Bug" TargetMode="Externa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2.1 Approach to HFOSS Learning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3" name="Picture 3"/>
          <p:cNvPicPr/>
          <p:nvPr/>
        </p:nvPicPr>
        <p:blipFill>
          <a:blip r:embed="rId3"/>
          <a:stretch/>
        </p:blipFill>
        <p:spPr>
          <a:xfrm>
            <a:off x="5029200" y="5486400"/>
            <a:ext cx="4000320" cy="1209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Hi-Lo Activity: Learning Objectives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Learners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should be able to: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Explain the pros &amp; cons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various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simple search strategies.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Explain the common tradeoff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between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algorithm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difficulty and performance.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Assess the performance of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simple algorithms as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function of their input size.</a:t>
            </a:r>
          </a:p>
          <a:p>
            <a:pPr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activity should also help learners 
develop teamwork and critical thinking skills.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does POGIL help students?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Students develop process skills: communication, teamwork, critical thinking,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problem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solving, etc.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ORIENTED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Students construct their own understanding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key concepts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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better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outcomes.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GUIDED INQUIRY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Students learn from (&amp; teach) each other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does POGIL help teachers?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Teachers get continual feedback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about </a:t>
            </a: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student engagement and learning.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Teachers provide just-in-time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help customized </a:t>
            </a: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student needs.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Teachers can use these experiences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</a:t>
            </a: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improve their activities.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is the history of POGIL?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Started ~20 years ago in college chemistry.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high school through graduate school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across STEM, into other areas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across US, into India, Australia, New Zealand, …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Multiple grants from NSF and others.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Multiple research studies on student outcomes.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POGIL Project is a national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non-profit</a:t>
            </a:r>
            <a:b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provide teacher professional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development,</a:t>
            </a:r>
            <a:b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activity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review &amp; endorsement, and other support.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3"/>
          <p:cNvPicPr/>
          <p:nvPr/>
        </p:nvPicPr>
        <p:blipFill>
          <a:blip r:embed="rId2"/>
          <a:stretch/>
        </p:blipFill>
        <p:spPr>
          <a:xfrm>
            <a:off x="6400800" y="1600200"/>
            <a:ext cx="2285640" cy="2285640"/>
          </a:xfrm>
          <a:prstGeom prst="rect">
            <a:avLst/>
          </a:prstGeom>
          <a:ln>
            <a:noFill/>
          </a:ln>
        </p:spPr>
      </p:pic>
      <p:sp>
        <p:nvSpPr>
          <p:cNvPr id="1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is the history of </a:t>
            </a:r>
            <a:r>
              <a:rPr lang="en-US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POGIL in CS?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Multiple small scale efforts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2011- NSF grant for CS-POGIL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develop POGIL activities for CS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present at conferences &amp; workshops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support CS faculty to attend workshops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2014- multiple smaller grants 
from Google, AAC&amp;U TIDES, et al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2015 NSF grant for HFOSS +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CS-POGIL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2016 NSF grant for POGIL in </a:t>
            </a:r>
            <a:r>
              <a:rPr lang="en-US" sz="3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IntroCS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How to learn more?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POGIL Project 	</a:t>
            </a:r>
            <a:r>
              <a:rPr lang="en-US" sz="3200" b="0" u="sng" strike="noStrike" spc="-1">
                <a:solidFill>
                  <a:srgbClr val="5F5F5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http://pogil.org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non-profit organization (donations welcome)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POGIL Regional Meetings &amp; other training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references &amp; links to other information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CS-POGIL Project	</a:t>
            </a:r>
            <a:r>
              <a:rPr lang="en-US" sz="3200" b="0" u="sng" strike="noStrike" spc="-1">
                <a:solidFill>
                  <a:srgbClr val="5F5F5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http://cspogil.org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activities for CS, IT, related areas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projects for IntroCS, CS Principles, etc.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Clif Kussmaul		</a:t>
            </a:r>
            <a:r>
              <a:rPr lang="en-US" sz="3200" b="0" u="sng" strike="noStrike" spc="-1">
                <a:solidFill>
                  <a:srgbClr val="5F5F5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clif@kussmaul.org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56" name="Picture 3"/>
          <p:cNvPicPr/>
          <p:nvPr/>
        </p:nvPicPr>
        <p:blipFill>
          <a:blip r:embed="rId5"/>
          <a:srcRect t="22664" b="22664"/>
          <a:stretch/>
        </p:blipFill>
        <p:spPr>
          <a:xfrm>
            <a:off x="7153560" y="1600200"/>
            <a:ext cx="1532880" cy="83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General Chemistry at 
Franklin &amp; Marshall College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JJ Farrell, RS Moog, JN Spencer (1999)
</a:t>
            </a:r>
            <a:r>
              <a:rPr lang="en-US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Guided Inquiry Chemistry Course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 J. Chem. Educ., 76, 570–574.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9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fld id="{FFF00E96-2A62-4D80-9CEE-04A5A3C7C15B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60" name="Picture 5"/>
          <p:cNvPicPr/>
          <p:nvPr/>
        </p:nvPicPr>
        <p:blipFill>
          <a:blip r:embed="rId3"/>
          <a:srcRect l="10602" r="10838"/>
          <a:stretch/>
        </p:blipFill>
        <p:spPr>
          <a:xfrm>
            <a:off x="763560" y="2519280"/>
            <a:ext cx="7616520" cy="3836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Organic Chemistry 2 Pre-Quiz 
at a Large Public University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Ruder, S.M., &amp; Hunnicutt, S.S. (2008). </a:t>
            </a:r>
            <a:r>
              <a:rPr lang="en-US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POGIL in Chemistry Courses 
at a Large Urban University:  A Case Study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In RS Moog, JN Spencer (Eds.), 
Process-Oriented Guided Inquiry Learning (pp. 133–147). ACS.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3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fld id="{37969317-F4C5-4FD9-BDAE-16A8B473DEAC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64" name="Picture 9"/>
          <p:cNvPicPr/>
          <p:nvPr/>
        </p:nvPicPr>
        <p:blipFill>
          <a:blip r:embed="rId3"/>
          <a:stretch/>
        </p:blipFill>
        <p:spPr>
          <a:xfrm>
            <a:off x="1625760" y="2681280"/>
            <a:ext cx="5892480" cy="3674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Organizing HFOSS Learning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34564F71-FBF4-4745-B571-A2B516ADB32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Learning Efforts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and SoftHum - Initial projects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Exploration and proof of concept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OpenFE - NSF-funded project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Dissemination and community genesis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Source </a:t>
            </a: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aculty </a:t>
            </a: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xpertise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Last year of the project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Funding source for this POSSE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Funding available to support POSSE alums developing and sharing HFOSS materials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F28F4377-577B-4DFD-BCCD-D69C959CCA06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Higher level perspective on the approach we are exploring for student participation in HFOSS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POGIL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Proven active learning approach that seems very well matched to teaching HFOSS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OpenPath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Framework for organizing learning activities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63F682A7-4D0C-4205-85F0-C37ECCA82042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Results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Participation in HFOSS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Motivates and changes student attitudes toward computing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Self-reported learning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Instructors believe HFOSS participation provides really interesting learning opportunities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E9F8789F-4053-4E89-B5C9-DE64FF69B9E2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Observations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Excellent opportunities for technical and non-technical learning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skills learning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But…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curve is significant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Need to fit within existing courses as much as possible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allow for HFOSS courses too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5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59E21A0-E846-44F7-96EB-E8B9B93594D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 Effort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a model for HFOSS learning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do you need to know?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are good sequences for learning?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Map the model to computing curricula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Provide learning activities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Early activities: More scaffolding; development of process skills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Later activities: More independent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E5081493-CB18-419E-A9A1-09700DF3116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Pathways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Define what someone must do to make a particular contribution to an HFOSS project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9125A531-97EE-4E03-A879-4E113A1EEE7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2" name="CustomShape 4"/>
          <p:cNvSpPr/>
          <p:nvPr/>
        </p:nvSpPr>
        <p:spPr>
          <a:xfrm>
            <a:off x="2286000" y="591372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5"/>
          <p:cNvSpPr/>
          <p:nvPr/>
        </p:nvSpPr>
        <p:spPr>
          <a:xfrm>
            <a:off x="4223520" y="2940480"/>
            <a:ext cx="3691080" cy="1607040"/>
          </a:xfrm>
          <a:prstGeom prst="irregularSeal1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Contribution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6"/>
          <p:cNvSpPr/>
          <p:nvPr/>
        </p:nvSpPr>
        <p:spPr>
          <a:xfrm>
            <a:off x="2963880" y="538380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7"/>
          <p:cNvSpPr/>
          <p:nvPr/>
        </p:nvSpPr>
        <p:spPr>
          <a:xfrm>
            <a:off x="3641760" y="480528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8"/>
          <p:cNvSpPr/>
          <p:nvPr/>
        </p:nvSpPr>
        <p:spPr>
          <a:xfrm>
            <a:off x="4335840" y="422640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Pathway Steps 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7301069-0CAE-44A4-82E5-6949D96B480F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3515040" y="626724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5452560" y="3294000"/>
            <a:ext cx="3691080" cy="1607040"/>
          </a:xfrm>
          <a:prstGeom prst="irregularSeal1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Contribution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5"/>
          <p:cNvSpPr/>
          <p:nvPr/>
        </p:nvSpPr>
        <p:spPr>
          <a:xfrm>
            <a:off x="4192920" y="573768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6"/>
          <p:cNvSpPr/>
          <p:nvPr/>
        </p:nvSpPr>
        <p:spPr>
          <a:xfrm>
            <a:off x="4870800" y="515880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7"/>
          <p:cNvSpPr/>
          <p:nvPr/>
        </p:nvSpPr>
        <p:spPr>
          <a:xfrm>
            <a:off x="5564880" y="458028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8"/>
          <p:cNvSpPr/>
          <p:nvPr/>
        </p:nvSpPr>
        <p:spPr>
          <a:xfrm>
            <a:off x="2057400" y="183996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9"/>
          <p:cNvSpPr/>
          <p:nvPr/>
        </p:nvSpPr>
        <p:spPr>
          <a:xfrm>
            <a:off x="3788280" y="1752480"/>
            <a:ext cx="2209320" cy="75348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Step Outcome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10"/>
          <p:cNvSpPr/>
          <p:nvPr/>
        </p:nvSpPr>
        <p:spPr>
          <a:xfrm>
            <a:off x="1359720" y="32047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Skill Focus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11"/>
          <p:cNvSpPr/>
          <p:nvPr/>
        </p:nvSpPr>
        <p:spPr>
          <a:xfrm>
            <a:off x="2971800" y="198108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CustomShape 12"/>
          <p:cNvSpPr/>
          <p:nvPr/>
        </p:nvSpPr>
        <p:spPr>
          <a:xfrm rot="5400000">
            <a:off x="2136240" y="263736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Activity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8C640C0C-49A6-4151-BAE1-1851499161E0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5791320" y="48769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Activity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5764680" y="309888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Outcome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5"/>
          <p:cNvSpPr/>
          <p:nvPr/>
        </p:nvSpPr>
        <p:spPr>
          <a:xfrm>
            <a:off x="3007440" y="48769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Skill Practiced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CustomShape 6"/>
          <p:cNvSpPr/>
          <p:nvPr/>
        </p:nvSpPr>
        <p:spPr>
          <a:xfrm rot="16200000">
            <a:off x="6544080" y="434844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7"/>
          <p:cNvSpPr/>
          <p:nvPr/>
        </p:nvSpPr>
        <p:spPr>
          <a:xfrm rot="10800000">
            <a:off x="5720040" y="548640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ustomShape 8"/>
          <p:cNvSpPr/>
          <p:nvPr/>
        </p:nvSpPr>
        <p:spPr>
          <a:xfrm rot="5400000">
            <a:off x="9585360" y="681624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Activity Supporting Pathway Steps 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0A886478-5C0E-4F6C-A873-4C3C955B7DA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2057400" y="1839960"/>
            <a:ext cx="699840" cy="57852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n-US" sz="2800" b="0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3788280" y="1752480"/>
            <a:ext cx="2209320" cy="75348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Step Outcome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5"/>
          <p:cNvSpPr/>
          <p:nvPr/>
        </p:nvSpPr>
        <p:spPr>
          <a:xfrm>
            <a:off x="1359720" y="32047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Skill Focus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CustomShape 6"/>
          <p:cNvSpPr/>
          <p:nvPr/>
        </p:nvSpPr>
        <p:spPr>
          <a:xfrm>
            <a:off x="2971800" y="198108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7"/>
          <p:cNvSpPr/>
          <p:nvPr/>
        </p:nvSpPr>
        <p:spPr>
          <a:xfrm rot="5400000">
            <a:off x="2136240" y="263736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8"/>
          <p:cNvSpPr/>
          <p:nvPr/>
        </p:nvSpPr>
        <p:spPr>
          <a:xfrm>
            <a:off x="5791320" y="48769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Activity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9"/>
          <p:cNvSpPr/>
          <p:nvPr/>
        </p:nvSpPr>
        <p:spPr>
          <a:xfrm>
            <a:off x="5764680" y="309888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Learning Outcome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CustomShape 10"/>
          <p:cNvSpPr/>
          <p:nvPr/>
        </p:nvSpPr>
        <p:spPr>
          <a:xfrm>
            <a:off x="3007440" y="4876920"/>
            <a:ext cx="2102400" cy="883440"/>
          </a:xfrm>
          <a:prstGeom prst="rect">
            <a:avLst/>
          </a:prstGeom>
          <a:ln>
            <a:solidFill>
              <a:srgbClr val="D8D8D8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Skill Practiced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11"/>
          <p:cNvSpPr/>
          <p:nvPr/>
        </p:nvSpPr>
        <p:spPr>
          <a:xfrm rot="16200000">
            <a:off x="6544080" y="434844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12"/>
          <p:cNvSpPr/>
          <p:nvPr/>
        </p:nvSpPr>
        <p:spPr>
          <a:xfrm rot="10800000">
            <a:off x="5720040" y="548640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CustomShape 13"/>
          <p:cNvSpPr/>
          <p:nvPr/>
        </p:nvSpPr>
        <p:spPr>
          <a:xfrm rot="5400000">
            <a:off x="9585360" y="6816240"/>
            <a:ext cx="542880" cy="38052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are the First Pathways?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Contribute code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 on defects: Fix, verify, report, add to documentation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Documentation: additions, updates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Installation instructions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Web sites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Release packaging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Demo server: build, maintain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Maintain a demo server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Maintain a download site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Participate in discussions: Add information, ask questions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287152D6-858D-4840-913B-276A86A96FA0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Pathway – Verify a Bug</a:t>
            </a:r>
          </a:p>
        </p:txBody>
      </p:sp>
      <p:sp>
        <p:nvSpPr>
          <p:cNvPr id="224" name="TextShape 2"/>
          <p:cNvSpPr txBox="1"/>
          <p:nvPr/>
        </p:nvSpPr>
        <p:spPr>
          <a:xfrm>
            <a:off x="457560" y="5669280"/>
            <a:ext cx="8229240" cy="973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http://foss2serve.org/index.php/Pathway_-_Verify_a_Bug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25" name="Table 3"/>
          <p:cNvGraphicFramePr/>
          <p:nvPr/>
        </p:nvGraphicFramePr>
        <p:xfrm>
          <a:off x="834120" y="1446840"/>
          <a:ext cx="7680600" cy="4211760"/>
        </p:xfrm>
        <a:graphic>
          <a:graphicData uri="http://schemas.openxmlformats.org/drawingml/2006/table">
            <a:tbl>
              <a:tblPr/>
              <a:tblGrid>
                <a:gridCol w="2358360"/>
                <a:gridCol w="5322240"/>
              </a:tblGrid>
              <a:tr h="5454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Verify a Bug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43520"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Contribution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Bug is verified and reported in issue tracker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00320"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Pre-req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Ability to install and run software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93200"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Example Step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Reproduce the bug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Example Activity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Activity that asks students to install application and reproduce bug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21440"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Context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One version may use “canned” project with identified bug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Mapping to Curricula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Exploring ways to insert HFOSS foundation knowledge in existing courses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CS and SE Computing Curricula recommendations as reference points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POGIL – especially for early curriculum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 a scaffolding approach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provide a focus on process skills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D7894BAC-76D9-4702-ABDE-6D8EA94CD6F0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Section Outcomes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After completing this section you should be able to: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Explain basic notions of POGIL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 the idea of “pathways” as an approach to teaching HFOSS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C94A80-0589-42D0-9A41-C499D894B4CE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Next Steps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Continued faculty support and development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POSSE (with revisions)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Improvements to stage 3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Experiments with cross-institution project efforts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3E0F25E-A65E-4439-BD5A-C3C62DACC018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Opportunities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POSSE stage 3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Collaboration and information sharing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Mutual support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Cross institutional projects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HFOSS evaluation and publications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Some stipend funding available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96859A72-E1CC-47A1-95FC-3747E4E46BB2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2417760"/>
            <a:ext cx="7772040" cy="238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Process Oriented 
Guided Inquiry Learning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1143000" y="4897440"/>
            <a:ext cx="6857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Picture 3"/>
          <p:cNvPicPr/>
          <p:nvPr/>
        </p:nvPicPr>
        <p:blipFill>
          <a:blip r:embed="rId2"/>
          <a:srcRect t="22672" b="22662"/>
          <a:stretch/>
        </p:blipFill>
        <p:spPr>
          <a:xfrm>
            <a:off x="2552760" y="380880"/>
            <a:ext cx="4038120" cy="2207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is POGIL?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dirty="0"/>
              <a:t>Evidence-based approach </a:t>
            </a:r>
            <a:r>
              <a:rPr lang="en-US" sz="2800" dirty="0"/>
              <a:t>for </a:t>
            </a:r>
            <a:r>
              <a:rPr lang="en-US" sz="2800" dirty="0"/>
              <a:t>classroom learning.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dirty="0"/>
              <a:t>Students work in teams (3-5 </a:t>
            </a:r>
            <a:r>
              <a:rPr lang="en-US" sz="2800" dirty="0"/>
              <a:t>students) that </a:t>
            </a:r>
            <a:r>
              <a:rPr lang="en-US" sz="2800" dirty="0"/>
              <a:t>use roles, reports, &amp; other structures </a:t>
            </a:r>
            <a:r>
              <a:rPr lang="en-US" sz="2800" dirty="0"/>
              <a:t>to </a:t>
            </a:r>
            <a:r>
              <a:rPr lang="en-US" sz="2800" dirty="0"/>
              <a:t>encourage active &amp; equitable participation.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dirty="0"/>
              <a:t>Teams work on specifically designed activities </a:t>
            </a:r>
            <a:r>
              <a:rPr lang="en-US" sz="2800" dirty="0"/>
              <a:t>to </a:t>
            </a:r>
            <a:r>
              <a:rPr lang="en-US" sz="2800" dirty="0"/>
              <a:t>answer questions, solve problems, </a:t>
            </a:r>
            <a:r>
              <a:rPr lang="en-US" sz="2800" dirty="0"/>
              <a:t>&amp; </a:t>
            </a:r>
            <a:r>
              <a:rPr lang="en-US" sz="2800" dirty="0"/>
              <a:t>create understanding of key concepts.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dirty="0"/>
              <a:t>Teacher is a observer, guide, &amp; </a:t>
            </a:r>
            <a:r>
              <a:rPr lang="en-US" sz="2800" dirty="0"/>
              <a:t>facilitator, not </a:t>
            </a:r>
            <a:r>
              <a:rPr lang="en-US" sz="2800" dirty="0"/>
              <a:t>a lecturer.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EXAMPLE: Hi-Lo Game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514440" indent="-514080"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Hi-Lo is a 2 player </a:t>
            </a:r>
            <a:r>
              <a:rPr lang="en-US" sz="3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game</a:t>
            </a: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lphaLcPeriod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chooses a number (0…100).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lphaLcPeriod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 guesses a number.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lphaLcPeriod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responds “high”, “low”, or “you win”.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lphaLcPeriod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Guess &amp; respond until B wins.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514440" indent="-514080"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 Play the game a few times to ensure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that </a:t>
            </a: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everyone understands the roles.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Hi-Lo: Describe Strategies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 Describe 4-5 different 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strategies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that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Player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 could use to guess numbers.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Include simple and clever strategies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 Name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each strategy and list it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first column of a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Hi-Lo: Compare Strategies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5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Rank how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quick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each strategy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is, 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from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 (least guesses) to 5 (most guesses).</a:t>
            </a: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5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Rank each 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easy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each strategy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is,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from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 (easiest) to 5 (hardest).
(If you had to explain it to a child.)</a:t>
            </a: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5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Plot your rankings on a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graph,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describe the </a:t>
            </a:r>
            <a:r>
              <a:rPr lang="en-US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relationships</a:t>
            </a:r>
            <a:br>
              <a:rPr lang="en-US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between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quick and easy rankings.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Hi-Lo: Worst &amp; Average Cases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8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each strategy, determine the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maximum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# of guesses needed to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win,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list in the column 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Worst Case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8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each strategy, determine the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typical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# of guesses needed to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win,</a:t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list in the column 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Average Case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8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Note: The 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Best Case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 always 1 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/>
            </a:r>
            <a:b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it’s good to be lucky).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7283</TotalTime>
  <Words>932</Words>
  <Application>Microsoft Office PowerPoint</Application>
  <PresentationFormat>On-screen Show (4:3)</PresentationFormat>
  <Paragraphs>211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DejaVu Sans</vt:lpstr>
      <vt:lpstr>Symbol</vt:lpstr>
      <vt:lpstr>Times New Roman</vt:lpstr>
      <vt:lpstr>Trebuchet MS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user</dc:creator>
  <dc:description/>
  <cp:lastModifiedBy>Clif Kussmaul</cp:lastModifiedBy>
  <cp:revision>931</cp:revision>
  <dcterms:created xsi:type="dcterms:W3CDTF">2009-06-29T15:20:32Z</dcterms:created>
  <dcterms:modified xsi:type="dcterms:W3CDTF">2016-09-11T16:53:40Z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8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