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9" r:id="rId2"/>
    <p:sldId id="361" r:id="rId3"/>
    <p:sldId id="367" r:id="rId4"/>
    <p:sldId id="368" r:id="rId5"/>
    <p:sldId id="369" r:id="rId6"/>
    <p:sldId id="370" r:id="rId7"/>
    <p:sldId id="347" r:id="rId8"/>
    <p:sldId id="348" r:id="rId9"/>
    <p:sldId id="344" r:id="rId10"/>
    <p:sldId id="345" r:id="rId11"/>
    <p:sldId id="371" r:id="rId12"/>
    <p:sldId id="365" r:id="rId13"/>
    <p:sldId id="366" r:id="rId14"/>
    <p:sldId id="355" r:id="rId15"/>
    <p:sldId id="362" r:id="rId16"/>
    <p:sldId id="363" r:id="rId17"/>
    <p:sldId id="364" r:id="rId18"/>
    <p:sldId id="354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88" autoAdjust="0"/>
    <p:restoredTop sz="92779" autoAdjust="0"/>
  </p:normalViewPr>
  <p:slideViewPr>
    <p:cSldViewPr>
      <p:cViewPr varScale="1">
        <p:scale>
          <a:sx n="86" d="100"/>
          <a:sy n="86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9D7CCF-F491-426D-9638-FC80555158A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82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itanpad.com/POSSE150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foss2serve.org/index.php/Stage_2_Activities#Schedul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titanpad.com/POSSETrave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creativecommons.org/licenses/by-nc/3.0/deed.en_U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itanpad.com/" TargetMode="External"/><Relationship Id="rId2" Type="http://schemas.openxmlformats.org/officeDocument/2006/relationships/hyperlink" Target="http://etherpad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3825"/>
            <a:ext cx="7772400" cy="1470025"/>
          </a:xfrm>
        </p:spPr>
        <p:txBody>
          <a:bodyPr>
            <a:noAutofit/>
          </a:bodyPr>
          <a:lstStyle/>
          <a:p>
            <a:r>
              <a:rPr lang="en-US" sz="4000" dirty="0" smtClean="0"/>
              <a:t>Welcome to POSSE Stage 2!</a:t>
            </a:r>
            <a:endParaRPr lang="en-US" sz="4000" dirty="0"/>
          </a:p>
        </p:txBody>
      </p:sp>
      <p:pic>
        <p:nvPicPr>
          <p:cNvPr id="7" name="Picture 6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0" y="24384000"/>
            <a:ext cx="6400800" cy="2698680"/>
          </a:xfrm>
          <a:prstGeom prst="rect">
            <a:avLst/>
          </a:prstGeom>
        </p:spPr>
      </p:pic>
      <p:pic>
        <p:nvPicPr>
          <p:cNvPr id="8" name="Picture 7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4400" y="24536400"/>
            <a:ext cx="6400800" cy="2698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838172"/>
            <a:ext cx="3315342" cy="72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1" descr="NCC logo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525780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https://www.logomojo.com/sites/default/themes/custom/lm/images/Red-Hat-logo-desig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91" y="130105"/>
            <a:ext cx="1680280" cy="125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733" y="22439"/>
            <a:ext cx="1352411" cy="1360558"/>
          </a:xfrm>
          <a:prstGeom prst="rect">
            <a:avLst/>
          </a:prstGeom>
        </p:spPr>
      </p:pic>
      <p:pic>
        <p:nvPicPr>
          <p:cNvPr id="1026" name="Picture 2" descr="http://drexel.edu/%7E/media/Images/now/ui/og-drexel-logo.ash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095121"/>
            <a:ext cx="1628167" cy="162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POSSE_logo_primary_RGB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7" y="30480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age.lasermagic.net/?width=575&amp;height=575&amp;productid=1042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413" y="5448300"/>
            <a:ext cx="2014654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Each 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/>
          <a:lstStyle/>
          <a:p>
            <a:r>
              <a:rPr lang="en-US" dirty="0" smtClean="0"/>
              <a:t>Go to: </a:t>
            </a:r>
            <a:r>
              <a:rPr lang="en-US" dirty="0" smtClean="0">
                <a:hlinkClick r:id="rId3"/>
              </a:rPr>
              <a:t>http://titanpad.com/POSSE1606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Once there, select a pad based on your last name</a:t>
            </a:r>
          </a:p>
          <a:p>
            <a:r>
              <a:rPr lang="en-US" dirty="0" smtClean="0"/>
              <a:t>Add your name and organization.</a:t>
            </a:r>
          </a:p>
          <a:p>
            <a:r>
              <a:rPr lang="en-US" dirty="0" smtClean="0"/>
              <a:t>Find someone you don’t know and introduce yourself</a:t>
            </a:r>
            <a:endParaRPr lang="en-US" dirty="0"/>
          </a:p>
          <a:p>
            <a:r>
              <a:rPr lang="en-US" dirty="0" smtClean="0"/>
              <a:t>Record two facts about that person under their entry in the pad</a:t>
            </a:r>
          </a:p>
          <a:p>
            <a:pPr lvl="1"/>
            <a:r>
              <a:rPr lang="en-US" dirty="0" smtClean="0"/>
              <a:t>You’ll introduce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90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About Stage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3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2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Describe the variety of learning activities that student participation in HFOSS projects may include </a:t>
            </a:r>
          </a:p>
          <a:p>
            <a:r>
              <a:rPr lang="en-US" dirty="0"/>
              <a:t>Implement HFOSS activities appropriate for a particular curriculum and student population </a:t>
            </a:r>
          </a:p>
          <a:p>
            <a:r>
              <a:rPr lang="en-US" dirty="0"/>
              <a:t>Explain challenges and opportunities of student HFOSS participation </a:t>
            </a:r>
          </a:p>
          <a:p>
            <a:r>
              <a:rPr lang="en-US" dirty="0"/>
              <a:t>Discuss key aspects of FOSS culture and process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7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2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 </a:t>
            </a:r>
            <a:r>
              <a:rPr lang="en-US" dirty="0"/>
              <a:t>a selection of tools common in HFOSS projects </a:t>
            </a:r>
          </a:p>
          <a:p>
            <a:r>
              <a:rPr lang="en-US" dirty="0"/>
              <a:t>Select an HFOSS project well-suited for student participation </a:t>
            </a:r>
          </a:p>
          <a:p>
            <a:r>
              <a:rPr lang="en-US" dirty="0"/>
              <a:t>Identify key sources of information for learning about HFOSS </a:t>
            </a:r>
          </a:p>
          <a:p>
            <a:r>
              <a:rPr lang="en-US" dirty="0"/>
              <a:t>Identify other participants with similar ideas about applying HFOSS </a:t>
            </a:r>
          </a:p>
          <a:p>
            <a:r>
              <a:rPr lang="en-US" dirty="0"/>
              <a:t>Participate in POSSE Stage 3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http://foss2serve.org/index.php/Stage_2_Activities#Schedule</a:t>
            </a:r>
            <a:endParaRPr lang="en-US" dirty="0" smtClean="0"/>
          </a:p>
          <a:p>
            <a:r>
              <a:rPr lang="en-US" dirty="0" smtClean="0"/>
              <a:t>Informal perspective on the schedule</a:t>
            </a:r>
          </a:p>
          <a:p>
            <a:pPr lvl="1"/>
            <a:r>
              <a:rPr lang="en-US" dirty="0" smtClean="0"/>
              <a:t>Learning about open source culture and process</a:t>
            </a:r>
          </a:p>
          <a:p>
            <a:pPr lvl="1"/>
            <a:r>
              <a:rPr lang="en-US" dirty="0" smtClean="0"/>
              <a:t>Finding an initial HFOSS project to work with</a:t>
            </a:r>
          </a:p>
          <a:p>
            <a:pPr lvl="2"/>
            <a:r>
              <a:rPr lang="en-US" dirty="0" smtClean="0"/>
              <a:t>Getting started exploring that project</a:t>
            </a:r>
          </a:p>
          <a:p>
            <a:pPr lvl="1"/>
            <a:r>
              <a:rPr lang="en-US" dirty="0" smtClean="0"/>
              <a:t>Discussing curricular and pedagogical issues </a:t>
            </a:r>
          </a:p>
          <a:p>
            <a:pPr lvl="1"/>
            <a:r>
              <a:rPr lang="en-US" dirty="0" smtClean="0"/>
              <a:t>Learning more about FOSS tools and technique</a:t>
            </a:r>
          </a:p>
          <a:p>
            <a:pPr lvl="1"/>
            <a:r>
              <a:rPr lang="en-US" dirty="0" smtClean="0"/>
              <a:t>Getting to know each other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EBC2-12FA-4DAC-9208-53513007645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66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 -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Day 1</a:t>
            </a:r>
          </a:p>
          <a:p>
            <a:pPr lvl="1"/>
            <a:r>
              <a:rPr lang="en-US" dirty="0" smtClean="0"/>
              <a:t>Dinner: working/social dinner here</a:t>
            </a:r>
          </a:p>
          <a:p>
            <a:r>
              <a:rPr lang="en-US" dirty="0" smtClean="0"/>
              <a:t>Day 2</a:t>
            </a:r>
          </a:p>
          <a:p>
            <a:pPr lvl="1"/>
            <a:r>
              <a:rPr lang="en-US" dirty="0" smtClean="0"/>
              <a:t>Breakfast: continental breakfast here</a:t>
            </a:r>
          </a:p>
          <a:p>
            <a:pPr lvl="1"/>
            <a:r>
              <a:rPr lang="en-US" dirty="0" smtClean="0"/>
              <a:t>Lunch: here</a:t>
            </a:r>
          </a:p>
          <a:p>
            <a:pPr lvl="1"/>
            <a:r>
              <a:rPr lang="en-US" dirty="0" smtClean="0"/>
              <a:t>Dinner: out – Pietro’ s  1714 Walnut St.</a:t>
            </a:r>
          </a:p>
          <a:p>
            <a:r>
              <a:rPr lang="en-US" dirty="0" smtClean="0"/>
              <a:t>Day 3</a:t>
            </a:r>
          </a:p>
          <a:p>
            <a:pPr lvl="1"/>
            <a:r>
              <a:rPr lang="en-US" dirty="0" smtClean="0"/>
              <a:t>Breakfast: continental breakfast here</a:t>
            </a:r>
          </a:p>
          <a:p>
            <a:pPr lvl="1"/>
            <a:r>
              <a:rPr lang="en-US" dirty="0" smtClean="0"/>
              <a:t>Lunch: here or taken with you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81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 -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requests</a:t>
            </a:r>
          </a:p>
          <a:p>
            <a:pPr lvl="1"/>
            <a:r>
              <a:rPr lang="en-US" dirty="0" smtClean="0"/>
              <a:t>Vegetarian options</a:t>
            </a:r>
          </a:p>
          <a:p>
            <a:r>
              <a:rPr lang="en-US" dirty="0" smtClean="0"/>
              <a:t>Anyone not making dinner on Thursday?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748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 - Transportation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Group shuttle/taxi to the airport</a:t>
            </a:r>
          </a:p>
          <a:p>
            <a:pPr lvl="1"/>
            <a:r>
              <a:rPr lang="en-US" dirty="0" smtClean="0"/>
              <a:t>Please enter your information:</a:t>
            </a:r>
          </a:p>
          <a:p>
            <a:pPr lvl="2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titanpad.com/POSSETravel</a:t>
            </a:r>
            <a:endParaRPr lang="en-US" dirty="0" smtClean="0"/>
          </a:p>
          <a:p>
            <a:r>
              <a:rPr lang="en-US" dirty="0" smtClean="0"/>
              <a:t>Hotel to Drexel</a:t>
            </a:r>
          </a:p>
          <a:p>
            <a:pPr lvl="1"/>
            <a:r>
              <a:rPr lang="en-US" dirty="0" smtClean="0"/>
              <a:t>Nice to </a:t>
            </a:r>
            <a:r>
              <a:rPr lang="en-US" dirty="0" smtClean="0"/>
              <a:t>walk (1.3 miles)</a:t>
            </a:r>
            <a:endParaRPr lang="en-US" dirty="0" smtClean="0"/>
          </a:p>
          <a:p>
            <a:pPr lvl="1"/>
            <a:r>
              <a:rPr lang="en-US" dirty="0" smtClean="0"/>
              <a:t>Trolley or subway – team members have tokens</a:t>
            </a:r>
          </a:p>
          <a:p>
            <a:pPr lvl="1"/>
            <a:r>
              <a:rPr lang="en-US" dirty="0" smtClean="0"/>
              <a:t>Taxi – please </a:t>
            </a:r>
            <a:r>
              <a:rPr lang="en-US" dirty="0" smtClean="0"/>
              <a:t>share</a:t>
            </a:r>
          </a:p>
          <a:p>
            <a:pPr lvl="2"/>
            <a:r>
              <a:rPr lang="en-US" dirty="0" smtClean="0"/>
              <a:t>Taxi stand on 17</a:t>
            </a:r>
            <a:r>
              <a:rPr lang="en-US" baseline="30000" dirty="0" smtClean="0"/>
              <a:t>th</a:t>
            </a:r>
            <a:r>
              <a:rPr lang="en-US" dirty="0" smtClean="0"/>
              <a:t> St just around the corner from the hotel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109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 and Licensing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Acknowledgement</a:t>
            </a:r>
          </a:p>
          <a:p>
            <a:pPr lvl="1"/>
            <a:r>
              <a:rPr lang="en-US" sz="1800" dirty="0"/>
              <a:t>This material is based on work supported by the National Science Foundation under Grants </a:t>
            </a:r>
            <a:r>
              <a:rPr lang="en-US" sz="1800" dirty="0" smtClean="0"/>
              <a:t>DUE- </a:t>
            </a:r>
            <a:r>
              <a:rPr lang="en-US" sz="1800" dirty="0"/>
              <a:t>1225738, </a:t>
            </a:r>
            <a:r>
              <a:rPr lang="en-US" sz="1800" dirty="0" smtClean="0"/>
              <a:t>1225688, and </a:t>
            </a:r>
            <a:r>
              <a:rPr lang="en-US" sz="1800" dirty="0"/>
              <a:t>1225708. Any opinions, findings and conclusions or recommendations expressed in this material are those of the author(s) and do not necessarily reflect the views of the National Science Foundation (NSF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The original development of POSSE was accomplished with support by Red Hat, Inc. and Red Hat continues as a partner in the effort</a:t>
            </a:r>
          </a:p>
          <a:p>
            <a:r>
              <a:rPr lang="en-US" dirty="0" smtClean="0"/>
              <a:t>Copyright and Licensing</a:t>
            </a:r>
          </a:p>
          <a:p>
            <a:pPr lvl="1"/>
            <a:r>
              <a:rPr lang="en-US" sz="1800" dirty="0" smtClean="0"/>
              <a:t>This work is copyrighted by the authors</a:t>
            </a:r>
          </a:p>
          <a:p>
            <a:pPr lvl="1"/>
            <a:r>
              <a:rPr lang="en-US" sz="1800" dirty="0"/>
              <a:t>This work is licensed under a </a:t>
            </a:r>
            <a:r>
              <a:rPr lang="en-US" sz="1800" dirty="0">
                <a:hlinkClick r:id="rId2"/>
              </a:rPr>
              <a:t>Creative Commons Attribution-</a:t>
            </a:r>
            <a:r>
              <a:rPr lang="en-US" sz="1800" dirty="0" err="1">
                <a:hlinkClick r:id="rId2"/>
              </a:rPr>
              <a:t>NonCommercial</a:t>
            </a:r>
            <a:r>
              <a:rPr lang="en-US" sz="1800" dirty="0">
                <a:hlinkClick r:id="rId2"/>
              </a:rPr>
              <a:t> 3.0 </a:t>
            </a:r>
            <a:r>
              <a:rPr lang="en-US" sz="1800" dirty="0" err="1">
                <a:hlinkClick r:id="rId2"/>
              </a:rPr>
              <a:t>Unported</a:t>
            </a:r>
            <a:r>
              <a:rPr lang="en-US" sz="1800" dirty="0">
                <a:hlinkClick r:id="rId2"/>
              </a:rPr>
              <a:t> </a:t>
            </a:r>
            <a:r>
              <a:rPr lang="en-US" sz="1800" dirty="0" smtClean="0">
                <a:hlinkClick r:id="rId2"/>
              </a:rPr>
              <a:t>License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09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Find the coffee</a:t>
            </a:r>
          </a:p>
          <a:p>
            <a:pPr lvl="1"/>
            <a:r>
              <a:rPr lang="en-US" dirty="0" smtClean="0"/>
              <a:t>Name a few of your fellow participants who you didn’t know before</a:t>
            </a:r>
          </a:p>
          <a:p>
            <a:pPr lvl="1"/>
            <a:r>
              <a:rPr lang="en-US" dirty="0" smtClean="0"/>
              <a:t>Define “FOSSism” and name at least one</a:t>
            </a:r>
          </a:p>
          <a:p>
            <a:pPr lvl="1"/>
            <a:r>
              <a:rPr lang="en-US" dirty="0" smtClean="0"/>
              <a:t>Explain the intended outcomes of Stage 2</a:t>
            </a:r>
          </a:p>
          <a:p>
            <a:pPr lvl="1"/>
            <a:r>
              <a:rPr lang="en-US" dirty="0" smtClean="0"/>
              <a:t>Explain how you will get back to your hotel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Philadelphia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City of Brotherly Love</a:t>
            </a:r>
          </a:p>
          <a:p>
            <a:r>
              <a:rPr lang="en-US" dirty="0" smtClean="0"/>
              <a:t>1.5 million people and growing</a:t>
            </a:r>
          </a:p>
          <a:p>
            <a:pPr lvl="1"/>
            <a:r>
              <a:rPr lang="en-US" dirty="0" smtClean="0"/>
              <a:t>5 million in the metropolitan area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26" name="Picture 2" descr="http://images.fineartamerica.com/images-medium-large/west-philadelphia-center-city-skyline-duncan-pears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532" y="3505200"/>
            <a:ext cx="6588468" cy="335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445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Drexel University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I university founded in 1891</a:t>
            </a:r>
          </a:p>
          <a:p>
            <a:pPr lvl="1"/>
            <a:r>
              <a:rPr lang="en-US" dirty="0" smtClean="0"/>
              <a:t>Strong roots in applied technology</a:t>
            </a:r>
          </a:p>
          <a:p>
            <a:pPr lvl="2"/>
            <a:r>
              <a:rPr lang="en-US" dirty="0" smtClean="0"/>
              <a:t>The Drexel Institute of Art, Science, and Industry</a:t>
            </a:r>
          </a:p>
          <a:p>
            <a:pPr lvl="1"/>
            <a:r>
              <a:rPr lang="en-US" dirty="0" smtClean="0"/>
              <a:t>Emphasis on cooperative education </a:t>
            </a:r>
          </a:p>
          <a:p>
            <a:r>
              <a:rPr lang="en-US" dirty="0" smtClean="0"/>
              <a:t>14 colleges and schools</a:t>
            </a:r>
          </a:p>
          <a:p>
            <a:pPr lvl="1"/>
            <a:r>
              <a:rPr lang="en-US" dirty="0" smtClean="0"/>
              <a:t>26,000 total students</a:t>
            </a:r>
          </a:p>
          <a:p>
            <a:pPr lvl="1"/>
            <a:r>
              <a:rPr lang="en-US" dirty="0" smtClean="0"/>
              <a:t>14,000 traditional </a:t>
            </a:r>
            <a:br>
              <a:rPr lang="en-US" dirty="0" smtClean="0"/>
            </a:br>
            <a:r>
              <a:rPr lang="en-US" dirty="0" smtClean="0"/>
              <a:t>undergraduates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098" name="Picture 2" descr="http://colleges.usnews.rankingsandreviews.com/img/college-photo_12760._445x280-zm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76181"/>
            <a:ext cx="4121285" cy="259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701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the College of Computing and Informatics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College Roots</a:t>
            </a:r>
          </a:p>
          <a:p>
            <a:pPr lvl="1"/>
            <a:r>
              <a:rPr lang="en-US" dirty="0" smtClean="0"/>
              <a:t>Library and Information Science started in 1893</a:t>
            </a:r>
          </a:p>
          <a:p>
            <a:pPr lvl="1"/>
            <a:r>
              <a:rPr lang="en-US" dirty="0" smtClean="0"/>
              <a:t>Computer Science that evolved out of Math</a:t>
            </a:r>
          </a:p>
          <a:p>
            <a:r>
              <a:rPr lang="en-US" dirty="0" smtClean="0"/>
              <a:t>New College in 2013</a:t>
            </a:r>
          </a:p>
          <a:p>
            <a:pPr lvl="1"/>
            <a:r>
              <a:rPr lang="en-US" dirty="0" smtClean="0"/>
              <a:t>About 80 full-time faculty </a:t>
            </a:r>
          </a:p>
          <a:p>
            <a:pPr lvl="1"/>
            <a:r>
              <a:rPr lang="en-US" dirty="0" smtClean="0"/>
              <a:t>About 2,000 students</a:t>
            </a:r>
          </a:p>
          <a:p>
            <a:r>
              <a:rPr lang="en-US" dirty="0" smtClean="0"/>
              <a:t>Degree programs</a:t>
            </a:r>
          </a:p>
          <a:p>
            <a:pPr lvl="2"/>
            <a:r>
              <a:rPr lang="en-US" dirty="0" smtClean="0"/>
              <a:t>Undergrad</a:t>
            </a:r>
            <a:r>
              <a:rPr lang="en-US" dirty="0"/>
              <a:t>: </a:t>
            </a:r>
            <a:r>
              <a:rPr lang="en-US" dirty="0" smtClean="0"/>
              <a:t>CS, IS</a:t>
            </a:r>
            <a:r>
              <a:rPr lang="en-US" dirty="0"/>
              <a:t>, </a:t>
            </a:r>
            <a:r>
              <a:rPr lang="en-US" dirty="0" smtClean="0"/>
              <a:t>CST, </a:t>
            </a:r>
            <a:r>
              <a:rPr lang="en-US" dirty="0"/>
              <a:t>SE, and </a:t>
            </a:r>
            <a:r>
              <a:rPr lang="en-US" dirty="0" smtClean="0"/>
              <a:t>DS</a:t>
            </a:r>
            <a:endParaRPr lang="en-US" dirty="0"/>
          </a:p>
          <a:p>
            <a:pPr lvl="2"/>
            <a:r>
              <a:rPr lang="en-US" dirty="0"/>
              <a:t>Graduate: </a:t>
            </a:r>
            <a:r>
              <a:rPr lang="en-US" dirty="0" smtClean="0"/>
              <a:t>CS, HI, IS, LIS</a:t>
            </a:r>
            <a:r>
              <a:rPr lang="en-US" dirty="0"/>
              <a:t>, </a:t>
            </a:r>
            <a:r>
              <a:rPr lang="en-US" dirty="0" smtClean="0"/>
              <a:t>SE</a:t>
            </a:r>
          </a:p>
          <a:p>
            <a:pPr lvl="2"/>
            <a:r>
              <a:rPr lang="en-US" dirty="0" smtClean="0"/>
              <a:t>PhD: CS and Information Studies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46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the Rush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three CCI locations on campus</a:t>
            </a:r>
          </a:p>
          <a:p>
            <a:pPr lvl="1"/>
            <a:r>
              <a:rPr lang="en-US" dirty="0" smtClean="0"/>
              <a:t>Originally a hospital named for Benjamin Rush, physician and U.S. founding father</a:t>
            </a:r>
          </a:p>
          <a:p>
            <a:r>
              <a:rPr lang="en-US" dirty="0" smtClean="0"/>
              <a:t>Restrooms</a:t>
            </a:r>
          </a:p>
          <a:p>
            <a:pPr lvl="1"/>
            <a:r>
              <a:rPr lang="en-US" dirty="0" smtClean="0"/>
              <a:t>Lobby</a:t>
            </a:r>
          </a:p>
          <a:p>
            <a:pPr lvl="2"/>
            <a:r>
              <a:rPr lang="en-US" dirty="0" smtClean="0"/>
              <a:t>Women: left corner when going upstairs</a:t>
            </a:r>
          </a:p>
          <a:p>
            <a:pPr lvl="2"/>
            <a:r>
              <a:rPr lang="en-US" dirty="0" smtClean="0"/>
              <a:t>Unisex: around the corner to the right</a:t>
            </a:r>
          </a:p>
          <a:p>
            <a:pPr lvl="1"/>
            <a:r>
              <a:rPr lang="en-US" dirty="0" smtClean="0"/>
              <a:t>Third floor to the left </a:t>
            </a:r>
            <a:br>
              <a:rPr lang="en-US" dirty="0" smtClean="0"/>
            </a:br>
            <a:r>
              <a:rPr lang="en-US" dirty="0" smtClean="0"/>
              <a:t>of the elevator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3074" name="Picture 2" descr="http://sphotos-a.ak.fbcdn.net/hphotos-ak-prn1/p480x480/934890_10151637197909085_1639840386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202" y="5105400"/>
            <a:ext cx="2745797" cy="183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892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to know each other</a:t>
            </a:r>
          </a:p>
          <a:p>
            <a:r>
              <a:rPr lang="en-US" dirty="0" smtClean="0"/>
              <a:t>Workshop overview and schedule</a:t>
            </a:r>
          </a:p>
          <a:p>
            <a:r>
              <a:rPr lang="en-US" dirty="0" smtClean="0"/>
              <a:t>HFOSS in education</a:t>
            </a:r>
          </a:p>
          <a:p>
            <a:r>
              <a:rPr lang="en-US" dirty="0" smtClean="0"/>
              <a:t>HFOSS process and tools</a:t>
            </a:r>
          </a:p>
          <a:p>
            <a:r>
              <a:rPr lang="en-US" dirty="0" smtClean="0"/>
              <a:t>Dinner</a:t>
            </a:r>
          </a:p>
          <a:p>
            <a:r>
              <a:rPr lang="en-US" dirty="0" smtClean="0"/>
              <a:t>GIT activity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0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Introducing Everyone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first workshop task!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6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Etherpad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Live, shared, web-based text editor</a:t>
            </a:r>
          </a:p>
          <a:p>
            <a:r>
              <a:rPr lang="en-US" dirty="0" smtClean="0"/>
              <a:t>Open source: </a:t>
            </a:r>
            <a:r>
              <a:rPr lang="en-US" dirty="0" smtClean="0">
                <a:hlinkClick r:id="rId2"/>
              </a:rPr>
              <a:t>http://etherpad.org/</a:t>
            </a:r>
            <a:endParaRPr lang="en-US" dirty="0" smtClean="0"/>
          </a:p>
          <a:p>
            <a:r>
              <a:rPr lang="en-US" dirty="0" smtClean="0"/>
              <a:t>Free </a:t>
            </a:r>
            <a:r>
              <a:rPr lang="en-US" dirty="0" smtClean="0"/>
              <a:t>service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http://titanpad.com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4163</TotalTime>
  <Words>700</Words>
  <Application>Microsoft Office PowerPoint</Application>
  <PresentationFormat>On-screen Show (4:3)</PresentationFormat>
  <Paragraphs>130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HislopEllis</vt:lpstr>
      <vt:lpstr>Welcome to POSSE Stage 2!</vt:lpstr>
      <vt:lpstr>Section Outcomes</vt:lpstr>
      <vt:lpstr>Welcome to Philadelphia</vt:lpstr>
      <vt:lpstr>Welcome to Drexel University</vt:lpstr>
      <vt:lpstr>Welcome to the College of Computing and Informatics</vt:lpstr>
      <vt:lpstr>Welcome to the Rush Building</vt:lpstr>
      <vt:lpstr>Plan for Today</vt:lpstr>
      <vt:lpstr>Introducing Everyone</vt:lpstr>
      <vt:lpstr>Etherpad</vt:lpstr>
      <vt:lpstr>Get to Know Each Other</vt:lpstr>
      <vt:lpstr>About Stage 2</vt:lpstr>
      <vt:lpstr>Stage 2 Outcomes</vt:lpstr>
      <vt:lpstr>Stage 2 Outcomes</vt:lpstr>
      <vt:lpstr>Schedule</vt:lpstr>
      <vt:lpstr>Logistics - Food</vt:lpstr>
      <vt:lpstr>Logistics - Food</vt:lpstr>
      <vt:lpstr>Logistics - Transportation</vt:lpstr>
      <vt:lpstr>Acknowledgement and Licensing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849</cp:revision>
  <dcterms:created xsi:type="dcterms:W3CDTF">2009-06-29T15:20:32Z</dcterms:created>
  <dcterms:modified xsi:type="dcterms:W3CDTF">2016-06-15T12:29:16Z</dcterms:modified>
</cp:coreProperties>
</file>