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89" r:id="rId2"/>
    <p:sldId id="344" r:id="rId3"/>
    <p:sldId id="307" r:id="rId4"/>
    <p:sldId id="327" r:id="rId5"/>
    <p:sldId id="328" r:id="rId6"/>
    <p:sldId id="342" r:id="rId7"/>
    <p:sldId id="329" r:id="rId8"/>
    <p:sldId id="330" r:id="rId9"/>
    <p:sldId id="331" r:id="rId10"/>
    <p:sldId id="332" r:id="rId11"/>
    <p:sldId id="333" r:id="rId12"/>
    <p:sldId id="334" r:id="rId13"/>
    <p:sldId id="335" r:id="rId14"/>
    <p:sldId id="336" r:id="rId15"/>
    <p:sldId id="337" r:id="rId16"/>
    <p:sldId id="338" r:id="rId17"/>
    <p:sldId id="339" r:id="rId18"/>
    <p:sldId id="340" r:id="rId19"/>
    <p:sldId id="341" r:id="rId20"/>
    <p:sldId id="311"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7540" autoAdjust="0"/>
    <p:restoredTop sz="86497" autoAdjust="0"/>
  </p:normalViewPr>
  <p:slideViewPr>
    <p:cSldViewPr>
      <p:cViewPr varScale="1">
        <p:scale>
          <a:sx n="77" d="100"/>
          <a:sy n="77" d="100"/>
        </p:scale>
        <p:origin x="-872" y="-104"/>
      </p:cViewPr>
      <p:guideLst>
        <p:guide orient="horz" pos="2160"/>
        <p:guide pos="2880"/>
      </p:guideLst>
    </p:cSldViewPr>
  </p:slideViewPr>
  <p:outlineViewPr>
    <p:cViewPr>
      <p:scale>
        <a:sx n="33" d="100"/>
        <a:sy n="33" d="100"/>
      </p:scale>
      <p:origin x="0" y="1558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6AD9EE-0CC2-994A-8D83-8FCD415B3A4B}" type="datetimeFigureOut">
              <a:rPr lang="en-US" smtClean="0"/>
              <a:pPr/>
              <a:t>6/8/16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DEAA07-A226-7840-841A-A3BEDE5DEF98}" type="slidenum">
              <a:rPr lang="en-US" smtClean="0"/>
              <a:pPr/>
              <a:t>‹#›</a:t>
            </a:fld>
            <a:endParaRPr lang="en-US"/>
          </a:p>
        </p:txBody>
      </p:sp>
    </p:spTree>
    <p:extLst>
      <p:ext uri="{BB962C8B-B14F-4D97-AF65-F5344CB8AC3E}">
        <p14:creationId xmlns:p14="http://schemas.microsoft.com/office/powerpoint/2010/main" val="31043504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6/8/16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val="32799498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extLst>
      <p:ext uri="{BB962C8B-B14F-4D97-AF65-F5344CB8AC3E}">
        <p14:creationId xmlns:p14="http://schemas.microsoft.com/office/powerpoint/2010/main" val="701435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sldNum"/>
          </p:nvPr>
        </p:nvSpPr>
        <p:spPr>
          <a:ln/>
        </p:spPr>
        <p:txBody>
          <a:bodyPr/>
          <a:lstStyle/>
          <a:p>
            <a:fld id="{5A74AF3C-2691-4AB1-917B-60C13F10811B}" type="slidenum">
              <a:rPr lang="en-US"/>
              <a:pPr/>
              <a:t>16</a:t>
            </a:fld>
            <a:endParaRPr lang="en-US"/>
          </a:p>
        </p:txBody>
      </p:sp>
      <p:sp>
        <p:nvSpPr>
          <p:cNvPr id="111617" name="Text Box 1"/>
          <p:cNvSpPr txBox="1">
            <a:spLocks noGrp="1" noChangeArrowheads="1"/>
          </p:cNvSpPr>
          <p:nvPr>
            <p:ph type="body"/>
          </p:nvPr>
        </p:nvSpPr>
        <p:spPr bwMode="auto">
          <a:xfrm>
            <a:off x="288921" y="4344767"/>
            <a:ext cx="6281710" cy="4115191"/>
          </a:xfrm>
          <a:prstGeom prst="rect">
            <a:avLst/>
          </a:prstGeom>
          <a:noFill/>
          <a:ln cap="flat">
            <a:round/>
            <a:headEnd/>
            <a:tailEnd/>
          </a:ln>
        </p:spPr>
        <p:txBody>
          <a:bodyPr lIns="91506" tIns="45576" rIns="91506" bIns="45576"/>
          <a:lstStyle/>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Free and Open Source software is provided “as-is”. Unlike commercial software, FOSS licenses provide no guarantee of support, warranty, or indemnification; that is, there is no one standing behind any organization. It this important that corporate product teams understand these risks.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Licenses on the right side (permissive licenses) permit this sort of recursive development process as shown on the previous slide. These licenses permit the software to be distributed with the right for others to do further modification and distribution.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left require that derivative works (changes or modifications to the program or library) must be licensed under the same terms (a sort of recursive feature that is sometimes referred to as </a:t>
            </a:r>
            <a:r>
              <a:rPr lang="en-US" sz="1000" dirty="0" err="1">
                <a:latin typeface="Arial" charset="0"/>
                <a:cs typeface="Arial" charset="0"/>
              </a:rPr>
              <a:t>copyleft</a:t>
            </a:r>
            <a:r>
              <a:rPr lang="en-US" sz="1000" dirty="0">
                <a:latin typeface="Arial" charset="0"/>
                <a:cs typeface="Arial" charset="0"/>
              </a:rPr>
              <a:t> – a play on the term ‘copyright’). </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Eighty to ninety percent of FOSS is licensed under the GPL, LGPL, MIT, BSD, and Apache.</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relationship between proprietary software (or software under any other license) and software under these licenses must be carefully examined to make sure that the two types of software are sufficiently “separate” as required by the particular </a:t>
            </a:r>
            <a:r>
              <a:rPr lang="en-US" sz="1000" dirty="0" err="1">
                <a:latin typeface="Arial" charset="0"/>
                <a:cs typeface="Arial" charset="0"/>
              </a:rPr>
              <a:t>copyleft</a:t>
            </a:r>
            <a:r>
              <a:rPr lang="en-US" sz="1000" dirty="0">
                <a:latin typeface="Arial" charset="0"/>
                <a:cs typeface="Arial" charset="0"/>
              </a:rPr>
              <a:t> license.</a:t>
            </a:r>
          </a:p>
          <a:p>
            <a:pPr marL="331849" lvl="2" indent="-110617" eaLnBrk="1" hangingPunct="1">
              <a:lnSpc>
                <a:spcPct val="110000"/>
              </a:lnSpc>
              <a:spcBef>
                <a:spcPts val="196"/>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right permit modified versions to be retained as proprietary and permit arbitrary integration into proprietary software.</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p:txBody>
      </p:sp>
      <p:sp>
        <p:nvSpPr>
          <p:cNvPr id="111618" name="Text Box 2"/>
          <p:cNvSpPr txBox="1">
            <a:spLocks noChangeArrowheads="1"/>
          </p:cNvSpPr>
          <p:nvPr/>
        </p:nvSpPr>
        <p:spPr bwMode="auto">
          <a:xfrm>
            <a:off x="3125322" y="8866010"/>
            <a:ext cx="596483" cy="268620"/>
          </a:xfrm>
          <a:prstGeom prst="rect">
            <a:avLst/>
          </a:prstGeom>
          <a:noFill/>
          <a:ln w="9525" cap="flat">
            <a:noFill/>
            <a:round/>
            <a:headEnd/>
            <a:tailEnd/>
          </a:ln>
          <a:effectLst/>
        </p:spPr>
        <p:txBody>
          <a:bodyPr lIns="91506" tIns="45576" rIns="91506" bIns="45576" anchor="b"/>
          <a:lstStyle/>
          <a:p>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fld id="{F75841B5-7DD5-4BA4-A686-B1217D47DE15}" type="slidenum">
              <a:rPr lang="en-US" sz="800">
                <a:solidFill>
                  <a:srgbClr val="000000"/>
                </a:solidFill>
                <a:latin typeface="Futura Bk" charset="0"/>
              </a:rPr>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t>16</a:t>
            </a:fld>
            <a:endParaRPr lang="en-US" sz="800" dirty="0">
              <a:solidFill>
                <a:srgbClr val="000000"/>
              </a:solidFill>
              <a:latin typeface="Futura Bk" charset="0"/>
            </a:endParaRPr>
          </a:p>
        </p:txBody>
      </p:sp>
      <p:sp>
        <p:nvSpPr>
          <p:cNvPr id="111619" name="Rectangle 3"/>
          <p:cNvSpPr txBox="1">
            <a:spLocks noGrp="1" noRot="1" noChangeAspect="1" noChangeArrowheads="1"/>
          </p:cNvSpPr>
          <p:nvPr>
            <p:ph type="sldImg" idx="1"/>
          </p:nvPr>
        </p:nvSpPr>
        <p:spPr bwMode="auto">
          <a:xfrm>
            <a:off x="1144588" y="687388"/>
            <a:ext cx="4570412" cy="3429000"/>
          </a:xfrm>
          <a:prstGeom prst="rect">
            <a:avLst/>
          </a:prstGeom>
          <a:solidFill>
            <a:srgbClr val="FFFFFF"/>
          </a:solidFill>
          <a:ln>
            <a:solidFill>
              <a:srgbClr val="000000"/>
            </a:solidFill>
            <a:miter lim="800000"/>
            <a:headEnd/>
            <a:tailEnd/>
          </a:ln>
        </p:spPr>
      </p:sp>
      <p:sp>
        <p:nvSpPr>
          <p:cNvPr id="111620" name="Rectangle 4"/>
          <p:cNvSpPr>
            <a:spLocks noChangeArrowheads="1"/>
          </p:cNvSpPr>
          <p:nvPr/>
        </p:nvSpPr>
        <p:spPr bwMode="auto">
          <a:xfrm>
            <a:off x="0" y="7809"/>
            <a:ext cx="5666587" cy="369756"/>
          </a:xfrm>
          <a:prstGeom prst="rect">
            <a:avLst/>
          </a:prstGeom>
          <a:noFill/>
          <a:ln w="9525" cap="flat">
            <a:noFill/>
            <a:round/>
            <a:headEnd/>
            <a:tailEnd/>
          </a:ln>
          <a:effectLst/>
        </p:spPr>
        <p:txBody>
          <a:bodyPr lIns="88326" tIns="45930" rIns="88326" bIns="45930">
            <a:spAutoFit/>
          </a:bodyPr>
          <a:lstStyle/>
          <a:p>
            <a:pP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r>
              <a:rPr lang="en-US" dirty="0">
                <a:solidFill>
                  <a:srgbClr val="000000"/>
                </a:solidFill>
              </a:rPr>
              <a:t>Organizational Participation in Open Communities</a:t>
            </a:r>
          </a:p>
        </p:txBody>
      </p:sp>
    </p:spTree>
    <p:extLst>
      <p:ext uri="{BB962C8B-B14F-4D97-AF65-F5344CB8AC3E}">
        <p14:creationId xmlns:p14="http://schemas.microsoft.com/office/powerpoint/2010/main" val="4199811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6628834-6534-D849-BB3D-83974F92E0B0}" type="datetime1">
              <a:rPr lang="en-US" smtClean="0"/>
              <a:pPr>
                <a:defRPr/>
              </a:pPr>
              <a:t>6/8/16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A4E445-93DD-9D4D-BFE0-A865B17AD3FD}" type="datetime1">
              <a:rPr lang="en-US" smtClean="0"/>
              <a:pPr>
                <a:defRPr/>
              </a:pPr>
              <a:t>6/8/16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1D5B73-12B3-8A4F-A13C-BDDAFEC8BF4B}" type="datetime1">
              <a:rPr lang="en-US" smtClean="0"/>
              <a:pPr>
                <a:defRPr/>
              </a:pPr>
              <a:t>6/8/16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E82232-DA1E-194D-8C5E-2CFB10A664A8}" type="datetime1">
              <a:rPr lang="en-US" smtClean="0"/>
              <a:pPr>
                <a:defRPr/>
              </a:pPr>
              <a:t>6/8/16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7B097B-4112-C141-BCCD-35AF0D585511}" type="datetime1">
              <a:rPr lang="en-US" smtClean="0"/>
              <a:pPr>
                <a:defRPr/>
              </a:pPr>
              <a:t>6/8/16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450339-2A61-2D4A-A9D9-DD15BEAA5192}" type="datetime1">
              <a:rPr lang="en-US" smtClean="0"/>
              <a:pPr>
                <a:defRPr/>
              </a:pPr>
              <a:t>6/8/16</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1A298ED-D17F-DD44-94E1-6107F0C4A0C5}" type="datetime1">
              <a:rPr lang="en-US" smtClean="0"/>
              <a:pPr>
                <a:defRPr/>
              </a:pPr>
              <a:t>6/8/16</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825FFA-F5BA-4746-9277-5F62729077BA}" type="datetime1">
              <a:rPr lang="en-US" smtClean="0"/>
              <a:pPr>
                <a:defRPr/>
              </a:pPr>
              <a:t>6/8/16</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0513682-3180-3E4D-9D65-E70CE3A892B8}" type="datetime1">
              <a:rPr lang="en-US" smtClean="0"/>
              <a:pPr>
                <a:defRPr/>
              </a:pPr>
              <a:t>6/8/16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1AD045-C5AD-F34D-991C-BB9E69D26A16}" type="datetime1">
              <a:rPr lang="en-US" smtClean="0"/>
              <a:pPr>
                <a:defRPr/>
              </a:pPr>
              <a:t>6/8/16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8AA974A-354B-1E4F-9BA1-7C8438AD6198}" type="datetime1">
              <a:rPr lang="en-US" smtClean="0"/>
              <a:pPr>
                <a:defRPr/>
              </a:pPr>
              <a:t>6/8/16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Last Modified: 2013-05-31, 14:45 UTC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ki.gnome.org/Projects/MouseTra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ive.gnome.org/Schedule" TargetMode="Externa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ive.gnome.org/Gedit/RoadMap" TargetMode="External"/><Relationship Id="rId3" Type="http://schemas.openxmlformats.org/officeDocument/2006/relationships/image" Target="../media/image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youtu.be/uQajOZvQpoQ"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1.3 HFOSS Process and Tools</a:t>
            </a:r>
            <a:endParaRPr lang="en-US" sz="4000" dirty="0"/>
          </a:p>
        </p:txBody>
      </p:sp>
      <p:pic>
        <p:nvPicPr>
          <p:cNvPr id="4" name="Picture 3" descr="POSSE_logo_primary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5486400"/>
            <a:ext cx="40005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- 2</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3.   Ask </a:t>
            </a:r>
            <a:r>
              <a:rPr lang="en-US" dirty="0"/>
              <a:t>community for </a:t>
            </a:r>
            <a:r>
              <a:rPr lang="en-US" dirty="0" smtClean="0"/>
              <a:t>help</a:t>
            </a:r>
            <a:endParaRPr lang="en-US" dirty="0"/>
          </a:p>
          <a:p>
            <a:pPr lvl="1"/>
            <a:r>
              <a:rPr lang="en-US" dirty="0"/>
              <a:t>Reproduction </a:t>
            </a:r>
            <a:r>
              <a:rPr lang="en-US" dirty="0" smtClean="0"/>
              <a:t>instructions</a:t>
            </a:r>
            <a:endParaRPr lang="en-US" dirty="0"/>
          </a:p>
          <a:p>
            <a:pPr lvl="2"/>
            <a:r>
              <a:rPr lang="en-US" dirty="0"/>
              <a:t>Where are you?</a:t>
            </a:r>
          </a:p>
          <a:p>
            <a:pPr lvl="2"/>
            <a:r>
              <a:rPr lang="en-US" dirty="0"/>
              <a:t>What have you done?</a:t>
            </a:r>
          </a:p>
          <a:p>
            <a:pPr lvl="2"/>
            <a:r>
              <a:rPr lang="en-US" dirty="0"/>
              <a:t>How can someone else get to the same place?</a:t>
            </a:r>
          </a:p>
          <a:p>
            <a:pPr lvl="2"/>
            <a:r>
              <a:rPr lang="en-US" dirty="0"/>
              <a:t>Why should someone care</a:t>
            </a:r>
            <a:r>
              <a:rPr lang="en-US" dirty="0" smtClean="0"/>
              <a:t>?</a:t>
            </a:r>
          </a:p>
          <a:p>
            <a:pPr lvl="1"/>
            <a:r>
              <a:rPr lang="en-US" dirty="0" smtClean="0"/>
              <a:t>Visibility</a:t>
            </a:r>
          </a:p>
          <a:p>
            <a:pPr lvl="2"/>
            <a:r>
              <a:rPr lang="en-US" dirty="0" smtClean="0"/>
              <a:t>In an open ticket links to: </a:t>
            </a:r>
            <a:r>
              <a:rPr lang="en-US" dirty="0" err="1" smtClean="0"/>
              <a:t>Patchfile</a:t>
            </a:r>
            <a:r>
              <a:rPr lang="en-US" dirty="0"/>
              <a:t>,</a:t>
            </a:r>
            <a:r>
              <a:rPr lang="en-US" dirty="0" smtClean="0"/>
              <a:t> Blog, VC, </a:t>
            </a:r>
            <a:r>
              <a:rPr lang="en-US" dirty="0" err="1" smtClean="0"/>
              <a:t>pastebin</a:t>
            </a:r>
            <a:r>
              <a:rPr lang="en-US" dirty="0"/>
              <a:t>,</a:t>
            </a:r>
            <a:r>
              <a:rPr lang="en-US" dirty="0" smtClean="0"/>
              <a:t> screen shots/casts, live sandbox, wiki with HOWTO reproduce, listserv archives, IRC logs</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10</a:t>
            </a:fld>
            <a:endParaRPr lang="en-US"/>
          </a:p>
        </p:txBody>
      </p:sp>
      <p:pic>
        <p:nvPicPr>
          <p:cNvPr id="12290" name="Picture 2" descr="C:\Users\he302979\AppData\Local\Microsoft\Windows\Temporary Internet Files\Content.IE5\WEQGO4TU\MP9003987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2989" y="1295400"/>
            <a:ext cx="2667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1917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r>
              <a:rPr lang="en-US" baseline="0" dirty="0" smtClean="0"/>
              <a:t> </a:t>
            </a:r>
            <a:r>
              <a:rPr lang="en-US" dirty="0" smtClean="0"/>
              <a:t>Process - 3</a:t>
            </a:r>
            <a:endParaRPr lang="en-US" dirty="0"/>
          </a:p>
        </p:txBody>
      </p:sp>
      <p:sp>
        <p:nvSpPr>
          <p:cNvPr id="3" name="Content Placeholder 2"/>
          <p:cNvSpPr>
            <a:spLocks noGrp="1"/>
          </p:cNvSpPr>
          <p:nvPr>
            <p:ph idx="1"/>
          </p:nvPr>
        </p:nvSpPr>
        <p:spPr/>
        <p:txBody>
          <a:bodyPr/>
          <a:lstStyle/>
          <a:p>
            <a:pPr marL="742950" indent="-742950">
              <a:buAutoNum type="arabicPeriod" startAt="4"/>
            </a:pPr>
            <a:r>
              <a:rPr lang="en-US" dirty="0" smtClean="0"/>
              <a:t>You and the community continue to do the above until you have something working</a:t>
            </a:r>
            <a:endParaRPr lang="en-US" dirty="0"/>
          </a:p>
          <a:p>
            <a:pPr marL="742950" indent="-742950">
              <a:buAutoNum type="arabicPeriod" startAt="4"/>
            </a:pPr>
            <a:r>
              <a:rPr lang="en-US" dirty="0" smtClean="0"/>
              <a:t>Submit patch</a:t>
            </a: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11</a:t>
            </a:fld>
            <a:endParaRPr lang="en-US"/>
          </a:p>
        </p:txBody>
      </p:sp>
      <p:pic>
        <p:nvPicPr>
          <p:cNvPr id="7171" name="Picture 3" descr="C:\Users\he302979\AppData\Local\Microsoft\Windows\Temporary Internet Files\Content.IE5\5NFDVXQ9\MC9000823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953000"/>
            <a:ext cx="1794967" cy="149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0071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- 1</a:t>
            </a:r>
            <a:endParaRPr lang="en-US" dirty="0"/>
          </a:p>
        </p:txBody>
      </p:sp>
      <p:sp>
        <p:nvSpPr>
          <p:cNvPr id="3" name="Content Placeholder 2"/>
          <p:cNvSpPr>
            <a:spLocks noGrp="1"/>
          </p:cNvSpPr>
          <p:nvPr>
            <p:ph idx="1"/>
          </p:nvPr>
        </p:nvSpPr>
        <p:spPr/>
        <p:txBody>
          <a:bodyPr/>
          <a:lstStyle/>
          <a:p>
            <a:r>
              <a:rPr lang="en-US" dirty="0" smtClean="0"/>
              <a:t>Software is intellectual property</a:t>
            </a:r>
          </a:p>
          <a:p>
            <a:r>
              <a:rPr lang="en-US" dirty="0" smtClean="0"/>
              <a:t>Software is protected under copyright law</a:t>
            </a:r>
          </a:p>
          <a:p>
            <a:r>
              <a:rPr lang="en-US" dirty="0" smtClean="0"/>
              <a:t>Ownership of software determined by examination of any contracts under which it was produced, and any other legally relevant circumstances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12</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4098" name="Picture 2" descr="C:\Documents and Settings\Hellis\Local Settings\Temporary Internet Files\Content.IE5\IHT2761O\MC900282170[1].wmf"/>
          <p:cNvPicPr>
            <a:picLocks noChangeAspect="1" noChangeArrowheads="1"/>
          </p:cNvPicPr>
          <p:nvPr/>
        </p:nvPicPr>
        <p:blipFill>
          <a:blip r:embed="rId2" cstate="print"/>
          <a:srcRect/>
          <a:stretch>
            <a:fillRect/>
          </a:stretch>
        </p:blipFill>
        <p:spPr bwMode="auto">
          <a:xfrm>
            <a:off x="7924800" y="5257800"/>
            <a:ext cx="761695" cy="882396"/>
          </a:xfrm>
          <a:prstGeom prst="rect">
            <a:avLst/>
          </a:prstGeom>
          <a:noFill/>
        </p:spPr>
      </p:pic>
    </p:spTree>
    <p:extLst>
      <p:ext uri="{BB962C8B-B14F-4D97-AF65-F5344CB8AC3E}">
        <p14:creationId xmlns:p14="http://schemas.microsoft.com/office/powerpoint/2010/main" val="38430873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Copyright law says that by default only </a:t>
            </a:r>
            <a:r>
              <a:rPr lang="en-US" dirty="0" smtClean="0"/>
              <a:t>creator </a:t>
            </a:r>
            <a:r>
              <a:rPr lang="en-US" dirty="0" smtClean="0"/>
              <a:t>of software </a:t>
            </a:r>
            <a:r>
              <a:rPr lang="en-US" dirty="0" smtClean="0"/>
              <a:t>(aka copyright holder) may </a:t>
            </a:r>
            <a:r>
              <a:rPr lang="en-US" dirty="0" smtClean="0"/>
              <a:t>copy, adapt or distribute it</a:t>
            </a:r>
          </a:p>
          <a:p>
            <a:pPr lvl="1"/>
            <a:r>
              <a:rPr lang="en-US" dirty="0" smtClean="0"/>
              <a:t>Owner can agree to let another person copy, adapt or distribute the code</a:t>
            </a:r>
          </a:p>
          <a:p>
            <a:pPr lvl="1"/>
            <a:r>
              <a:rPr lang="en-US" dirty="0" smtClean="0"/>
              <a:t>Called a license</a:t>
            </a:r>
          </a:p>
          <a:p>
            <a:r>
              <a:rPr lang="en-US" dirty="0" smtClean="0"/>
              <a:t>Open source licenses grant these </a:t>
            </a:r>
            <a:r>
              <a:rPr lang="en-US" dirty="0" smtClean="0"/>
              <a:t>rights (copy, adapt,</a:t>
            </a:r>
            <a:r>
              <a:rPr lang="en-US" baseline="0" dirty="0" smtClean="0"/>
              <a:t> distribute)</a:t>
            </a:r>
            <a:r>
              <a:rPr lang="en-US" dirty="0" smtClean="0"/>
              <a:t> </a:t>
            </a:r>
            <a:r>
              <a:rPr lang="en-US" dirty="0" smtClean="0"/>
              <a:t>to anyone who chooses to take them up, with certain conditions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13</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41515399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Open source licenses aim to create a community of contributors who will fix and develop the software</a:t>
            </a:r>
          </a:p>
          <a:p>
            <a:r>
              <a:rPr lang="en-US" dirty="0" smtClean="0"/>
              <a:t>Combining two pieces of software code under different licenses can be complex</a:t>
            </a:r>
          </a:p>
          <a:p>
            <a:r>
              <a:rPr lang="en-US" dirty="0" smtClean="0"/>
              <a:t>All projects that produce software need to keep complete, detailed records of the licensing and ownership of contributions to that software</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14</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5122" name="Picture 2" descr="C:\Documents and Settings\Hellis\Local Settings\Temporary Internet Files\Content.IE5\LJJBDLG6\MC900389276[1].wmf"/>
          <p:cNvPicPr>
            <a:picLocks noChangeAspect="1" noChangeArrowheads="1"/>
          </p:cNvPicPr>
          <p:nvPr/>
        </p:nvPicPr>
        <p:blipFill>
          <a:blip r:embed="rId2" cstate="print"/>
          <a:srcRect/>
          <a:stretch>
            <a:fillRect/>
          </a:stretch>
        </p:blipFill>
        <p:spPr bwMode="auto">
          <a:xfrm>
            <a:off x="7746949" y="5462036"/>
            <a:ext cx="1244651" cy="1319764"/>
          </a:xfrm>
          <a:prstGeom prst="rect">
            <a:avLst/>
          </a:prstGeom>
          <a:noFill/>
        </p:spPr>
      </p:pic>
    </p:spTree>
    <p:extLst>
      <p:ext uri="{BB962C8B-B14F-4D97-AF65-F5344CB8AC3E}">
        <p14:creationId xmlns:p14="http://schemas.microsoft.com/office/powerpoint/2010/main" val="33328537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- 1</a:t>
            </a:r>
            <a:endParaRPr lang="en-US" dirty="0"/>
          </a:p>
        </p:txBody>
      </p:sp>
      <p:sp>
        <p:nvSpPr>
          <p:cNvPr id="3" name="Content Placeholder 2"/>
          <p:cNvSpPr>
            <a:spLocks noGrp="1"/>
          </p:cNvSpPr>
          <p:nvPr>
            <p:ph idx="1"/>
          </p:nvPr>
        </p:nvSpPr>
        <p:spPr/>
        <p:txBody>
          <a:bodyPr/>
          <a:lstStyle/>
          <a:p>
            <a:r>
              <a:rPr lang="en-US" dirty="0" smtClean="0"/>
              <a:t>More than 60 licenses recognized by OSI</a:t>
            </a:r>
          </a:p>
          <a:p>
            <a:r>
              <a:rPr lang="en-US" dirty="0" smtClean="0"/>
              <a:t>Two basic types of licenses</a:t>
            </a:r>
          </a:p>
          <a:p>
            <a:pPr marL="742950" indent="-742950">
              <a:buFont typeface="+mj-lt"/>
              <a:buAutoNum type="arabicPeriod"/>
            </a:pPr>
            <a:r>
              <a:rPr lang="en-US" dirty="0" smtClean="0"/>
              <a:t>Reciprocal licenses: require code changes be returned to community. </a:t>
            </a:r>
          </a:p>
          <a:p>
            <a:pPr marL="1143000" lvl="1" indent="-742950"/>
            <a:r>
              <a:rPr lang="en-US" dirty="0" err="1" smtClean="0"/>
              <a:t>Copyleft</a:t>
            </a:r>
            <a:r>
              <a:rPr lang="en-US" dirty="0" smtClean="0"/>
              <a:t> license. </a:t>
            </a:r>
          </a:p>
          <a:p>
            <a:pPr marL="742950" indent="-742950">
              <a:buFont typeface="+mj-lt"/>
              <a:buAutoNum type="arabicPeriod"/>
            </a:pPr>
            <a:r>
              <a:rPr lang="en-US" dirty="0" smtClean="0"/>
              <a:t>Licenses that permit modified versions to be retained as proprietary and used within proprietary software.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spTree>
    <p:extLst>
      <p:ext uri="{BB962C8B-B14F-4D97-AF65-F5344CB8AC3E}">
        <p14:creationId xmlns:p14="http://schemas.microsoft.com/office/powerpoint/2010/main" val="32582892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71450" y="4002088"/>
            <a:ext cx="14684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LGPL</a:t>
            </a:r>
          </a:p>
        </p:txBody>
      </p:sp>
      <p:sp>
        <p:nvSpPr>
          <p:cNvPr id="55298" name="Text Box 2"/>
          <p:cNvSpPr txBox="1">
            <a:spLocks noChangeArrowheads="1"/>
          </p:cNvSpPr>
          <p:nvPr/>
        </p:nvSpPr>
        <p:spPr bwMode="auto">
          <a:xfrm>
            <a:off x="7472363" y="4694238"/>
            <a:ext cx="666750" cy="398462"/>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MIT</a:t>
            </a:r>
          </a:p>
        </p:txBody>
      </p:sp>
      <p:cxnSp>
        <p:nvCxnSpPr>
          <p:cNvPr id="55299" name="AutoShape 3"/>
          <p:cNvCxnSpPr>
            <a:cxnSpLocks noChangeShapeType="1"/>
            <a:stCxn id="55315" idx="3"/>
            <a:endCxn id="55312" idx="7"/>
          </p:cNvCxnSpPr>
          <p:nvPr/>
        </p:nvCxnSpPr>
        <p:spPr bwMode="auto">
          <a:xfrm flipH="1">
            <a:off x="3181350" y="2051050"/>
            <a:ext cx="781050" cy="438150"/>
          </a:xfrm>
          <a:prstGeom prst="bentConnector3">
            <a:avLst>
              <a:gd name="adj1" fmla="val 50000"/>
            </a:avLst>
          </a:prstGeom>
          <a:noFill/>
          <a:ln w="9525" cap="flat">
            <a:solidFill>
              <a:srgbClr val="000000"/>
            </a:solidFill>
            <a:round/>
            <a:headEnd/>
            <a:tailEnd/>
          </a:ln>
          <a:effectLst/>
        </p:spPr>
      </p:cxnSp>
      <p:cxnSp>
        <p:nvCxnSpPr>
          <p:cNvPr id="55300" name="AutoShape 4"/>
          <p:cNvCxnSpPr>
            <a:cxnSpLocks noChangeShapeType="1"/>
            <a:stCxn id="55315" idx="5"/>
            <a:endCxn id="55311" idx="1"/>
          </p:cNvCxnSpPr>
          <p:nvPr/>
        </p:nvCxnSpPr>
        <p:spPr bwMode="auto">
          <a:xfrm>
            <a:off x="5065713" y="2051050"/>
            <a:ext cx="1246187" cy="438150"/>
          </a:xfrm>
          <a:prstGeom prst="bentConnector3">
            <a:avLst>
              <a:gd name="adj1" fmla="val 50000"/>
            </a:avLst>
          </a:prstGeom>
          <a:noFill/>
          <a:ln w="9525" cap="flat">
            <a:solidFill>
              <a:srgbClr val="000000"/>
            </a:solidFill>
            <a:round/>
            <a:headEnd/>
            <a:tailEnd/>
          </a:ln>
          <a:effectLst/>
        </p:spPr>
      </p:cxnSp>
      <p:cxnSp>
        <p:nvCxnSpPr>
          <p:cNvPr id="55301" name="AutoShape 5"/>
          <p:cNvCxnSpPr>
            <a:cxnSpLocks noChangeShapeType="1"/>
            <a:stCxn id="55312" idx="4"/>
          </p:cNvCxnSpPr>
          <p:nvPr/>
        </p:nvCxnSpPr>
        <p:spPr bwMode="auto">
          <a:xfrm flipH="1">
            <a:off x="906463" y="3724275"/>
            <a:ext cx="1560512" cy="277813"/>
          </a:xfrm>
          <a:prstGeom prst="bentConnector3">
            <a:avLst>
              <a:gd name="adj1" fmla="val 50000"/>
            </a:avLst>
          </a:prstGeom>
          <a:noFill/>
          <a:ln w="9525" cap="flat">
            <a:solidFill>
              <a:srgbClr val="000000"/>
            </a:solidFill>
            <a:round/>
            <a:headEnd/>
            <a:tailEnd/>
          </a:ln>
          <a:effectLst/>
        </p:spPr>
      </p:cxnSp>
      <p:sp>
        <p:nvSpPr>
          <p:cNvPr id="55302" name="Text Box 6"/>
          <p:cNvSpPr txBox="1">
            <a:spLocks noChangeArrowheads="1"/>
          </p:cNvSpPr>
          <p:nvPr/>
        </p:nvSpPr>
        <p:spPr bwMode="auto">
          <a:xfrm>
            <a:off x="2181225" y="4740275"/>
            <a:ext cx="63182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IBM</a:t>
            </a:r>
          </a:p>
        </p:txBody>
      </p:sp>
      <p:sp>
        <p:nvSpPr>
          <p:cNvPr id="55303" name="Text Box 7"/>
          <p:cNvSpPr txBox="1">
            <a:spLocks noChangeArrowheads="1"/>
          </p:cNvSpPr>
          <p:nvPr/>
        </p:nvSpPr>
        <p:spPr bwMode="auto">
          <a:xfrm>
            <a:off x="2787650" y="4402138"/>
            <a:ext cx="9731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Mozilla</a:t>
            </a:r>
          </a:p>
        </p:txBody>
      </p:sp>
      <p:cxnSp>
        <p:nvCxnSpPr>
          <p:cNvPr id="55304" name="AutoShape 8"/>
          <p:cNvCxnSpPr>
            <a:cxnSpLocks noChangeShapeType="1"/>
            <a:stCxn id="55312" idx="4"/>
            <a:endCxn id="55303" idx="0"/>
          </p:cNvCxnSpPr>
          <p:nvPr/>
        </p:nvCxnSpPr>
        <p:spPr bwMode="auto">
          <a:xfrm>
            <a:off x="2466975" y="3724275"/>
            <a:ext cx="808038" cy="677863"/>
          </a:xfrm>
          <a:prstGeom prst="bentConnector3">
            <a:avLst>
              <a:gd name="adj1" fmla="val 50000"/>
            </a:avLst>
          </a:prstGeom>
          <a:noFill/>
          <a:ln w="9525" cap="flat">
            <a:solidFill>
              <a:srgbClr val="000000"/>
            </a:solidFill>
            <a:round/>
            <a:headEnd/>
            <a:tailEnd/>
          </a:ln>
          <a:effectLst/>
        </p:spPr>
      </p:cxnSp>
      <p:cxnSp>
        <p:nvCxnSpPr>
          <p:cNvPr id="55305" name="AutoShape 9"/>
          <p:cNvCxnSpPr>
            <a:cxnSpLocks noChangeShapeType="1"/>
            <a:stCxn id="55312" idx="4"/>
            <a:endCxn id="55302" idx="0"/>
          </p:cNvCxnSpPr>
          <p:nvPr/>
        </p:nvCxnSpPr>
        <p:spPr bwMode="auto">
          <a:xfrm>
            <a:off x="2466975" y="3724275"/>
            <a:ext cx="30163" cy="1016000"/>
          </a:xfrm>
          <a:prstGeom prst="bentConnector3">
            <a:avLst>
              <a:gd name="adj1" fmla="val 50000"/>
            </a:avLst>
          </a:prstGeom>
          <a:noFill/>
          <a:ln w="9525" cap="flat">
            <a:solidFill>
              <a:srgbClr val="000000"/>
            </a:solidFill>
            <a:round/>
            <a:headEnd/>
            <a:tailEnd/>
          </a:ln>
          <a:effectLst/>
        </p:spPr>
      </p:cxnSp>
      <p:sp>
        <p:nvSpPr>
          <p:cNvPr id="55306" name="Text Box 10"/>
          <p:cNvSpPr txBox="1">
            <a:spLocks noChangeArrowheads="1"/>
          </p:cNvSpPr>
          <p:nvPr/>
        </p:nvSpPr>
        <p:spPr bwMode="auto">
          <a:xfrm>
            <a:off x="8089900" y="4164013"/>
            <a:ext cx="747713"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W3C</a:t>
            </a:r>
          </a:p>
        </p:txBody>
      </p:sp>
      <p:sp>
        <p:nvSpPr>
          <p:cNvPr id="55307" name="Text Box 11"/>
          <p:cNvSpPr txBox="1">
            <a:spLocks noChangeArrowheads="1"/>
          </p:cNvSpPr>
          <p:nvPr/>
        </p:nvSpPr>
        <p:spPr bwMode="auto">
          <a:xfrm>
            <a:off x="5149850" y="4664075"/>
            <a:ext cx="104457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Apache</a:t>
            </a:r>
          </a:p>
        </p:txBody>
      </p:sp>
      <p:cxnSp>
        <p:nvCxnSpPr>
          <p:cNvPr id="55308" name="AutoShape 12"/>
          <p:cNvCxnSpPr>
            <a:cxnSpLocks noChangeShapeType="1"/>
            <a:stCxn id="55311" idx="4"/>
            <a:endCxn id="55307" idx="0"/>
          </p:cNvCxnSpPr>
          <p:nvPr/>
        </p:nvCxnSpPr>
        <p:spPr bwMode="auto">
          <a:xfrm flipH="1">
            <a:off x="5670550" y="3724275"/>
            <a:ext cx="1449388" cy="941388"/>
          </a:xfrm>
          <a:prstGeom prst="bentConnector3">
            <a:avLst>
              <a:gd name="adj1" fmla="val 50000"/>
            </a:avLst>
          </a:prstGeom>
          <a:noFill/>
          <a:ln w="9525" cap="flat">
            <a:solidFill>
              <a:srgbClr val="000000"/>
            </a:solidFill>
            <a:round/>
            <a:headEnd/>
            <a:tailEnd/>
          </a:ln>
          <a:effectLst/>
        </p:spPr>
      </p:cxnSp>
      <p:cxnSp>
        <p:nvCxnSpPr>
          <p:cNvPr id="55309" name="AutoShape 13"/>
          <p:cNvCxnSpPr>
            <a:cxnSpLocks noChangeShapeType="1"/>
            <a:stCxn id="55311" idx="4"/>
            <a:endCxn id="55298" idx="0"/>
          </p:cNvCxnSpPr>
          <p:nvPr/>
        </p:nvCxnSpPr>
        <p:spPr bwMode="auto">
          <a:xfrm>
            <a:off x="7119938" y="3724275"/>
            <a:ext cx="685800" cy="969963"/>
          </a:xfrm>
          <a:prstGeom prst="bentConnector3">
            <a:avLst>
              <a:gd name="adj1" fmla="val 50000"/>
            </a:avLst>
          </a:prstGeom>
          <a:noFill/>
          <a:ln w="9525" cap="flat">
            <a:solidFill>
              <a:srgbClr val="000000"/>
            </a:solidFill>
            <a:round/>
            <a:headEnd/>
            <a:tailEnd/>
          </a:ln>
          <a:effectLst/>
        </p:spPr>
      </p:cxnSp>
      <p:cxnSp>
        <p:nvCxnSpPr>
          <p:cNvPr id="55310" name="AutoShape 14"/>
          <p:cNvCxnSpPr>
            <a:cxnSpLocks noChangeShapeType="1"/>
            <a:stCxn id="55311" idx="4"/>
            <a:endCxn id="55306" idx="0"/>
          </p:cNvCxnSpPr>
          <p:nvPr/>
        </p:nvCxnSpPr>
        <p:spPr bwMode="auto">
          <a:xfrm>
            <a:off x="7119938" y="3724275"/>
            <a:ext cx="1343025" cy="439738"/>
          </a:xfrm>
          <a:prstGeom prst="bentConnector3">
            <a:avLst>
              <a:gd name="adj1" fmla="val 50000"/>
            </a:avLst>
          </a:prstGeom>
          <a:noFill/>
          <a:ln w="9525" cap="flat">
            <a:solidFill>
              <a:srgbClr val="000000"/>
            </a:solidFill>
            <a:round/>
            <a:headEnd/>
            <a:tailEnd/>
          </a:ln>
          <a:effectLst/>
        </p:spPr>
      </p:cxnSp>
      <p:sp>
        <p:nvSpPr>
          <p:cNvPr id="55311" name="Oval 15"/>
          <p:cNvSpPr>
            <a:spLocks noChangeArrowheads="1"/>
          </p:cNvSpPr>
          <p:nvPr/>
        </p:nvSpPr>
        <p:spPr bwMode="auto">
          <a:xfrm>
            <a:off x="5976938" y="2276475"/>
            <a:ext cx="2287587" cy="1447800"/>
          </a:xfrm>
          <a:prstGeom prst="ellipse">
            <a:avLst/>
          </a:prstGeom>
          <a:solidFill>
            <a:srgbClr val="C0504D"/>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No impact on</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other code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(Permissive)</a:t>
            </a:r>
          </a:p>
        </p:txBody>
      </p:sp>
      <p:sp>
        <p:nvSpPr>
          <p:cNvPr id="55312" name="Oval 16"/>
          <p:cNvSpPr>
            <a:spLocks noChangeArrowheads="1"/>
          </p:cNvSpPr>
          <p:nvPr/>
        </p:nvSpPr>
        <p:spPr bwMode="auto">
          <a:xfrm>
            <a:off x="1457325" y="2276475"/>
            <a:ext cx="2019300" cy="1447800"/>
          </a:xfrm>
          <a:prstGeom prst="ellipse">
            <a:avLst/>
          </a:prstGeom>
          <a:solidFill>
            <a:srgbClr val="C56403"/>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cs typeface="Arial" charset="0"/>
              </a:rPr>
              <a:t>Copyleft</a:t>
            </a:r>
          </a:p>
        </p:txBody>
      </p:sp>
      <p:sp>
        <p:nvSpPr>
          <p:cNvPr id="55313" name="Text Box 17"/>
          <p:cNvSpPr txBox="1">
            <a:spLocks noChangeArrowheads="1"/>
          </p:cNvSpPr>
          <p:nvPr/>
        </p:nvSpPr>
        <p:spPr bwMode="auto">
          <a:xfrm>
            <a:off x="1165225" y="4379913"/>
            <a:ext cx="1327150"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GPL</a:t>
            </a:r>
          </a:p>
        </p:txBody>
      </p:sp>
      <p:cxnSp>
        <p:nvCxnSpPr>
          <p:cNvPr id="55314" name="AutoShape 18"/>
          <p:cNvCxnSpPr>
            <a:cxnSpLocks noChangeShapeType="1"/>
            <a:stCxn id="55312" idx="4"/>
            <a:endCxn id="55313" idx="0"/>
          </p:cNvCxnSpPr>
          <p:nvPr/>
        </p:nvCxnSpPr>
        <p:spPr bwMode="auto">
          <a:xfrm flipH="1">
            <a:off x="1827213" y="3724275"/>
            <a:ext cx="639762" cy="655638"/>
          </a:xfrm>
          <a:prstGeom prst="bentConnector3">
            <a:avLst>
              <a:gd name="adj1" fmla="val 50000"/>
            </a:avLst>
          </a:prstGeom>
          <a:noFill/>
          <a:ln w="9525" cap="flat">
            <a:solidFill>
              <a:srgbClr val="000000"/>
            </a:solidFill>
            <a:round/>
            <a:headEnd/>
            <a:tailEnd/>
          </a:ln>
          <a:effectLst/>
        </p:spPr>
      </p:cxnSp>
      <p:sp>
        <p:nvSpPr>
          <p:cNvPr id="55315" name="Oval 19"/>
          <p:cNvSpPr>
            <a:spLocks noChangeArrowheads="1"/>
          </p:cNvSpPr>
          <p:nvPr/>
        </p:nvSpPr>
        <p:spPr bwMode="auto">
          <a:xfrm>
            <a:off x="3733800" y="1217613"/>
            <a:ext cx="1558925" cy="977900"/>
          </a:xfrm>
          <a:prstGeom prst="ellipse">
            <a:avLst/>
          </a:prstGeom>
          <a:solidFill>
            <a:srgbClr val="298527"/>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FOSS</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“as-is”</a:t>
            </a:r>
          </a:p>
        </p:txBody>
      </p:sp>
      <p:grpSp>
        <p:nvGrpSpPr>
          <p:cNvPr id="2" name="Group 20"/>
          <p:cNvGrpSpPr>
            <a:grpSpLocks/>
          </p:cNvGrpSpPr>
          <p:nvPr/>
        </p:nvGrpSpPr>
        <p:grpSpPr bwMode="auto">
          <a:xfrm>
            <a:off x="6426200" y="3649664"/>
            <a:ext cx="701675" cy="1735138"/>
            <a:chOff x="4048" y="2833"/>
            <a:chExt cx="442" cy="1093"/>
          </a:xfrm>
        </p:grpSpPr>
        <p:cxnSp>
          <p:nvCxnSpPr>
            <p:cNvPr id="55317" name="AutoShape 21"/>
            <p:cNvCxnSpPr>
              <a:cxnSpLocks noChangeShapeType="1"/>
              <a:stCxn id="55311" idx="4"/>
              <a:endCxn id="55318" idx="0"/>
            </p:cNvCxnSpPr>
            <p:nvPr/>
          </p:nvCxnSpPr>
          <p:spPr bwMode="auto">
            <a:xfrm rot="5400000">
              <a:off x="3955" y="3146"/>
              <a:ext cx="844" cy="217"/>
            </a:xfrm>
            <a:prstGeom prst="bentConnector3">
              <a:avLst>
                <a:gd name="adj1" fmla="val 50000"/>
              </a:avLst>
            </a:prstGeom>
            <a:noFill/>
            <a:ln w="9525" cap="flat">
              <a:solidFill>
                <a:srgbClr val="000000"/>
              </a:solidFill>
              <a:round/>
              <a:headEnd/>
              <a:tailEnd/>
            </a:ln>
            <a:effectLst/>
          </p:spPr>
        </p:cxnSp>
        <p:sp>
          <p:nvSpPr>
            <p:cNvPr id="55318" name="Text Box 22"/>
            <p:cNvSpPr txBox="1">
              <a:spLocks noChangeArrowheads="1"/>
            </p:cNvSpPr>
            <p:nvPr/>
          </p:nvSpPr>
          <p:spPr bwMode="auto">
            <a:xfrm>
              <a:off x="4048" y="3676"/>
              <a:ext cx="442" cy="250"/>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BSD</a:t>
              </a:r>
            </a:p>
          </p:txBody>
        </p:sp>
      </p:grpSp>
      <p:cxnSp>
        <p:nvCxnSpPr>
          <p:cNvPr id="55319" name="AutoShape 23"/>
          <p:cNvCxnSpPr>
            <a:cxnSpLocks noChangeShapeType="1"/>
            <a:stCxn id="55312" idx="4"/>
            <a:endCxn id="55320" idx="0"/>
          </p:cNvCxnSpPr>
          <p:nvPr/>
        </p:nvCxnSpPr>
        <p:spPr bwMode="auto">
          <a:xfrm>
            <a:off x="2466975" y="3724275"/>
            <a:ext cx="1654175" cy="352425"/>
          </a:xfrm>
          <a:prstGeom prst="bentConnector3">
            <a:avLst>
              <a:gd name="adj1" fmla="val 50000"/>
            </a:avLst>
          </a:prstGeom>
          <a:noFill/>
          <a:ln w="9525" cap="flat">
            <a:solidFill>
              <a:srgbClr val="000000"/>
            </a:solidFill>
            <a:round/>
            <a:headEnd/>
            <a:tailEnd/>
          </a:ln>
          <a:effectLst/>
        </p:spPr>
      </p:cxnSp>
      <p:sp>
        <p:nvSpPr>
          <p:cNvPr id="55320" name="Text Box 24"/>
          <p:cNvSpPr txBox="1">
            <a:spLocks noChangeArrowheads="1"/>
          </p:cNvSpPr>
          <p:nvPr/>
        </p:nvSpPr>
        <p:spPr bwMode="auto">
          <a:xfrm>
            <a:off x="3476625" y="4076700"/>
            <a:ext cx="1289050" cy="398463"/>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Eclipse</a:t>
            </a:r>
          </a:p>
        </p:txBody>
      </p:sp>
      <p:sp>
        <p:nvSpPr>
          <p:cNvPr id="55321" name="Text Box 25"/>
          <p:cNvSpPr txBox="1">
            <a:spLocks noChangeArrowheads="1"/>
          </p:cNvSpPr>
          <p:nvPr/>
        </p:nvSpPr>
        <p:spPr bwMode="auto">
          <a:xfrm>
            <a:off x="425450" y="152400"/>
            <a:ext cx="8229600" cy="1143000"/>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latin typeface="Calibri" pitchFamily="32" charset="0"/>
                <a:cs typeface="Arial" charset="0"/>
              </a:rPr>
              <a:t>Two Types of FOSS Licenses</a:t>
            </a:r>
          </a:p>
        </p:txBody>
      </p:sp>
      <p:pic>
        <p:nvPicPr>
          <p:cNvPr id="27" name="Picture 3"/>
          <p:cNvPicPr>
            <a:picLocks noChangeAspect="1" noChangeArrowheads="1"/>
          </p:cNvPicPr>
          <p:nvPr/>
        </p:nvPicPr>
        <p:blipFill>
          <a:blip r:embed="rId3" cstate="print"/>
          <a:srcRect/>
          <a:stretch>
            <a:fillRect/>
          </a:stretch>
        </p:blipFill>
        <p:spPr bwMode="auto">
          <a:xfrm>
            <a:off x="228600" y="6324600"/>
            <a:ext cx="838200" cy="295275"/>
          </a:xfrm>
          <a:prstGeom prst="rect">
            <a:avLst/>
          </a:prstGeom>
          <a:noFill/>
          <a:ln w="9525" cap="flat">
            <a:noFill/>
            <a:round/>
            <a:headEnd/>
            <a:tailEnd/>
          </a:ln>
          <a:effectLst/>
        </p:spPr>
      </p:pic>
      <p:sp>
        <p:nvSpPr>
          <p:cNvPr id="28" name="Rectangle 2"/>
          <p:cNvSpPr txBox="1">
            <a:spLocks noChangeArrowheads="1"/>
          </p:cNvSpPr>
          <p:nvPr/>
        </p:nvSpPr>
        <p:spPr bwMode="auto">
          <a:xfrm>
            <a:off x="1219200" y="6324600"/>
            <a:ext cx="552926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100" b="0" i="0" u="none" strike="noStrike" kern="1200" cap="none" spc="0" normalizeH="0" baseline="0" noProof="0" dirty="0" smtClean="0">
                <a:ln>
                  <a:noFill/>
                </a:ln>
                <a:effectLst/>
                <a:uLnTx/>
                <a:uFillTx/>
                <a:latin typeface="Century Gothic" pitchFamily="32" charset="0"/>
                <a:ea typeface="+mj-ea"/>
                <a:cs typeface="+mj-cs"/>
              </a:rPr>
              <a:t>ORGANIZATIONAL PARTICIPATION IN OPEN COMMUNITIES: MODULE 1</a:t>
            </a:r>
            <a:endParaRPr kumimoji="0" lang="en-US" sz="1100" b="0" i="0" u="none" strike="noStrike" kern="1200" cap="none" spc="0" normalizeH="0" baseline="0" noProof="0" dirty="0">
              <a:ln>
                <a:noFill/>
              </a:ln>
              <a:effectLst/>
              <a:uLnTx/>
              <a:uFillTx/>
              <a:latin typeface="Century Gothic" pitchFamily="32" charset="0"/>
              <a:ea typeface="+mj-ea"/>
              <a:cs typeface="+mj-cs"/>
            </a:endParaRPr>
          </a:p>
        </p:txBody>
      </p:sp>
    </p:spTree>
    <p:extLst>
      <p:ext uri="{BB962C8B-B14F-4D97-AF65-F5344CB8AC3E}">
        <p14:creationId xmlns:p14="http://schemas.microsoft.com/office/powerpoint/2010/main" val="41583429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3</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92500"/>
          </a:bodyPr>
          <a:lstStyle/>
          <a:p>
            <a:r>
              <a:rPr lang="en-US" dirty="0" smtClean="0"/>
              <a:t>Grant the licensee right to distribute software,  including right to charge for it</a:t>
            </a:r>
          </a:p>
          <a:p>
            <a:r>
              <a:rPr lang="en-US" dirty="0" smtClean="0"/>
              <a:t>Grant access to the program’s source code</a:t>
            </a:r>
          </a:p>
          <a:p>
            <a:r>
              <a:rPr lang="en-US" dirty="0" smtClean="0"/>
              <a:t>Grant the right to modify the program</a:t>
            </a:r>
          </a:p>
          <a:p>
            <a:r>
              <a:rPr lang="en-US" dirty="0" smtClean="0"/>
              <a:t>Grant the right to distribute modified versions of the program</a:t>
            </a:r>
          </a:p>
          <a:p>
            <a:r>
              <a:rPr lang="en-US" dirty="0" smtClean="0"/>
              <a:t>Allow use of the program by all persons or groups in all fields of </a:t>
            </a:r>
            <a:r>
              <a:rPr lang="en-US" dirty="0" err="1" smtClean="0"/>
              <a:t>endeavour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110571385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4</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to everyone who receives the program, without the need for any additional agreements</a:t>
            </a:r>
          </a:p>
          <a:p>
            <a:r>
              <a:rPr lang="en-US" dirty="0" smtClean="0"/>
              <a:t>Apply to the program it licenses, whether the program is obtained as part of a group of programs, or on its own</a:t>
            </a:r>
          </a:p>
          <a:p>
            <a:r>
              <a:rPr lang="en-US" dirty="0" smtClean="0"/>
              <a:t>Allow distribution with any other software</a:t>
            </a:r>
          </a:p>
          <a:p>
            <a:r>
              <a:rPr lang="en-US" dirty="0" smtClean="0"/>
              <a:t>Allow distribution in any form</a:t>
            </a:r>
          </a:p>
          <a:p>
            <a:r>
              <a:rPr lang="en-US" dirty="0" smtClean="0"/>
              <a:t>GPL: Require code changes </a:t>
            </a:r>
            <a:r>
              <a:rPr lang="en-US" dirty="0" smtClean="0"/>
              <a:t>be available under same license</a:t>
            </a:r>
            <a:endParaRPr lang="en-US" dirty="0" smtClean="0"/>
          </a:p>
          <a:p>
            <a:pPr lvl="1"/>
            <a:r>
              <a:rPr lang="en-US" dirty="0" smtClean="0"/>
              <a:t>must also be licensed under the GPL</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18</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14771826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FERPA</a:t>
            </a:r>
            <a:endParaRPr lang="en-US" dirty="0"/>
          </a:p>
        </p:txBody>
      </p:sp>
      <p:sp>
        <p:nvSpPr>
          <p:cNvPr id="3" name="Content Placeholder 2"/>
          <p:cNvSpPr>
            <a:spLocks noGrp="1"/>
          </p:cNvSpPr>
          <p:nvPr>
            <p:ph idx="1"/>
          </p:nvPr>
        </p:nvSpPr>
        <p:spPr/>
        <p:txBody>
          <a:bodyPr/>
          <a:lstStyle/>
          <a:p>
            <a:r>
              <a:rPr lang="en-US" dirty="0" smtClean="0"/>
              <a:t>Your mileage may vary</a:t>
            </a:r>
          </a:p>
          <a:p>
            <a:r>
              <a:rPr lang="en-US" dirty="0" smtClean="0"/>
              <a:t>Check with your institution about public artifacts</a:t>
            </a:r>
            <a:r>
              <a:rPr lang="en-US" dirty="0"/>
              <a:t>	</a:t>
            </a:r>
            <a:endParaRPr lang="en-US" dirty="0" smtClean="0"/>
          </a:p>
          <a:p>
            <a:pPr lvl="1"/>
            <a:r>
              <a:rPr lang="en-US" dirty="0" smtClean="0"/>
              <a:t>Probably not a good idea to put student feedback in public location</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19</a:t>
            </a:fld>
            <a:endParaRPr lang="en-US"/>
          </a:p>
        </p:txBody>
      </p:sp>
      <p:pic>
        <p:nvPicPr>
          <p:cNvPr id="5122" name="Picture 2" descr="C:\Users\he302979\AppData\Local\Microsoft\Windows\Temporary Internet Files\Content.IE5\TD1M1KK9\MC90035896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4495800"/>
            <a:ext cx="1828800" cy="1829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5489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Outcomes</a:t>
            </a:r>
            <a:endParaRPr lang="en-US" dirty="0"/>
          </a:p>
        </p:txBody>
      </p:sp>
      <p:sp>
        <p:nvSpPr>
          <p:cNvPr id="3" name="Content Placeholder 2"/>
          <p:cNvSpPr>
            <a:spLocks noGrp="1"/>
          </p:cNvSpPr>
          <p:nvPr>
            <p:ph idx="1"/>
          </p:nvPr>
        </p:nvSpPr>
        <p:spPr/>
        <p:txBody>
          <a:bodyPr/>
          <a:lstStyle/>
          <a:p>
            <a:r>
              <a:rPr lang="en-US" dirty="0" smtClean="0"/>
              <a:t>After completing this section you should be able to:</a:t>
            </a:r>
          </a:p>
          <a:p>
            <a:pPr lvl="1"/>
            <a:r>
              <a:rPr lang="en-US" dirty="0" smtClean="0"/>
              <a:t>Explain common FOSS tools and how they are </a:t>
            </a:r>
            <a:r>
              <a:rPr lang="en-US" smtClean="0"/>
              <a:t>used in open </a:t>
            </a:r>
            <a:r>
              <a:rPr lang="en-US" dirty="0" smtClean="0"/>
              <a:t>source process and culture</a:t>
            </a:r>
          </a:p>
          <a:p>
            <a:pPr lvl="1"/>
            <a:r>
              <a:rPr lang="en-US" dirty="0" smtClean="0"/>
              <a:t>Explain upstream and downstream</a:t>
            </a:r>
          </a:p>
          <a:p>
            <a:pPr lvl="1"/>
            <a:r>
              <a:rPr lang="en-US" dirty="0" smtClean="0"/>
              <a:t>Discuss basic concepts of intellectual property and licensing in FOSS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extLst>
      <p:ext uri="{BB962C8B-B14F-4D97-AF65-F5344CB8AC3E}">
        <p14:creationId xmlns:p14="http://schemas.microsoft.com/office/powerpoint/2010/main" val="17299016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pPr>
              <a:lnSpc>
                <a:spcPct val="90000"/>
              </a:lnSpc>
            </a:pPr>
            <a:r>
              <a:rPr lang="en-US" dirty="0" smtClean="0"/>
              <a:t>FOSS project communities are not magic</a:t>
            </a:r>
          </a:p>
          <a:p>
            <a:pPr lvl="1">
              <a:lnSpc>
                <a:spcPct val="90000"/>
              </a:lnSpc>
            </a:pPr>
            <a:r>
              <a:rPr lang="en-US" dirty="0" smtClean="0"/>
              <a:t>But they are innovative and accessible</a:t>
            </a:r>
          </a:p>
          <a:p>
            <a:pPr lvl="1">
              <a:lnSpc>
                <a:spcPct val="90000"/>
              </a:lnSpc>
            </a:pPr>
            <a:r>
              <a:rPr lang="en-US" dirty="0" smtClean="0"/>
              <a:t>Tools selected have some useful role</a:t>
            </a:r>
          </a:p>
          <a:p>
            <a:pPr lvl="1">
              <a:lnSpc>
                <a:spcPct val="90000"/>
              </a:lnSpc>
            </a:pPr>
            <a:r>
              <a:rPr lang="en-US" dirty="0" smtClean="0"/>
              <a:t>Excellent sample environment to study</a:t>
            </a:r>
          </a:p>
          <a:p>
            <a:pPr>
              <a:lnSpc>
                <a:spcPct val="90000"/>
              </a:lnSpc>
            </a:pPr>
            <a:r>
              <a:rPr lang="en-US" dirty="0" smtClean="0"/>
              <a:t>Professional image matters</a:t>
            </a:r>
          </a:p>
          <a:p>
            <a:pPr lvl="1">
              <a:lnSpc>
                <a:spcPct val="90000"/>
              </a:lnSpc>
            </a:pPr>
            <a:r>
              <a:rPr lang="en-US" dirty="0" smtClean="0"/>
              <a:t>For current student, online image will be a key career component</a:t>
            </a:r>
          </a:p>
          <a:p>
            <a:pPr lvl="1">
              <a:lnSpc>
                <a:spcPct val="90000"/>
              </a:lnSpc>
            </a:pPr>
            <a:r>
              <a:rPr lang="en-US" dirty="0" smtClean="0"/>
              <a:t>HFOSS provides an excellent venue for developing the right skills</a:t>
            </a:r>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20</a:t>
            </a:fld>
            <a:endParaRPr lang="en-US"/>
          </a:p>
        </p:txBody>
      </p:sp>
    </p:spTree>
    <p:extLst>
      <p:ext uri="{BB962C8B-B14F-4D97-AF65-F5344CB8AC3E}">
        <p14:creationId xmlns:p14="http://schemas.microsoft.com/office/powerpoint/2010/main" val="4905931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Mousetrap</a:t>
            </a:r>
            <a:endParaRPr lang="en-US" dirty="0"/>
          </a:p>
        </p:txBody>
      </p:sp>
      <p:sp>
        <p:nvSpPr>
          <p:cNvPr id="3" name="Content Placeholder 2"/>
          <p:cNvSpPr>
            <a:spLocks noGrp="1"/>
          </p:cNvSpPr>
          <p:nvPr>
            <p:ph idx="1"/>
          </p:nvPr>
        </p:nvSpPr>
        <p:spPr/>
        <p:txBody>
          <a:bodyPr>
            <a:normAutofit/>
          </a:bodyPr>
          <a:lstStyle/>
          <a:p>
            <a:r>
              <a:rPr lang="en-US" dirty="0" smtClean="0"/>
              <a:t>Walkthrough of tools used in the Mousetrap project</a:t>
            </a:r>
          </a:p>
          <a:p>
            <a:r>
              <a:rPr lang="en-US" dirty="0">
                <a:hlinkClick r:id="rId2"/>
              </a:rPr>
              <a:t>https://wiki.gnome.org/Projects/</a:t>
            </a:r>
            <a:r>
              <a:rPr lang="en-US" dirty="0" smtClean="0">
                <a:hlinkClick r:id="rId2"/>
              </a:rPr>
              <a:t>MouseTrap</a:t>
            </a:r>
            <a:endParaRPr lang="en-US" dirty="0" smtClean="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spTree>
    <p:extLst>
      <p:ext uri="{BB962C8B-B14F-4D97-AF65-F5344CB8AC3E}">
        <p14:creationId xmlns:p14="http://schemas.microsoft.com/office/powerpoint/2010/main" val="39260970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Cycle</a:t>
            </a:r>
            <a:endParaRPr lang="en-US" dirty="0"/>
          </a:p>
        </p:txBody>
      </p:sp>
      <p:sp>
        <p:nvSpPr>
          <p:cNvPr id="3" name="Content Placeholder 2"/>
          <p:cNvSpPr>
            <a:spLocks noGrp="1"/>
          </p:cNvSpPr>
          <p:nvPr>
            <p:ph idx="1"/>
          </p:nvPr>
        </p:nvSpPr>
        <p:spPr/>
        <p:txBody>
          <a:bodyPr>
            <a:normAutofit fontScale="92500"/>
          </a:bodyPr>
          <a:lstStyle/>
          <a:p>
            <a:r>
              <a:rPr lang="en-US" dirty="0" smtClean="0"/>
              <a:t>Defines phases of development</a:t>
            </a:r>
          </a:p>
          <a:p>
            <a:r>
              <a:rPr lang="en-US" dirty="0" smtClean="0"/>
              <a:t>Provides a schedule (deadlines!)</a:t>
            </a:r>
          </a:p>
          <a:p>
            <a:r>
              <a:rPr lang="en-US" dirty="0" smtClean="0"/>
              <a:t>Ex: submit-review-publish</a:t>
            </a:r>
          </a:p>
          <a:p>
            <a:pPr lvl="1"/>
            <a:r>
              <a:rPr lang="en-US" dirty="0" smtClean="0"/>
              <a:t>Papers due 9/1/2013</a:t>
            </a:r>
          </a:p>
          <a:p>
            <a:pPr lvl="1"/>
            <a:r>
              <a:rPr lang="en-US" dirty="0" smtClean="0"/>
              <a:t>Reviews due 10/1/2013</a:t>
            </a:r>
          </a:p>
          <a:p>
            <a:pPr lvl="1"/>
            <a:r>
              <a:rPr lang="en-US" dirty="0" smtClean="0"/>
              <a:t>Notifications on 10/14/2013</a:t>
            </a:r>
          </a:p>
          <a:p>
            <a:pPr lvl="1"/>
            <a:r>
              <a:rPr lang="en-US" dirty="0" smtClean="0"/>
              <a:t>Revised copies and copyright waivers due 11/1/2013</a:t>
            </a:r>
          </a:p>
          <a:p>
            <a:r>
              <a:rPr lang="en-US" dirty="0"/>
              <a:t>Ex: </a:t>
            </a:r>
            <a:r>
              <a:rPr lang="en-US" dirty="0">
                <a:hlinkClick r:id="rId2"/>
              </a:rPr>
              <a:t>https://live.gnome.org/</a:t>
            </a:r>
            <a:r>
              <a:rPr lang="en-US" dirty="0" smtClean="0">
                <a:hlinkClick r:id="rId2"/>
              </a:rPr>
              <a:t>Schedule</a:t>
            </a:r>
            <a:endParaRPr lang="en-US" dirty="0" smtClean="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pic>
        <p:nvPicPr>
          <p:cNvPr id="9218" name="Picture 2" descr="C:\Users\he302979\AppData\Local\Microsoft\Windows\Temporary Internet Files\Content.IE5\Y2F38D34\MC91021632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8222" y="152400"/>
            <a:ext cx="207577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6590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normAutofit fontScale="92500"/>
          </a:bodyPr>
          <a:lstStyle/>
          <a:p>
            <a:r>
              <a:rPr lang="en-US" sz="3200" dirty="0" smtClean="0"/>
              <a:t>Breaks down effort into high-level tasks</a:t>
            </a:r>
          </a:p>
          <a:p>
            <a:pPr lvl="1"/>
            <a:r>
              <a:rPr lang="en-US" sz="2400" dirty="0" smtClean="0"/>
              <a:t>E.g., Port to Python </a:t>
            </a:r>
          </a:p>
          <a:p>
            <a:r>
              <a:rPr lang="en-US" sz="3200" dirty="0" smtClean="0"/>
              <a:t>May provide</a:t>
            </a:r>
          </a:p>
          <a:p>
            <a:pPr lvl="1"/>
            <a:r>
              <a:rPr lang="en-US" sz="2400" dirty="0" smtClean="0"/>
              <a:t>Deadlines</a:t>
            </a:r>
          </a:p>
          <a:p>
            <a:pPr lvl="1"/>
            <a:r>
              <a:rPr lang="en-US" sz="2400" dirty="0" smtClean="0"/>
              <a:t>Status (e.g., done, not-done, stuck, abandoned)</a:t>
            </a:r>
          </a:p>
          <a:p>
            <a:pPr lvl="1"/>
            <a:r>
              <a:rPr lang="en-US" sz="2400" dirty="0" smtClean="0"/>
              <a:t>Assignment (e.g., Alice, Bob, Team Geronimo)</a:t>
            </a:r>
          </a:p>
          <a:p>
            <a:r>
              <a:rPr lang="en-US" sz="3200" dirty="0" smtClean="0"/>
              <a:t>Usually controlled by project-leads</a:t>
            </a:r>
          </a:p>
          <a:p>
            <a:pPr lvl="1"/>
            <a:r>
              <a:rPr lang="en-US" sz="2400" dirty="0" smtClean="0"/>
              <a:t>Often out of date</a:t>
            </a:r>
          </a:p>
          <a:p>
            <a:r>
              <a:rPr lang="en-US" sz="3200" dirty="0"/>
              <a:t>Example: </a:t>
            </a:r>
            <a:r>
              <a:rPr lang="en-US" sz="3200" dirty="0">
                <a:hlinkClick r:id="rId2"/>
              </a:rPr>
              <a:t>https://live.gnome.org/Gedit/</a:t>
            </a:r>
            <a:r>
              <a:rPr lang="en-US" sz="3200" dirty="0" smtClean="0">
                <a:hlinkClick r:id="rId2"/>
              </a:rPr>
              <a:t>RoadMap</a:t>
            </a:r>
            <a:r>
              <a:rPr lang="en-US" sz="3200" dirty="0" smtClean="0"/>
              <a:t> </a:t>
            </a:r>
            <a:endParaRPr lang="en-US" sz="3200"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5</a:t>
            </a:fld>
            <a:endParaRPr lang="en-US"/>
          </a:p>
        </p:txBody>
      </p:sp>
      <p:pic>
        <p:nvPicPr>
          <p:cNvPr id="6149" name="Picture 5" descr="C:\Users\he302979\AppData\Local\Microsoft\Windows\Temporary Internet Files\Content.IE5\5NFDVXQ9\MC9003589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6114" y="152400"/>
            <a:ext cx="1827886" cy="183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9870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229600" cy="1143000"/>
          </a:xfrm>
        </p:spPr>
        <p:txBody>
          <a:bodyPr/>
          <a:lstStyle/>
          <a:p>
            <a:r>
              <a:rPr lang="en-US" dirty="0" smtClean="0"/>
              <a:t>Upstream/Downstream</a:t>
            </a:r>
            <a:endParaRPr lang="en-US" dirty="0"/>
          </a:p>
        </p:txBody>
      </p:sp>
      <p:sp>
        <p:nvSpPr>
          <p:cNvPr id="3" name="Content Placeholder 2"/>
          <p:cNvSpPr>
            <a:spLocks noGrp="1"/>
          </p:cNvSpPr>
          <p:nvPr>
            <p:ph idx="1"/>
          </p:nvPr>
        </p:nvSpPr>
        <p:spPr/>
        <p:txBody>
          <a:bodyPr/>
          <a:lstStyle/>
          <a:p>
            <a:r>
              <a:rPr lang="en-US" dirty="0" smtClean="0"/>
              <a:t>FOSS distributions consist of independent projects</a:t>
            </a:r>
          </a:p>
          <a:p>
            <a:pPr lvl="1"/>
            <a:r>
              <a:rPr lang="en-US" dirty="0" smtClean="0"/>
              <a:t>E.g., GNOME relies on Cheese, GIMP, </a:t>
            </a:r>
            <a:r>
              <a:rPr lang="en-US" dirty="0" err="1" smtClean="0"/>
              <a:t>gedit</a:t>
            </a:r>
            <a:r>
              <a:rPr lang="en-US" dirty="0" smtClean="0"/>
              <a:t>, etc.</a:t>
            </a:r>
          </a:p>
          <a:p>
            <a:r>
              <a:rPr lang="en-US" dirty="0"/>
              <a:t>P</a:t>
            </a:r>
            <a:r>
              <a:rPr lang="en-US" dirty="0" smtClean="0"/>
              <a:t>rojects are “upstream” of the </a:t>
            </a:r>
            <a:r>
              <a:rPr lang="en-US" dirty="0" err="1" smtClean="0"/>
              <a:t>distro</a:t>
            </a:r>
            <a:endParaRPr lang="en-US" dirty="0" smtClean="0"/>
          </a:p>
          <a:p>
            <a:pPr lvl="1"/>
            <a:r>
              <a:rPr lang="en-US" dirty="0" smtClean="0"/>
              <a:t>Project changes go downstream to the </a:t>
            </a:r>
            <a:r>
              <a:rPr lang="en-US" dirty="0" err="1" smtClean="0"/>
              <a:t>distro</a:t>
            </a:r>
            <a:endParaRPr lang="en-US" dirty="0" smtClean="0"/>
          </a:p>
          <a:p>
            <a:r>
              <a:rPr lang="en-US" dirty="0" smtClean="0"/>
              <a:t>Similarly, projects that depend on other projects are upstream/downstream	</a:t>
            </a:r>
          </a:p>
          <a:p>
            <a:pPr lvl="1"/>
            <a:r>
              <a:rPr lang="en-US" dirty="0" err="1" smtClean="0"/>
              <a:t>MouseTrap</a:t>
            </a:r>
            <a:r>
              <a:rPr lang="en-US" dirty="0" smtClean="0"/>
              <a:t> is downstream of </a:t>
            </a:r>
            <a:r>
              <a:rPr lang="en-US" dirty="0" err="1" smtClean="0"/>
              <a:t>OpenCV</a:t>
            </a:r>
            <a:r>
              <a:rPr lang="en-US" dirty="0" smtClean="0"/>
              <a:t> and </a:t>
            </a:r>
            <a:r>
              <a:rPr lang="en-US" dirty="0" err="1" smtClean="0"/>
              <a:t>upstreams</a:t>
            </a:r>
            <a:r>
              <a:rPr lang="en-US" dirty="0" smtClean="0"/>
              <a:t> error reports</a:t>
            </a:r>
            <a:endParaRPr lang="en-US" dirty="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6</a:t>
            </a:fld>
            <a:endParaRPr lang="en-US"/>
          </a:p>
        </p:txBody>
      </p:sp>
      <p:pic>
        <p:nvPicPr>
          <p:cNvPr id="10243" name="Picture 3" descr="C:\Users\he302979\AppData\Local\Microsoft\Windows\Temporary Internet Files\Content.IE5\SITOFN4K\MC9000582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5788" y="-76200"/>
            <a:ext cx="2291225"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40399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upstream-downstream.pdf"/>
          <p:cNvPicPr>
            <a:picLocks noGrp="1" noChangeAspect="1"/>
          </p:cNvPicPr>
          <p:nvPr>
            <p:ph idx="1"/>
          </p:nvPr>
        </p:nvPicPr>
        <p:blipFill>
          <a:blip r:embed="rId2" cstate="print">
            <a:extLst>
              <a:ext uri="{28A0092B-C50C-407E-A947-70E740481C1C}">
                <a14:useLocalDpi xmlns:a14="http://schemas.microsoft.com/office/drawing/2010/main" val="0"/>
              </a:ext>
            </a:extLst>
          </a:blip>
          <a:srcRect l="-7409" r="-7409"/>
          <a:stretch>
            <a:fillRect/>
          </a:stretch>
        </p:blipFill>
        <p:spPr>
          <a:xfrm>
            <a:off x="457200" y="228600"/>
            <a:ext cx="8229600" cy="5897563"/>
          </a:xfrm>
        </p:spPr>
      </p:pic>
      <p:sp>
        <p:nvSpPr>
          <p:cNvPr id="3" name="Title 2"/>
          <p:cNvSpPr>
            <a:spLocks noGrp="1"/>
          </p:cNvSpPr>
          <p:nvPr>
            <p:ph type="title"/>
          </p:nvPr>
        </p:nvSpPr>
        <p:spPr>
          <a:xfrm>
            <a:off x="3352800" y="304800"/>
            <a:ext cx="5562600" cy="1143000"/>
          </a:xfrm>
        </p:spPr>
        <p:txBody>
          <a:bodyPr/>
          <a:lstStyle/>
          <a:p>
            <a:r>
              <a:rPr lang="en-US" dirty="0" smtClean="0"/>
              <a:t>Up/downstream</a:t>
            </a:r>
            <a:endParaRPr lang="en-US" dirty="0"/>
          </a:p>
        </p:txBody>
      </p:sp>
      <p:sp>
        <p:nvSpPr>
          <p:cNvPr id="5" name="Slide Number Placeholder 4"/>
          <p:cNvSpPr>
            <a:spLocks noGrp="1"/>
          </p:cNvSpPr>
          <p:nvPr>
            <p:ph type="sldNum" sz="quarter" idx="12"/>
          </p:nvPr>
        </p:nvSpPr>
        <p:spPr/>
        <p:txBody>
          <a:bodyPr/>
          <a:lstStyle/>
          <a:p>
            <a:pPr>
              <a:defRPr/>
            </a:pPr>
            <a:fld id="{8425EBC2-12FA-4DAC-9208-53513007645F}" type="slidenum">
              <a:rPr lang="en-US" smtClean="0"/>
              <a:pPr>
                <a:defRPr/>
              </a:pPr>
              <a:t>7</a:t>
            </a:fld>
            <a:endParaRPr lang="en-US"/>
          </a:p>
        </p:txBody>
      </p:sp>
    </p:spTree>
    <p:extLst>
      <p:ext uri="{BB962C8B-B14F-4D97-AF65-F5344CB8AC3E}">
        <p14:creationId xmlns:p14="http://schemas.microsoft.com/office/powerpoint/2010/main" val="13072129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Upstreaming</a:t>
            </a:r>
            <a:r>
              <a:rPr lang="en-US" dirty="0" smtClean="0"/>
              <a:t>”</a:t>
            </a:r>
            <a:endParaRPr lang="en-US" dirty="0"/>
          </a:p>
        </p:txBody>
      </p:sp>
      <p:sp>
        <p:nvSpPr>
          <p:cNvPr id="3" name="Content Placeholder 2"/>
          <p:cNvSpPr>
            <a:spLocks noGrp="1"/>
          </p:cNvSpPr>
          <p:nvPr>
            <p:ph idx="1"/>
          </p:nvPr>
        </p:nvSpPr>
        <p:spPr/>
        <p:txBody>
          <a:bodyPr/>
          <a:lstStyle/>
          <a:p>
            <a:r>
              <a:rPr lang="en-US" dirty="0" smtClean="0"/>
              <a:t>Getting your changes included in a node along the distribution stream (preferably the source).</a:t>
            </a:r>
          </a:p>
          <a:p>
            <a:r>
              <a:rPr lang="en-US" dirty="0" smtClean="0"/>
              <a:t>“Everybody </a:t>
            </a:r>
            <a:r>
              <a:rPr lang="en-US" dirty="0" err="1" smtClean="0"/>
              <a:t>upstreams</a:t>
            </a:r>
            <a:r>
              <a:rPr lang="en-US" dirty="0" smtClean="0"/>
              <a:t>, you idiot. You don’t stand there like </a:t>
            </a:r>
            <a:r>
              <a:rPr lang="en-US" dirty="0"/>
              <a:t>a </a:t>
            </a:r>
            <a:r>
              <a:rPr lang="en-US" dirty="0" smtClean="0"/>
              <a:t>jackass!” </a:t>
            </a:r>
            <a:r>
              <a:rPr lang="en-US" dirty="0" smtClean="0">
                <a:hlinkClick r:id="rId2"/>
              </a:rPr>
              <a:t>http</a:t>
            </a:r>
            <a:r>
              <a:rPr lang="en-US" dirty="0">
                <a:hlinkClick r:id="rId2"/>
              </a:rPr>
              <a:t>://youtu.be/</a:t>
            </a:r>
            <a:r>
              <a:rPr lang="en-US" dirty="0" smtClean="0">
                <a:hlinkClick r:id="rId2"/>
              </a:rPr>
              <a:t>uQajOZvQpoQ</a:t>
            </a:r>
            <a:r>
              <a:rPr lang="en-US" dirty="0" smtClean="0"/>
              <a:t> </a:t>
            </a:r>
            <a:r>
              <a:rPr lang="en-US" dirty="0"/>
              <a:t/>
            </a:r>
            <a:br>
              <a:rPr lang="en-US" dirty="0"/>
            </a:br>
            <a:r>
              <a:rPr lang="en-US" dirty="0" smtClean="0"/>
              <a:t>(Has nothing to do with software, but the sentiment is the same)</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8</a:t>
            </a:fld>
            <a:endParaRPr lang="en-US"/>
          </a:p>
        </p:txBody>
      </p:sp>
    </p:spTree>
    <p:extLst>
      <p:ext uri="{BB962C8B-B14F-4D97-AF65-F5344CB8AC3E}">
        <p14:creationId xmlns:p14="http://schemas.microsoft.com/office/powerpoint/2010/main" val="405668331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- 1</a:t>
            </a:r>
            <a:endParaRPr lang="en-US" dirty="0"/>
          </a:p>
        </p:txBody>
      </p:sp>
      <p:sp>
        <p:nvSpPr>
          <p:cNvPr id="3" name="Content Placeholder 2"/>
          <p:cNvSpPr>
            <a:spLocks noGrp="1"/>
          </p:cNvSpPr>
          <p:nvPr>
            <p:ph idx="1"/>
          </p:nvPr>
        </p:nvSpPr>
        <p:spPr/>
        <p:txBody>
          <a:bodyPr/>
          <a:lstStyle/>
          <a:p>
            <a:pPr marL="742950" indent="-742950">
              <a:buFont typeface="+mj-lt"/>
              <a:buAutoNum type="arabicPeriod"/>
            </a:pPr>
            <a:r>
              <a:rPr lang="en-US" dirty="0" smtClean="0"/>
              <a:t>Select a bug or feature to work on</a:t>
            </a:r>
          </a:p>
          <a:p>
            <a:pPr lvl="1"/>
            <a:r>
              <a:rPr lang="en-US" dirty="0" smtClean="0"/>
              <a:t>Consult community</a:t>
            </a:r>
          </a:p>
          <a:p>
            <a:pPr lvl="2"/>
            <a:r>
              <a:rPr lang="en-US" dirty="0" smtClean="0"/>
              <a:t>Bug Tracker</a:t>
            </a:r>
          </a:p>
          <a:p>
            <a:pPr lvl="2"/>
            <a:r>
              <a:rPr lang="en-US" dirty="0" smtClean="0"/>
              <a:t>IRC, listserv</a:t>
            </a:r>
          </a:p>
          <a:p>
            <a:pPr lvl="1"/>
            <a:r>
              <a:rPr lang="en-US" dirty="0" smtClean="0"/>
              <a:t>Higher demand = more support</a:t>
            </a:r>
            <a:endParaRPr lang="en-US" dirty="0"/>
          </a:p>
          <a:p>
            <a:pPr marL="742950" indent="-742950">
              <a:buFont typeface="+mj-lt"/>
              <a:buAutoNum type="arabicPeriod"/>
            </a:pPr>
            <a:r>
              <a:rPr lang="en-US" dirty="0" smtClean="0"/>
              <a:t>Code until stuck (or done)</a:t>
            </a:r>
          </a:p>
          <a:p>
            <a:pPr lvl="1"/>
            <a:r>
              <a:rPr lang="en-US" dirty="0" smtClean="0"/>
              <a:t>Track your work (use VC – branches are free)</a:t>
            </a:r>
          </a:p>
          <a:p>
            <a:pPr lvl="1"/>
            <a:r>
              <a:rPr lang="en-US" dirty="0" smtClean="0"/>
              <a:t>Blog as you go (you’ll want this later)</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9</a:t>
            </a:fld>
            <a:endParaRPr lang="en-US"/>
          </a:p>
        </p:txBody>
      </p:sp>
      <p:pic>
        <p:nvPicPr>
          <p:cNvPr id="11267" name="Picture 3" descr="C:\Users\he302979\AppData\Local\Microsoft\Windows\Temporary Internet Files\Content.IE5\SITOFN4K\MC9003205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6114" y="0"/>
            <a:ext cx="1827886" cy="162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2752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6496</TotalTime>
  <Words>1234</Words>
  <Application>Microsoft Macintosh PowerPoint</Application>
  <PresentationFormat>On-screen Show (4:3)</PresentationFormat>
  <Paragraphs>163</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HislopEllis</vt:lpstr>
      <vt:lpstr>1.3 HFOSS Process and Tools</vt:lpstr>
      <vt:lpstr>Section Outcomes</vt:lpstr>
      <vt:lpstr>Mousetrap</vt:lpstr>
      <vt:lpstr>Release Cycle</vt:lpstr>
      <vt:lpstr>Roadmap</vt:lpstr>
      <vt:lpstr>Upstream/Downstream</vt:lpstr>
      <vt:lpstr>Up/downstream</vt:lpstr>
      <vt:lpstr>“Upstreaming”</vt:lpstr>
      <vt:lpstr>Development Process - 1</vt:lpstr>
      <vt:lpstr>Development Process - 2</vt:lpstr>
      <vt:lpstr>Development Process - 3</vt:lpstr>
      <vt:lpstr>Licensing and IP: Copyright - 1</vt:lpstr>
      <vt:lpstr>Licensing and IP: Copyright - 2</vt:lpstr>
      <vt:lpstr>Licensing and IP: Copyright - 3</vt:lpstr>
      <vt:lpstr>Licensing and IP - 1</vt:lpstr>
      <vt:lpstr>PowerPoint Presentation</vt:lpstr>
      <vt:lpstr>Licensing and IP – 3 An Open Source License Must:</vt:lpstr>
      <vt:lpstr>Licensing and IP – 4 An Open Source License Must:</vt:lpstr>
      <vt:lpstr>FERPA</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Stoney Jackson</cp:lastModifiedBy>
  <cp:revision>972</cp:revision>
  <dcterms:created xsi:type="dcterms:W3CDTF">2009-06-29T15:20:32Z</dcterms:created>
  <dcterms:modified xsi:type="dcterms:W3CDTF">2016-06-08T14:59:14Z</dcterms:modified>
</cp:coreProperties>
</file>