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54" r:id="rId2"/>
    <p:sldId id="355" r:id="rId3"/>
    <p:sldId id="294" r:id="rId4"/>
    <p:sldId id="307" r:id="rId5"/>
    <p:sldId id="306" r:id="rId6"/>
    <p:sldId id="309" r:id="rId7"/>
    <p:sldId id="310" r:id="rId8"/>
    <p:sldId id="311" r:id="rId9"/>
    <p:sldId id="312" r:id="rId10"/>
    <p:sldId id="313" r:id="rId11"/>
    <p:sldId id="316" r:id="rId12"/>
    <p:sldId id="318" r:id="rId13"/>
    <p:sldId id="319" r:id="rId14"/>
    <p:sldId id="320" r:id="rId15"/>
    <p:sldId id="321" r:id="rId16"/>
    <p:sldId id="323" r:id="rId17"/>
    <p:sldId id="356" r:id="rId18"/>
    <p:sldId id="335" r:id="rId19"/>
    <p:sldId id="33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Need</a:t>
            </a:r>
            <a:r>
              <a:rPr lang="en-US" b="1" i="1" baseline="0" dirty="0" smtClean="0"/>
              <a:t> a better graphic</a:t>
            </a:r>
          </a:p>
          <a:p>
            <a:r>
              <a:rPr lang="en-US" baseline="0" dirty="0" smtClean="0"/>
              <a:t>Here discuss the model from high level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Dimensions</a:t>
            </a:r>
          </a:p>
          <a:p>
            <a:r>
              <a:rPr lang="en-US" baseline="0" dirty="0" smtClean="0"/>
              <a:t>Viability-is it a community that is likely to continue?  Is the project too complex?</a:t>
            </a:r>
          </a:p>
          <a:p>
            <a:r>
              <a:rPr lang="en-US" baseline="0" dirty="0" smtClean="0"/>
              <a:t>Approachability – does it appear that it is a project that students can contribute to without having to spend an inordinate amount of time identifying how to do so?</a:t>
            </a:r>
          </a:p>
          <a:p>
            <a:r>
              <a:rPr lang="en-US" baseline="0" dirty="0" smtClean="0"/>
              <a:t>Suitability – does it support the learning objectives?</a:t>
            </a:r>
          </a:p>
          <a:p>
            <a:endParaRPr lang="en-US" baseline="0" dirty="0" smtClean="0"/>
          </a:p>
          <a:p>
            <a:r>
              <a:rPr lang="en-US" baseline="0" dirty="0" smtClean="0"/>
              <a:t>Mission critical – evaluated first, pass or fail (do have to satisfy all criteria)</a:t>
            </a:r>
          </a:p>
          <a:p>
            <a:r>
              <a:rPr lang="en-US" baseline="0" dirty="0" smtClean="0"/>
              <a:t>Secondary criteria – scored-approach (don’t have to satisfy all criteria)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6" descr="http://i.creativecommons.org/l/by-sa/3.0/88x31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62725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ss2serve.org/images/foss2serve/0/0c/Blank_Evaluation_Template.xlsx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1.3 Project Selection</a:t>
            </a:r>
            <a:endParaRPr lang="en-US" sz="4000" dirty="0"/>
          </a:p>
        </p:txBody>
      </p:sp>
      <p:pic>
        <p:nvPicPr>
          <p:cNvPr id="4" name="Picture 3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54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Mission Critical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Suitability – Contributor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Ideal: Community provides lots of guidance </a:t>
            </a:r>
          </a:p>
          <a:p>
            <a:r>
              <a:rPr lang="en-US" sz="3200" dirty="0" smtClean="0"/>
              <a:t>Project should contain information on how project is administered and managed</a:t>
            </a:r>
          </a:p>
          <a:p>
            <a:r>
              <a:rPr lang="en-US" sz="3200" dirty="0" smtClean="0"/>
              <a:t>Communication tools clearly documented</a:t>
            </a:r>
          </a:p>
          <a:p>
            <a:r>
              <a:rPr lang="en-US" sz="3200" dirty="0" smtClean="0"/>
              <a:t>Developers have a web presence</a:t>
            </a:r>
          </a:p>
          <a:p>
            <a:r>
              <a:rPr lang="en-US" sz="3200" dirty="0" smtClean="0"/>
              <a:t>Processes for getting change committed, feature selection etc. well documented.</a:t>
            </a:r>
          </a:p>
          <a:p>
            <a:r>
              <a:rPr lang="en-US" sz="3200" dirty="0" smtClean="0"/>
              <a:t>Responses to questions on IRC/list should be supportive and timely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D1587"/>
                </a:solidFill>
              </a:rPr>
              <a:t>Secondary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Suitability – Domain and Maturity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Domain: Understandability can impact learning</a:t>
            </a:r>
          </a:p>
          <a:p>
            <a:pPr lvl="1"/>
            <a:r>
              <a:rPr lang="en-US" dirty="0" smtClean="0"/>
              <a:t>E.g., Software for Nuclear Magnetic Resonance  vs. gaming software</a:t>
            </a:r>
          </a:p>
          <a:p>
            <a:r>
              <a:rPr lang="en-US" dirty="0" smtClean="0"/>
              <a:t>Maturity: Should have at least one stable release</a:t>
            </a:r>
          </a:p>
          <a:p>
            <a:pPr lvl="1"/>
            <a:r>
              <a:rPr lang="en-US" dirty="0" smtClean="0"/>
              <a:t>Otherwise project may not have sufficient organization to support student learning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D1587"/>
                </a:solidFill>
              </a:rPr>
              <a:t>Secondary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Suitability – User Support &amp; 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 Support: Clear instructions for downloading, installing and using product</a:t>
            </a:r>
          </a:p>
          <a:p>
            <a:pPr lvl="1"/>
            <a:r>
              <a:rPr lang="en-US" dirty="0" smtClean="0"/>
              <a:t>FAQs, forums, and lists</a:t>
            </a:r>
          </a:p>
          <a:p>
            <a:pPr lvl="1"/>
            <a:r>
              <a:rPr lang="en-US" dirty="0" smtClean="0"/>
              <a:t>Quality of end-user documentation</a:t>
            </a:r>
          </a:p>
          <a:p>
            <a:r>
              <a:rPr lang="en-US" dirty="0" smtClean="0"/>
              <a:t>Does project have clear roadmap for future?</a:t>
            </a:r>
          </a:p>
          <a:p>
            <a:pPr lvl="1"/>
            <a:r>
              <a:rPr lang="en-US" dirty="0" smtClean="0"/>
              <a:t>Provides students with understanding of forward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D1587"/>
                </a:solidFill>
              </a:rPr>
              <a:t>Secondary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Approachability – Contribution Types and Openness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multiple contribution types?</a:t>
            </a:r>
          </a:p>
          <a:p>
            <a:pPr lvl="1"/>
            <a:r>
              <a:rPr lang="en-US" dirty="0" smtClean="0"/>
              <a:t>More is better </a:t>
            </a:r>
          </a:p>
          <a:p>
            <a:r>
              <a:rPr lang="en-US" dirty="0" smtClean="0"/>
              <a:t>Openness to contributions </a:t>
            </a:r>
          </a:p>
          <a:p>
            <a:pPr lvl="1"/>
            <a:r>
              <a:rPr lang="en-US" dirty="0" smtClean="0"/>
              <a:t>Does project accept external patches</a:t>
            </a:r>
          </a:p>
          <a:p>
            <a:pPr lvl="1"/>
            <a:r>
              <a:rPr lang="en-US" dirty="0" smtClean="0"/>
              <a:t>Description of how to get changes committed</a:t>
            </a:r>
          </a:p>
          <a:p>
            <a:pPr lvl="1"/>
            <a:r>
              <a:rPr lang="en-US" dirty="0" smtClean="0"/>
              <a:t>Identification of committers</a:t>
            </a:r>
          </a:p>
          <a:p>
            <a:pPr lvl="1"/>
            <a:r>
              <a:rPr lang="en-US" dirty="0" smtClean="0"/>
              <a:t>Be wary of projects that do not accept changes not from core members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D1587"/>
                </a:solidFill>
              </a:rPr>
              <a:t>Secondary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Approachability – Student Friendliness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Ideal project welcomes and values student contributions</a:t>
            </a:r>
          </a:p>
          <a:p>
            <a:pPr lvl="1"/>
            <a:r>
              <a:rPr lang="en-US" dirty="0" smtClean="0"/>
              <a:t>Check tone of discussion on IRC and forums</a:t>
            </a:r>
          </a:p>
          <a:p>
            <a:pPr lvl="1"/>
            <a:r>
              <a:rPr lang="en-US" dirty="0" smtClean="0"/>
              <a:t>Is “flaming” is tolerated?</a:t>
            </a:r>
          </a:p>
          <a:p>
            <a:r>
              <a:rPr lang="en-US" dirty="0" smtClean="0"/>
              <a:t>Evidence of previous student participation is helpful</a:t>
            </a:r>
          </a:p>
          <a:p>
            <a:pPr lvl="1"/>
            <a:r>
              <a:rPr lang="en-US" dirty="0" smtClean="0"/>
              <a:t>E.g., Google Summer of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D1587"/>
                </a:solidFill>
              </a:rPr>
              <a:t>Secondary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Suitability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Product: Students must be able to understand what product does</a:t>
            </a:r>
          </a:p>
          <a:p>
            <a:r>
              <a:rPr lang="en-US" dirty="0" smtClean="0"/>
              <a:t>Platform: Do you have support for platform project runs on?</a:t>
            </a:r>
          </a:p>
          <a:p>
            <a:r>
              <a:rPr lang="en-US" dirty="0" smtClean="0"/>
              <a:t>Development features:</a:t>
            </a:r>
          </a:p>
          <a:p>
            <a:pPr lvl="1"/>
            <a:r>
              <a:rPr lang="en-US" dirty="0" smtClean="0"/>
              <a:t>Programming language</a:t>
            </a:r>
          </a:p>
          <a:p>
            <a:pPr lvl="1"/>
            <a:r>
              <a:rPr lang="en-US" dirty="0" smtClean="0"/>
              <a:t>Development environment</a:t>
            </a:r>
          </a:p>
          <a:p>
            <a:pPr lvl="1"/>
            <a:r>
              <a:rPr lang="en-US" dirty="0" smtClean="0"/>
              <a:t>Supporting technologies: database packages, libraries,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Sizzle!  Is project attractive to students?</a:t>
            </a:r>
          </a:p>
          <a:p>
            <a:r>
              <a:rPr lang="en-US" dirty="0" smtClean="0"/>
              <a:t>Long-term prospects: Is this a project that could be used for more than one term?</a:t>
            </a:r>
          </a:p>
          <a:p>
            <a:r>
              <a:rPr lang="en-US" dirty="0" smtClean="0"/>
              <a:t>Ownership: Does project hold possibility for students to have a sense of “ownership”?</a:t>
            </a:r>
          </a:p>
          <a:p>
            <a:pPr lvl="1"/>
            <a:r>
              <a:rPr lang="en-US" dirty="0" smtClean="0"/>
              <a:t>Will students want to follow the project during future development?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the model is not validated</a:t>
            </a:r>
          </a:p>
          <a:p>
            <a:pPr lvl="1"/>
            <a:r>
              <a:rPr lang="en-US" dirty="0" smtClean="0"/>
              <a:t>But it is based on experience of instructors and input from FOSS community members</a:t>
            </a:r>
          </a:p>
          <a:p>
            <a:r>
              <a:rPr lang="en-US" dirty="0" smtClean="0"/>
              <a:t>Your weighting of model factors may be different based on your situation</a:t>
            </a:r>
          </a:p>
          <a:p>
            <a:r>
              <a:rPr lang="en-US" dirty="0" smtClean="0"/>
              <a:t>Use the model as a checklist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8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MouseTrap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Your Turn! Applying the Model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09600" y="1828800"/>
            <a:ext cx="8305800" cy="4191000"/>
          </a:xfrm>
        </p:spPr>
        <p:txBody>
          <a:bodyPr>
            <a:normAutofit/>
          </a:bodyPr>
          <a:lstStyle/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Get into groups based on favorite project.</a:t>
            </a:r>
          </a:p>
          <a:p>
            <a:pPr marL="742950" indent="-742950" algn="l">
              <a:buFont typeface="+mj-lt"/>
              <a:buAutoNum type="arabicPeriod"/>
            </a:pPr>
            <a:r>
              <a:rPr lang="en-US" dirty="0" smtClean="0"/>
              <a:t>Fill out the Blank Evaluation Template for your project</a:t>
            </a:r>
          </a:p>
          <a:p>
            <a:pPr marL="1200150" lvl="1" indent="-742950" algn="l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http://www.foss2serve.org/images/foss2serve/0/0c/Blank_Evaluation_Template.xlsx</a:t>
            </a:r>
            <a:endParaRPr lang="en-US" dirty="0" smtClean="0"/>
          </a:p>
          <a:p>
            <a:pPr marL="1200150" lvl="1" indent="-742950" algn="l">
              <a:buFont typeface="+mj-lt"/>
              <a:buAutoNum type="arabicPeriod"/>
            </a:pPr>
            <a:r>
              <a:rPr lang="en-US" dirty="0" err="1" smtClean="0"/>
              <a:t>MouseTrap</a:t>
            </a:r>
            <a:r>
              <a:rPr lang="en-US" dirty="0" smtClean="0"/>
              <a:t>: Work on secondary criteria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Name basic considerations in selecting an HFOSS project suitable for student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34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- 1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1" y="1774732"/>
            <a:ext cx="6915150" cy="4476297"/>
          </a:xfrm>
          <a:prstGeom prst="rect">
            <a:avLst/>
          </a:prstGeom>
        </p:spPr>
      </p:pic>
      <p:pic>
        <p:nvPicPr>
          <p:cNvPr id="9" name="Content Placeholder 8" descr="MC900250922.WM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-43116" r="-43116"/>
          <a:stretch>
            <a:fillRect/>
          </a:stretch>
        </p:blipFill>
        <p:spPr>
          <a:xfrm>
            <a:off x="-1103531" y="1444532"/>
            <a:ext cx="5686347" cy="30710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Model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Rate criteria on scale of one to three</a:t>
            </a:r>
          </a:p>
          <a:p>
            <a:pPr lvl="1"/>
            <a:r>
              <a:rPr lang="en-US" dirty="0" smtClean="0"/>
              <a:t>Three is “best”</a:t>
            </a:r>
          </a:p>
          <a:p>
            <a:r>
              <a:rPr lang="en-US" dirty="0" smtClean="0"/>
              <a:t>Mission Critical Criteria:  Must be present to support student success</a:t>
            </a:r>
          </a:p>
          <a:p>
            <a:pPr lvl="1"/>
            <a:r>
              <a:rPr lang="en-US" dirty="0" smtClean="0"/>
              <a:t>No rating of less than two is acceptable</a:t>
            </a:r>
          </a:p>
          <a:p>
            <a:r>
              <a:rPr lang="en-US" dirty="0" smtClean="0"/>
              <a:t>Secondary Criteria: Contribute to the success but lack does not lead to failure</a:t>
            </a:r>
          </a:p>
          <a:p>
            <a:pPr lvl="1"/>
            <a:r>
              <a:rPr lang="en-US" dirty="0" smtClean="0"/>
              <a:t>Total score above 20 indicates a viable project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Mission Critical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Viability – Size, Scale Complexity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that students do not need to understand entire project</a:t>
            </a:r>
          </a:p>
          <a:p>
            <a:r>
              <a:rPr lang="en-US" dirty="0" smtClean="0"/>
              <a:t>LOC: 96 KLOC – 5 MLOC</a:t>
            </a:r>
          </a:p>
          <a:p>
            <a:pPr lvl="1"/>
            <a:r>
              <a:rPr lang="en-US" dirty="0" smtClean="0"/>
              <a:t>Very dependent on architecture</a:t>
            </a:r>
          </a:p>
          <a:p>
            <a:r>
              <a:rPr lang="en-US" dirty="0" smtClean="0"/>
              <a:t>Architecture: Modular architectures best</a:t>
            </a:r>
          </a:p>
          <a:p>
            <a:pPr lvl="1"/>
            <a:r>
              <a:rPr lang="en-US" dirty="0" smtClean="0"/>
              <a:t>E.g., plug-in architecture </a:t>
            </a:r>
          </a:p>
          <a:p>
            <a:r>
              <a:rPr lang="en-US" dirty="0" smtClean="0"/>
              <a:t>Number of committers: ~6 within the last 12 months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Mission Critical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Viability –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Commits per month:  10-30 is reasonable</a:t>
            </a:r>
          </a:p>
          <a:p>
            <a:pPr lvl="1"/>
            <a:r>
              <a:rPr lang="en-US" dirty="0" smtClean="0"/>
              <a:t>Look back a year or so for commit pattern</a:t>
            </a:r>
          </a:p>
          <a:p>
            <a:pPr lvl="1"/>
            <a:r>
              <a:rPr lang="en-US" dirty="0" smtClean="0"/>
              <a:t>Projects may have cyclic commit pattern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Mission Critical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Viability –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user </a:t>
            </a:r>
            <a:r>
              <a:rPr lang="en-US" b="1" dirty="0" smtClean="0"/>
              <a:t>and</a:t>
            </a:r>
            <a:r>
              <a:rPr lang="en-US" dirty="0" smtClean="0"/>
              <a:t> developer communities</a:t>
            </a:r>
          </a:p>
          <a:p>
            <a:r>
              <a:rPr lang="en-US" dirty="0" smtClean="0"/>
              <a:t>Regular history of project downloads</a:t>
            </a:r>
          </a:p>
          <a:p>
            <a:r>
              <a:rPr lang="en-US" dirty="0" smtClean="0"/>
              <a:t>Regular documentation updates</a:t>
            </a:r>
          </a:p>
          <a:p>
            <a:r>
              <a:rPr lang="en-US" dirty="0" smtClean="0"/>
              <a:t>Current activity on user mailing lists</a:t>
            </a:r>
          </a:p>
          <a:p>
            <a:r>
              <a:rPr lang="en-US" dirty="0" smtClean="0"/>
              <a:t>Be careful of:</a:t>
            </a:r>
          </a:p>
          <a:p>
            <a:pPr lvl="1"/>
            <a:r>
              <a:rPr lang="en-US" dirty="0" smtClean="0"/>
              <a:t>Long lags between updates</a:t>
            </a:r>
          </a:p>
          <a:p>
            <a:pPr lvl="1"/>
            <a:r>
              <a:rPr lang="en-US" dirty="0" smtClean="0"/>
              <a:t>Current questions unanswered on forums</a:t>
            </a:r>
          </a:p>
          <a:p>
            <a:pPr lvl="1"/>
            <a:r>
              <a:rPr lang="en-US" dirty="0" smtClean="0"/>
              <a:t>No recent history of downloads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Mission Critical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Approachability – On-ramp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have identifiable way for new people to contribute</a:t>
            </a:r>
          </a:p>
          <a:p>
            <a:r>
              <a:rPr lang="en-US" dirty="0" smtClean="0"/>
              <a:t>Rubric:</a:t>
            </a:r>
          </a:p>
          <a:p>
            <a:pPr lvl="1"/>
            <a:r>
              <a:rPr lang="en-US" dirty="0" smtClean="0"/>
              <a:t>Insufficient: few or no pointers on how to get involved</a:t>
            </a:r>
          </a:p>
          <a:p>
            <a:pPr lvl="1"/>
            <a:r>
              <a:rPr lang="en-US" dirty="0" smtClean="0"/>
              <a:t>Sufficient: Suggestions about how to get involved other than contributing money</a:t>
            </a:r>
          </a:p>
          <a:p>
            <a:pPr lvl="1"/>
            <a:r>
              <a:rPr lang="en-US" dirty="0" smtClean="0"/>
              <a:t>Ideal: Obvious link to getting started including list of tasks needed to be completed and detailed instructions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Mission Critical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Suitability – Appropriate Artifacts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have artifacts/tasks that support learning for your class</a:t>
            </a:r>
          </a:p>
          <a:p>
            <a:pPr lvl="1"/>
            <a:r>
              <a:rPr lang="en-US" dirty="0" smtClean="0"/>
              <a:t>Documentation, testing, design, coding, etc.</a:t>
            </a:r>
          </a:p>
          <a:p>
            <a:pPr lvl="1"/>
            <a:r>
              <a:rPr lang="en-US" dirty="0" smtClean="0"/>
              <a:t>Multiple opportunities for a variety of different kinds of contributions is best</a:t>
            </a:r>
          </a:p>
          <a:p>
            <a:r>
              <a:rPr lang="en-US" dirty="0" smtClean="0"/>
              <a:t>Feel free to create appropriate artifacts as needed</a:t>
            </a:r>
          </a:p>
          <a:p>
            <a:pPr lvl="1"/>
            <a:r>
              <a:rPr lang="en-US" dirty="0" smtClean="0"/>
              <a:t>Log bugs for minor code changes, documentation,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3167</TotalTime>
  <Words>793</Words>
  <Application>Microsoft Office PowerPoint</Application>
  <PresentationFormat>On-screen Show (4:3)</PresentationFormat>
  <Paragraphs>129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HislopEllis</vt:lpstr>
      <vt:lpstr>1.3 Project Selection</vt:lpstr>
      <vt:lpstr>Section Outcomes</vt:lpstr>
      <vt:lpstr>The Model - 1</vt:lpstr>
      <vt:lpstr>The Model - 2</vt:lpstr>
      <vt:lpstr>Mission Critical Viability – Size, Scale Complexity</vt:lpstr>
      <vt:lpstr>Mission Critical Viability – Activity</vt:lpstr>
      <vt:lpstr>Mission Critical Viability – Community</vt:lpstr>
      <vt:lpstr>Mission Critical Approachability – On-ramp</vt:lpstr>
      <vt:lpstr>Mission Critical Suitability – Appropriate Artifacts</vt:lpstr>
      <vt:lpstr>Mission Critical Suitability – Contributor Support</vt:lpstr>
      <vt:lpstr>Secondary Suitability – Domain and Maturity</vt:lpstr>
      <vt:lpstr>Secondary Suitability – User Support &amp; Roadmap</vt:lpstr>
      <vt:lpstr>Secondary Approachability – Contribution Types and Openness</vt:lpstr>
      <vt:lpstr>Secondary Approachability – Student Friendliness</vt:lpstr>
      <vt:lpstr>Secondary Suitability </vt:lpstr>
      <vt:lpstr>Other Factors</vt:lpstr>
      <vt:lpstr>Applying the Model</vt:lpstr>
      <vt:lpstr>An Example</vt:lpstr>
      <vt:lpstr>Your Turn! Applying the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784</cp:revision>
  <dcterms:created xsi:type="dcterms:W3CDTF">2009-06-29T15:20:32Z</dcterms:created>
  <dcterms:modified xsi:type="dcterms:W3CDTF">2015-09-02T19:48:06Z</dcterms:modified>
</cp:coreProperties>
</file>