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89" r:id="rId2"/>
    <p:sldId id="343" r:id="rId3"/>
    <p:sldId id="344" r:id="rId4"/>
    <p:sldId id="307" r:id="rId5"/>
    <p:sldId id="325" r:id="rId6"/>
    <p:sldId id="308" r:id="rId7"/>
    <p:sldId id="310" r:id="rId8"/>
    <p:sldId id="309" r:id="rId9"/>
    <p:sldId id="324" r:id="rId10"/>
    <p:sldId id="322" r:id="rId11"/>
    <p:sldId id="316" r:id="rId12"/>
    <p:sldId id="312" r:id="rId13"/>
    <p:sldId id="314" r:id="rId14"/>
    <p:sldId id="315" r:id="rId15"/>
    <p:sldId id="327" r:id="rId16"/>
    <p:sldId id="328" r:id="rId17"/>
    <p:sldId id="342"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 id="31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565" autoAdjust="0"/>
    <p:restoredTop sz="94660" autoAdjust="0"/>
  </p:normalViewPr>
  <p:slideViewPr>
    <p:cSldViewPr>
      <p:cViewPr varScale="1">
        <p:scale>
          <a:sx n="94" d="100"/>
          <a:sy n="94" d="100"/>
        </p:scale>
        <p:origin x="-175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6AD9EE-0CC2-994A-8D83-8FCD415B3A4B}" type="datetimeFigureOut">
              <a:rPr lang="en-US" smtClean="0"/>
              <a:pPr/>
              <a:t>9/7/2015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DEAA07-A226-7840-841A-A3BEDE5DEF98}" type="slidenum">
              <a:rPr lang="en-US" smtClean="0"/>
              <a:pPr/>
              <a:t>‹#›</a:t>
            </a:fld>
            <a:endParaRPr lang="en-US"/>
          </a:p>
        </p:txBody>
      </p:sp>
    </p:spTree>
    <p:extLst>
      <p:ext uri="{BB962C8B-B14F-4D97-AF65-F5344CB8AC3E}">
        <p14:creationId xmlns:p14="http://schemas.microsoft.com/office/powerpoint/2010/main" val="31043504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9/7/2015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27</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27</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6628834-6534-D849-BB3D-83974F92E0B0}" type="datetime1">
              <a:rPr lang="en-US" smtClean="0"/>
              <a:pPr>
                <a:defRPr/>
              </a:pPr>
              <a:t>9/7/2015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A4E445-93DD-9D4D-BFE0-A865B17AD3FD}" type="datetime1">
              <a:rPr lang="en-US" smtClean="0"/>
              <a:pPr>
                <a:defRPr/>
              </a:pPr>
              <a:t>9/7/2015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1D5B73-12B3-8A4F-A13C-BDDAFEC8BF4B}" type="datetime1">
              <a:rPr lang="en-US" smtClean="0"/>
              <a:pPr>
                <a:defRPr/>
              </a:pPr>
              <a:t>9/7/2015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E82232-DA1E-194D-8C5E-2CFB10A664A8}" type="datetime1">
              <a:rPr lang="en-US" smtClean="0"/>
              <a:pPr>
                <a:defRPr/>
              </a:pPr>
              <a:t>9/7/2015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7B097B-4112-C141-BCCD-35AF0D585511}" type="datetime1">
              <a:rPr lang="en-US" smtClean="0"/>
              <a:pPr>
                <a:defRPr/>
              </a:pPr>
              <a:t>9/7/2015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450339-2A61-2D4A-A9D9-DD15BEAA5192}" type="datetime1">
              <a:rPr lang="en-US" smtClean="0"/>
              <a:pPr>
                <a:defRPr/>
              </a:pPr>
              <a:t>9/7/2015</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1A298ED-D17F-DD44-94E1-6107F0C4A0C5}" type="datetime1">
              <a:rPr lang="en-US" smtClean="0"/>
              <a:pPr>
                <a:defRPr/>
              </a:pPr>
              <a:t>9/7/2015</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825FFA-F5BA-4746-9277-5F62729077BA}" type="datetime1">
              <a:rPr lang="en-US" smtClean="0"/>
              <a:pPr>
                <a:defRPr/>
              </a:pPr>
              <a:t>9/7/2015</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513682-3180-3E4D-9D65-E70CE3A892B8}" type="datetime1">
              <a:rPr lang="en-US" smtClean="0"/>
              <a:pPr>
                <a:defRPr/>
              </a:pPr>
              <a:t>9/7/2015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1AD045-C5AD-F34D-991C-BB9E69D26A16}" type="datetime1">
              <a:rPr lang="en-US" smtClean="0"/>
              <a:pPr>
                <a:defRPr/>
              </a:pPr>
              <a:t>9/7/2015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8AA974A-354B-1E4F-9BA1-7C8438AD6198}" type="datetime1">
              <a:rPr lang="en-US" smtClean="0"/>
              <a:pPr>
                <a:defRPr/>
              </a:pPr>
              <a:t>9/7/2015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Last Modified: 2013-05-31, 14:45 UTC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live.gnome.org/Schedul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hyperlink" Target="https://live.gnome.org/Gedit/RoadMap"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youtu.be/uQajOZvQpoQ"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3.1 HFOSS Process and Tools</a:t>
            </a:r>
            <a:endParaRPr lang="en-US" sz="4000" dirty="0"/>
          </a:p>
        </p:txBody>
      </p:sp>
      <p:pic>
        <p:nvPicPr>
          <p:cNvPr id="4" name="Picture 3" descr="POSSE_logo_primary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5486400"/>
            <a:ext cx="40005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IRC Social and Process Impact</a:t>
            </a:r>
            <a:endParaRPr lang="en-US" dirty="0"/>
          </a:p>
        </p:txBody>
      </p:sp>
      <p:sp>
        <p:nvSpPr>
          <p:cNvPr id="3" name="Content Placeholder 2"/>
          <p:cNvSpPr>
            <a:spLocks noGrp="1"/>
          </p:cNvSpPr>
          <p:nvPr>
            <p:ph idx="1"/>
          </p:nvPr>
        </p:nvSpPr>
        <p:spPr/>
        <p:txBody>
          <a:bodyPr/>
          <a:lstStyle/>
          <a:p>
            <a:r>
              <a:rPr lang="en-US" dirty="0" smtClean="0"/>
              <a:t>Real time access to colleagues</a:t>
            </a:r>
          </a:p>
          <a:p>
            <a:pPr lvl="1"/>
            <a:r>
              <a:rPr lang="en-US" dirty="0" smtClean="0"/>
              <a:t>Ability to find people and interact ad hoc</a:t>
            </a:r>
          </a:p>
          <a:p>
            <a:r>
              <a:rPr lang="en-US" dirty="0" smtClean="0"/>
              <a:t>Meeting place and “water cooler” for teams</a:t>
            </a:r>
          </a:p>
          <a:p>
            <a:pPr lvl="1"/>
            <a:r>
              <a:rPr lang="en-US" dirty="0" smtClean="0"/>
              <a:t>Lurkers accommodated</a:t>
            </a:r>
          </a:p>
          <a:p>
            <a:r>
              <a:rPr lang="en-US" dirty="0" smtClean="0"/>
              <a:t>Ability to create useful, accessible archive</a:t>
            </a:r>
          </a:p>
          <a:p>
            <a:r>
              <a:rPr lang="en-US" dirty="0" smtClean="0"/>
              <a:t>Has momentum and tradition</a:t>
            </a:r>
          </a:p>
          <a:p>
            <a:pPr lvl="1"/>
            <a:r>
              <a:rPr lang="en-US" dirty="0" smtClean="0"/>
              <a:t>Familiarity probably account for some use</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10</a:t>
            </a:fld>
            <a:endParaRPr lang="en-US"/>
          </a:p>
        </p:txBody>
      </p:sp>
    </p:spTree>
    <p:extLst>
      <p:ext uri="{BB962C8B-B14F-4D97-AF65-F5344CB8AC3E}">
        <p14:creationId xmlns:p14="http://schemas.microsoft.com/office/powerpoint/2010/main" val="3256036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Wikis and FOSS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Need</a:t>
            </a:r>
          </a:p>
          <a:p>
            <a:pPr lvl="1"/>
            <a:r>
              <a:rPr lang="en-US" dirty="0" smtClean="0"/>
              <a:t>Quick publication via the Web</a:t>
            </a:r>
          </a:p>
          <a:p>
            <a:pPr lvl="1"/>
            <a:r>
              <a:rPr lang="en-US" dirty="0" smtClean="0"/>
              <a:t>Decentralized control</a:t>
            </a:r>
          </a:p>
          <a:p>
            <a:pPr lvl="2"/>
            <a:r>
              <a:rPr lang="en-US" dirty="0" smtClean="0"/>
              <a:t>But </a:t>
            </a:r>
            <a:r>
              <a:rPr lang="en-US" dirty="0" smtClean="0"/>
              <a:t>good mechanisms for </a:t>
            </a:r>
            <a:r>
              <a:rPr lang="en-US" dirty="0" smtClean="0"/>
              <a:t>recovery</a:t>
            </a:r>
          </a:p>
          <a:p>
            <a:pPr lvl="1"/>
            <a:r>
              <a:rPr lang="en-US" dirty="0" smtClean="0"/>
              <a:t>Web page creation without HTML knowledge</a:t>
            </a:r>
          </a:p>
          <a:p>
            <a:r>
              <a:rPr lang="en-US" dirty="0" smtClean="0"/>
              <a:t>Solution - Wiki</a:t>
            </a:r>
          </a:p>
          <a:p>
            <a:pPr lvl="1"/>
            <a:r>
              <a:rPr lang="en-US" dirty="0" smtClean="0"/>
              <a:t>Access via a Web browser</a:t>
            </a:r>
          </a:p>
          <a:p>
            <a:pPr lvl="1"/>
            <a:r>
              <a:rPr lang="en-US" dirty="0" smtClean="0"/>
              <a:t>Simple text editor</a:t>
            </a:r>
          </a:p>
          <a:p>
            <a:pPr lvl="1"/>
            <a:r>
              <a:rPr lang="en-US" dirty="0" smtClean="0"/>
              <a:t>Character based formatting</a:t>
            </a:r>
          </a:p>
          <a:p>
            <a:pPr lvl="1"/>
            <a:r>
              <a:rPr lang="en-US" dirty="0" smtClean="0"/>
              <a:t>Build in change tracking and versioning </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11</a:t>
            </a:fld>
            <a:endParaRPr lang="en-US" dirty="0"/>
          </a:p>
        </p:txBody>
      </p:sp>
      <p:pic>
        <p:nvPicPr>
          <p:cNvPr id="4098" name="Picture 2" descr="C:\Program Files (x86)\Microsoft Office\MEDIA\CAGCAT10\j028700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5980" y="4518712"/>
            <a:ext cx="1358020" cy="2331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703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Blogs</a:t>
            </a:r>
            <a:endParaRPr lang="en-US" dirty="0"/>
          </a:p>
        </p:txBody>
      </p:sp>
      <p:sp>
        <p:nvSpPr>
          <p:cNvPr id="3" name="Content Placeholder 2"/>
          <p:cNvSpPr>
            <a:spLocks noGrp="1"/>
          </p:cNvSpPr>
          <p:nvPr>
            <p:ph idx="1"/>
          </p:nvPr>
        </p:nvSpPr>
        <p:spPr/>
        <p:txBody>
          <a:bodyPr>
            <a:normAutofit/>
          </a:bodyPr>
          <a:lstStyle/>
          <a:p>
            <a:r>
              <a:rPr lang="en-US" dirty="0" smtClean="0"/>
              <a:t>Decentralized writing on the Web</a:t>
            </a:r>
          </a:p>
          <a:p>
            <a:pPr lvl="1"/>
            <a:r>
              <a:rPr lang="en-US" dirty="0" smtClean="0"/>
              <a:t>Immediate availability with long term accessibility</a:t>
            </a:r>
          </a:p>
          <a:p>
            <a:pPr lvl="1"/>
            <a:r>
              <a:rPr lang="en-US" dirty="0" smtClean="0"/>
              <a:t>No HTML knowledge required</a:t>
            </a:r>
          </a:p>
          <a:p>
            <a:pPr lvl="1"/>
            <a:r>
              <a:rPr lang="en-US" dirty="0"/>
              <a:t>What makes a Web site a Blog?</a:t>
            </a:r>
          </a:p>
          <a:p>
            <a:pPr lvl="2"/>
            <a:r>
              <a:rPr lang="en-US" dirty="0"/>
              <a:t>Personal writing with byline</a:t>
            </a:r>
          </a:p>
          <a:p>
            <a:pPr lvl="2"/>
            <a:r>
              <a:rPr lang="en-US" dirty="0" smtClean="0"/>
              <a:t>Short, dated </a:t>
            </a:r>
            <a:r>
              <a:rPr lang="en-US" dirty="0"/>
              <a:t>entries – a paragraph to a few pages</a:t>
            </a:r>
          </a:p>
          <a:p>
            <a:pPr lvl="2"/>
            <a:r>
              <a:rPr lang="en-US" dirty="0" smtClean="0"/>
              <a:t>Themed </a:t>
            </a:r>
            <a:r>
              <a:rPr lang="en-US" dirty="0"/>
              <a:t>and often opinion </a:t>
            </a:r>
            <a:r>
              <a:rPr lang="en-US" dirty="0" smtClean="0"/>
              <a:t>based</a:t>
            </a:r>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12</a:t>
            </a:fld>
            <a:endParaRPr lang="en-US"/>
          </a:p>
        </p:txBody>
      </p:sp>
      <p:pic>
        <p:nvPicPr>
          <p:cNvPr id="5122" name="Picture 2" descr="C:\Users\he302979\AppData\Local\Microsoft\Windows\Temporary Internet Files\Content.IE5\Y2F38D34\MC9004346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883651"/>
            <a:ext cx="1914525" cy="194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194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Blogosphere and Beyond</a:t>
            </a:r>
            <a:endParaRPr lang="en-US" dirty="0"/>
          </a:p>
        </p:txBody>
      </p:sp>
      <p:sp>
        <p:nvSpPr>
          <p:cNvPr id="3" name="Content Placeholder 2"/>
          <p:cNvSpPr>
            <a:spLocks noGrp="1"/>
          </p:cNvSpPr>
          <p:nvPr>
            <p:ph idx="1"/>
          </p:nvPr>
        </p:nvSpPr>
        <p:spPr/>
        <p:txBody>
          <a:bodyPr>
            <a:normAutofit/>
          </a:bodyPr>
          <a:lstStyle/>
          <a:p>
            <a:r>
              <a:rPr lang="en-US" dirty="0" smtClean="0"/>
              <a:t>Blog to blog links are common </a:t>
            </a:r>
          </a:p>
          <a:p>
            <a:pPr lvl="1"/>
            <a:r>
              <a:rPr lang="en-US" dirty="0" smtClean="0"/>
              <a:t>Multiplies visibility and expands communities</a:t>
            </a:r>
          </a:p>
          <a:p>
            <a:r>
              <a:rPr lang="en-US" dirty="0" smtClean="0"/>
              <a:t>Blog posts as threaded discussion triggers</a:t>
            </a:r>
          </a:p>
          <a:p>
            <a:r>
              <a:rPr lang="en-US" dirty="0" smtClean="0"/>
              <a:t>RSS lets </a:t>
            </a:r>
            <a:r>
              <a:rPr lang="en-US" dirty="0"/>
              <a:t>people “subscribe” to a blog</a:t>
            </a:r>
          </a:p>
          <a:p>
            <a:r>
              <a:rPr lang="en-US" dirty="0"/>
              <a:t>Blog planets </a:t>
            </a:r>
            <a:r>
              <a:rPr lang="en-US" dirty="0" smtClean="0"/>
              <a:t>can </a:t>
            </a:r>
            <a:r>
              <a:rPr lang="en-US" dirty="0"/>
              <a:t>collect a stream of related blog posts</a:t>
            </a:r>
          </a:p>
          <a:p>
            <a:endParaRPr lang="en-US" dirty="0" smtClean="0"/>
          </a:p>
          <a:p>
            <a:pPr lvl="1"/>
            <a:endParaRPr lang="en-US" dirty="0" smtClean="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13</a:t>
            </a:fld>
            <a:endParaRPr lang="en-US"/>
          </a:p>
        </p:txBody>
      </p:sp>
    </p:spTree>
    <p:extLst>
      <p:ext uri="{BB962C8B-B14F-4D97-AF65-F5344CB8AC3E}">
        <p14:creationId xmlns:p14="http://schemas.microsoft.com/office/powerpoint/2010/main" val="3710960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 Value for FOSS</a:t>
            </a:r>
            <a:endParaRPr lang="en-US" dirty="0"/>
          </a:p>
        </p:txBody>
      </p:sp>
      <p:sp>
        <p:nvSpPr>
          <p:cNvPr id="3" name="Content Placeholder 2"/>
          <p:cNvSpPr>
            <a:spLocks noGrp="1"/>
          </p:cNvSpPr>
          <p:nvPr>
            <p:ph idx="1"/>
          </p:nvPr>
        </p:nvSpPr>
        <p:spPr/>
        <p:txBody>
          <a:bodyPr>
            <a:normAutofit fontScale="92500"/>
          </a:bodyPr>
          <a:lstStyle/>
          <a:p>
            <a:r>
              <a:rPr lang="en-US" dirty="0" smtClean="0"/>
              <a:t>In an online world, you are what you write</a:t>
            </a:r>
          </a:p>
          <a:p>
            <a:pPr lvl="1"/>
            <a:r>
              <a:rPr lang="en-US" dirty="0" smtClean="0"/>
              <a:t>Establishment </a:t>
            </a:r>
            <a:r>
              <a:rPr lang="en-US" dirty="0"/>
              <a:t>of personal, professional, and organizational  image</a:t>
            </a:r>
          </a:p>
          <a:p>
            <a:r>
              <a:rPr lang="en-US" dirty="0"/>
              <a:t>Building and maintaining community presence of an </a:t>
            </a:r>
            <a:r>
              <a:rPr lang="en-US" dirty="0" smtClean="0"/>
              <a:t>individual</a:t>
            </a:r>
          </a:p>
          <a:p>
            <a:pPr lvl="1"/>
            <a:r>
              <a:rPr lang="en-US" dirty="0" smtClean="0"/>
              <a:t>Promoting individual and group brand</a:t>
            </a:r>
          </a:p>
          <a:p>
            <a:r>
              <a:rPr lang="en-US" dirty="0" smtClean="0"/>
              <a:t>Example</a:t>
            </a:r>
            <a:r>
              <a:rPr lang="en-US" dirty="0"/>
              <a:t>: http://planet.fedoraproject.org/</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14</a:t>
            </a:fld>
            <a:endParaRPr lang="en-US"/>
          </a:p>
        </p:txBody>
      </p:sp>
    </p:spTree>
    <p:extLst>
      <p:ext uri="{BB962C8B-B14F-4D97-AF65-F5344CB8AC3E}">
        <p14:creationId xmlns:p14="http://schemas.microsoft.com/office/powerpoint/2010/main" val="2921855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Cycle</a:t>
            </a:r>
            <a:endParaRPr lang="en-US" dirty="0"/>
          </a:p>
        </p:txBody>
      </p:sp>
      <p:sp>
        <p:nvSpPr>
          <p:cNvPr id="3" name="Content Placeholder 2"/>
          <p:cNvSpPr>
            <a:spLocks noGrp="1"/>
          </p:cNvSpPr>
          <p:nvPr>
            <p:ph idx="1"/>
          </p:nvPr>
        </p:nvSpPr>
        <p:spPr/>
        <p:txBody>
          <a:bodyPr>
            <a:normAutofit fontScale="92500"/>
          </a:bodyPr>
          <a:lstStyle/>
          <a:p>
            <a:r>
              <a:rPr lang="en-US" dirty="0" smtClean="0"/>
              <a:t>Defines phases of development</a:t>
            </a:r>
          </a:p>
          <a:p>
            <a:r>
              <a:rPr lang="en-US" dirty="0" smtClean="0"/>
              <a:t>Provides a schedule (deadlines!)</a:t>
            </a:r>
          </a:p>
          <a:p>
            <a:r>
              <a:rPr lang="en-US" dirty="0" smtClean="0"/>
              <a:t>Ex: submit-review-publish</a:t>
            </a:r>
          </a:p>
          <a:p>
            <a:pPr lvl="1"/>
            <a:r>
              <a:rPr lang="en-US" dirty="0" smtClean="0"/>
              <a:t>Papers due 9/1/2013</a:t>
            </a:r>
          </a:p>
          <a:p>
            <a:pPr lvl="1"/>
            <a:r>
              <a:rPr lang="en-US" dirty="0" smtClean="0"/>
              <a:t>Reviews due 10/1/2013</a:t>
            </a:r>
          </a:p>
          <a:p>
            <a:pPr lvl="1"/>
            <a:r>
              <a:rPr lang="en-US" dirty="0" smtClean="0"/>
              <a:t>Notifications on 10/14/2013</a:t>
            </a:r>
          </a:p>
          <a:p>
            <a:pPr lvl="1"/>
            <a:r>
              <a:rPr lang="en-US" dirty="0" smtClean="0"/>
              <a:t>Revised copies and copyright waivers due 11/1/2013</a:t>
            </a:r>
          </a:p>
          <a:p>
            <a:r>
              <a:rPr lang="en-US" dirty="0"/>
              <a:t>Ex: </a:t>
            </a:r>
            <a:r>
              <a:rPr lang="en-US" dirty="0">
                <a:hlinkClick r:id="rId2"/>
              </a:rPr>
              <a:t>https://live.gnome.org/</a:t>
            </a:r>
            <a:r>
              <a:rPr lang="en-US" dirty="0" smtClean="0">
                <a:hlinkClick r:id="rId2"/>
              </a:rPr>
              <a:t>Schedule</a:t>
            </a:r>
            <a:endParaRPr lang="en-US" dirty="0" smtClean="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pic>
        <p:nvPicPr>
          <p:cNvPr id="9218" name="Picture 2" descr="C:\Users\he302979\AppData\Local\Microsoft\Windows\Temporary Internet Files\Content.IE5\Y2F38D34\MC91021632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222" y="152400"/>
            <a:ext cx="207577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6590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normAutofit fontScale="92500"/>
          </a:bodyPr>
          <a:lstStyle/>
          <a:p>
            <a:r>
              <a:rPr lang="en-US" sz="3200" dirty="0" smtClean="0"/>
              <a:t>Breaks down effort into high-level tasks</a:t>
            </a:r>
          </a:p>
          <a:p>
            <a:pPr lvl="1"/>
            <a:r>
              <a:rPr lang="en-US" sz="2400" dirty="0" smtClean="0"/>
              <a:t>E.g., Port to Python </a:t>
            </a:r>
          </a:p>
          <a:p>
            <a:r>
              <a:rPr lang="en-US" sz="3200" dirty="0" smtClean="0"/>
              <a:t>May provide</a:t>
            </a:r>
          </a:p>
          <a:p>
            <a:pPr lvl="1"/>
            <a:r>
              <a:rPr lang="en-US" sz="2400" dirty="0" smtClean="0"/>
              <a:t>Deadlines</a:t>
            </a:r>
          </a:p>
          <a:p>
            <a:pPr lvl="1"/>
            <a:r>
              <a:rPr lang="en-US" sz="2400" dirty="0" smtClean="0"/>
              <a:t>Status (e.g., done, not-done, stuck, abandoned)</a:t>
            </a:r>
          </a:p>
          <a:p>
            <a:pPr lvl="1"/>
            <a:r>
              <a:rPr lang="en-US" sz="2400" dirty="0" smtClean="0"/>
              <a:t>Assignment (e.g., Alice, Bob, Team Geronimo)</a:t>
            </a:r>
          </a:p>
          <a:p>
            <a:r>
              <a:rPr lang="en-US" sz="3200" dirty="0" smtClean="0"/>
              <a:t>Usually controlled by </a:t>
            </a:r>
            <a:r>
              <a:rPr lang="en-US" sz="3200" dirty="0" smtClean="0"/>
              <a:t>project-leads</a:t>
            </a:r>
          </a:p>
          <a:p>
            <a:pPr lvl="1"/>
            <a:r>
              <a:rPr lang="en-US" sz="2400" dirty="0" smtClean="0"/>
              <a:t>Often out of date</a:t>
            </a:r>
            <a:endParaRPr lang="en-US" sz="2400" dirty="0" smtClean="0"/>
          </a:p>
          <a:p>
            <a:r>
              <a:rPr lang="en-US" sz="3200" dirty="0"/>
              <a:t>Example: </a:t>
            </a:r>
            <a:r>
              <a:rPr lang="en-US" sz="3200" dirty="0">
                <a:hlinkClick r:id="rId2"/>
              </a:rPr>
              <a:t>https://live.gnome.org/Gedit/</a:t>
            </a:r>
            <a:r>
              <a:rPr lang="en-US" sz="3200" dirty="0" smtClean="0">
                <a:hlinkClick r:id="rId2"/>
              </a:rPr>
              <a:t>RoadMap</a:t>
            </a:r>
            <a:r>
              <a:rPr lang="en-US" sz="3200" dirty="0" smtClean="0"/>
              <a:t> </a:t>
            </a:r>
            <a:endParaRPr lang="en-US" sz="3200"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16</a:t>
            </a:fld>
            <a:endParaRPr lang="en-US"/>
          </a:p>
        </p:txBody>
      </p:sp>
      <p:pic>
        <p:nvPicPr>
          <p:cNvPr id="6149" name="Picture 5" descr="C:\Users\he302979\AppData\Local\Microsoft\Windows\Temporary Internet Files\Content.IE5\5NFDVXQ9\MC9003589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6114" y="1524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987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229600" cy="1143000"/>
          </a:xfrm>
        </p:spPr>
        <p:txBody>
          <a:bodyPr/>
          <a:lstStyle/>
          <a:p>
            <a:r>
              <a:rPr lang="en-US" dirty="0" smtClean="0"/>
              <a:t>Upstream/Downstream</a:t>
            </a:r>
            <a:endParaRPr lang="en-US" dirty="0"/>
          </a:p>
        </p:txBody>
      </p:sp>
      <p:sp>
        <p:nvSpPr>
          <p:cNvPr id="3" name="Content Placeholder 2"/>
          <p:cNvSpPr>
            <a:spLocks noGrp="1"/>
          </p:cNvSpPr>
          <p:nvPr>
            <p:ph idx="1"/>
          </p:nvPr>
        </p:nvSpPr>
        <p:spPr/>
        <p:txBody>
          <a:bodyPr/>
          <a:lstStyle/>
          <a:p>
            <a:r>
              <a:rPr lang="en-US" dirty="0" smtClean="0"/>
              <a:t>FOSS distributions consist of independent projects</a:t>
            </a:r>
          </a:p>
          <a:p>
            <a:pPr lvl="1"/>
            <a:r>
              <a:rPr lang="en-US" dirty="0" smtClean="0"/>
              <a:t>E.g., GNOME relies on Cheese, GIMP, </a:t>
            </a:r>
            <a:r>
              <a:rPr lang="en-US" dirty="0" err="1" smtClean="0"/>
              <a:t>gedit</a:t>
            </a:r>
            <a:r>
              <a:rPr lang="en-US" dirty="0" smtClean="0"/>
              <a:t>, etc.</a:t>
            </a:r>
          </a:p>
          <a:p>
            <a:r>
              <a:rPr lang="en-US" dirty="0"/>
              <a:t>P</a:t>
            </a:r>
            <a:r>
              <a:rPr lang="en-US" dirty="0" smtClean="0"/>
              <a:t>rojects are “upstream” of the </a:t>
            </a:r>
            <a:r>
              <a:rPr lang="en-US" dirty="0" err="1" smtClean="0"/>
              <a:t>distro</a:t>
            </a:r>
            <a:endParaRPr lang="en-US" dirty="0" smtClean="0"/>
          </a:p>
          <a:p>
            <a:pPr lvl="1"/>
            <a:r>
              <a:rPr lang="en-US" dirty="0" smtClean="0"/>
              <a:t>Project changes go downstream to the </a:t>
            </a:r>
            <a:r>
              <a:rPr lang="en-US" dirty="0" err="1" smtClean="0"/>
              <a:t>distro</a:t>
            </a:r>
            <a:endParaRPr lang="en-US" dirty="0" smtClean="0"/>
          </a:p>
          <a:p>
            <a:r>
              <a:rPr lang="en-US" dirty="0" smtClean="0"/>
              <a:t>Similarly, projects that depend on other projects are upstream/downstream	</a:t>
            </a:r>
          </a:p>
          <a:p>
            <a:pPr lvl="1"/>
            <a:r>
              <a:rPr lang="en-US" dirty="0" err="1" smtClean="0"/>
              <a:t>MouseTrap</a:t>
            </a:r>
            <a:r>
              <a:rPr lang="en-US" dirty="0" smtClean="0"/>
              <a:t> is downstream of </a:t>
            </a:r>
            <a:r>
              <a:rPr lang="en-US" dirty="0" err="1" smtClean="0"/>
              <a:t>OpenCV</a:t>
            </a:r>
            <a:r>
              <a:rPr lang="en-US" dirty="0" smtClean="0"/>
              <a:t> and </a:t>
            </a:r>
            <a:r>
              <a:rPr lang="en-US" dirty="0" err="1" smtClean="0"/>
              <a:t>upstreams</a:t>
            </a:r>
            <a:r>
              <a:rPr lang="en-US" dirty="0" smtClean="0"/>
              <a:t> error reports</a:t>
            </a:r>
            <a:endParaRPr lang="en-US" dirty="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pic>
        <p:nvPicPr>
          <p:cNvPr id="10243" name="Picture 3" descr="C:\Users\he302979\AppData\Local\Microsoft\Windows\Temporary Internet Files\Content.IE5\SITOFN4K\MC9000582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5788" y="-76200"/>
            <a:ext cx="229122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403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pstream-downstream.pdf"/>
          <p:cNvPicPr>
            <a:picLocks noGrp="1" noChangeAspect="1"/>
          </p:cNvPicPr>
          <p:nvPr>
            <p:ph idx="1"/>
          </p:nvPr>
        </p:nvPicPr>
        <p:blipFill>
          <a:blip r:embed="rId2" cstate="print">
            <a:extLst>
              <a:ext uri="{28A0092B-C50C-407E-A947-70E740481C1C}">
                <a14:useLocalDpi xmlns:a14="http://schemas.microsoft.com/office/drawing/2010/main" val="0"/>
              </a:ext>
            </a:extLst>
          </a:blip>
          <a:srcRect l="-7409" r="-7409"/>
          <a:stretch>
            <a:fillRect/>
          </a:stretch>
        </p:blipFill>
        <p:spPr>
          <a:xfrm>
            <a:off x="457200" y="228600"/>
            <a:ext cx="8229600" cy="5897563"/>
          </a:xfrm>
        </p:spPr>
      </p:pic>
      <p:sp>
        <p:nvSpPr>
          <p:cNvPr id="3" name="Title 2"/>
          <p:cNvSpPr>
            <a:spLocks noGrp="1"/>
          </p:cNvSpPr>
          <p:nvPr>
            <p:ph type="title"/>
          </p:nvPr>
        </p:nvSpPr>
        <p:spPr>
          <a:xfrm>
            <a:off x="3352800" y="304800"/>
            <a:ext cx="5562600" cy="1143000"/>
          </a:xfrm>
        </p:spPr>
        <p:txBody>
          <a:bodyPr/>
          <a:lstStyle/>
          <a:p>
            <a:r>
              <a:rPr lang="en-US" dirty="0" smtClean="0"/>
              <a:t>Up/downstream</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18</a:t>
            </a:fld>
            <a:endParaRPr lang="en-US"/>
          </a:p>
        </p:txBody>
      </p:sp>
    </p:spTree>
    <p:extLst>
      <p:ext uri="{BB962C8B-B14F-4D97-AF65-F5344CB8AC3E}">
        <p14:creationId xmlns:p14="http://schemas.microsoft.com/office/powerpoint/2010/main" val="1307212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Upstreaming</a:t>
            </a:r>
            <a:r>
              <a:rPr lang="en-US" dirty="0" smtClean="0"/>
              <a:t>”</a:t>
            </a:r>
            <a:endParaRPr lang="en-US" dirty="0"/>
          </a:p>
        </p:txBody>
      </p:sp>
      <p:sp>
        <p:nvSpPr>
          <p:cNvPr id="3" name="Content Placeholder 2"/>
          <p:cNvSpPr>
            <a:spLocks noGrp="1"/>
          </p:cNvSpPr>
          <p:nvPr>
            <p:ph idx="1"/>
          </p:nvPr>
        </p:nvSpPr>
        <p:spPr/>
        <p:txBody>
          <a:bodyPr/>
          <a:lstStyle/>
          <a:p>
            <a:r>
              <a:rPr lang="en-US" dirty="0" smtClean="0"/>
              <a:t>Getting your changes included in a node along the distribution stream (preferably the source).</a:t>
            </a:r>
          </a:p>
          <a:p>
            <a:r>
              <a:rPr lang="en-US" dirty="0" smtClean="0"/>
              <a:t>“Everybody </a:t>
            </a:r>
            <a:r>
              <a:rPr lang="en-US" dirty="0" err="1" smtClean="0"/>
              <a:t>upstreams</a:t>
            </a:r>
            <a:r>
              <a:rPr lang="en-US" dirty="0" smtClean="0"/>
              <a:t>, you idiot. You don’t stand there like </a:t>
            </a:r>
            <a:r>
              <a:rPr lang="en-US" dirty="0"/>
              <a:t>a [!@#$%&amp;*]!</a:t>
            </a:r>
            <a:r>
              <a:rPr lang="en-US" dirty="0" smtClean="0"/>
              <a:t>” </a:t>
            </a:r>
            <a:r>
              <a:rPr lang="en-US" dirty="0" smtClean="0">
                <a:hlinkClick r:id="rId2"/>
              </a:rPr>
              <a:t>http</a:t>
            </a:r>
            <a:r>
              <a:rPr lang="en-US" dirty="0">
                <a:hlinkClick r:id="rId2"/>
              </a:rPr>
              <a:t>://youtu.be/</a:t>
            </a:r>
            <a:r>
              <a:rPr lang="en-US" dirty="0" smtClean="0">
                <a:hlinkClick r:id="rId2"/>
              </a:rPr>
              <a:t>uQajOZvQpoQ</a:t>
            </a:r>
            <a:r>
              <a:rPr lang="en-US" dirty="0" smtClean="0"/>
              <a:t> </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spTree>
    <p:extLst>
      <p:ext uri="{BB962C8B-B14F-4D97-AF65-F5344CB8AC3E}">
        <p14:creationId xmlns:p14="http://schemas.microsoft.com/office/powerpoint/2010/main" val="4056683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Tools</a:t>
            </a:r>
          </a:p>
          <a:p>
            <a:r>
              <a:rPr lang="en-US" dirty="0" smtClean="0"/>
              <a:t>Process</a:t>
            </a:r>
          </a:p>
          <a:p>
            <a:r>
              <a:rPr lang="en-US" dirty="0" smtClean="0"/>
              <a:t>Intellectual Property</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extLst>
      <p:ext uri="{BB962C8B-B14F-4D97-AF65-F5344CB8AC3E}">
        <p14:creationId xmlns:p14="http://schemas.microsoft.com/office/powerpoint/2010/main" val="1963973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- 1</a:t>
            </a:r>
            <a:endParaRPr lang="en-US" dirty="0"/>
          </a:p>
        </p:txBody>
      </p:sp>
      <p:sp>
        <p:nvSpPr>
          <p:cNvPr id="3" name="Content Placeholder 2"/>
          <p:cNvSpPr>
            <a:spLocks noGrp="1"/>
          </p:cNvSpPr>
          <p:nvPr>
            <p:ph idx="1"/>
          </p:nvPr>
        </p:nvSpPr>
        <p:spPr/>
        <p:txBody>
          <a:bodyPr/>
          <a:lstStyle/>
          <a:p>
            <a:pPr marL="742950" indent="-742950">
              <a:buFont typeface="+mj-lt"/>
              <a:buAutoNum type="arabicPeriod"/>
            </a:pPr>
            <a:r>
              <a:rPr lang="en-US" dirty="0" smtClean="0"/>
              <a:t>Select a bug or feature to work on</a:t>
            </a:r>
          </a:p>
          <a:p>
            <a:pPr lvl="1"/>
            <a:r>
              <a:rPr lang="en-US" dirty="0" smtClean="0"/>
              <a:t>Consult community</a:t>
            </a:r>
          </a:p>
          <a:p>
            <a:pPr lvl="2"/>
            <a:r>
              <a:rPr lang="en-US" dirty="0" smtClean="0"/>
              <a:t>Bug Tracker</a:t>
            </a:r>
          </a:p>
          <a:p>
            <a:pPr lvl="2"/>
            <a:r>
              <a:rPr lang="en-US" dirty="0" smtClean="0"/>
              <a:t>IRC, listserv</a:t>
            </a:r>
          </a:p>
          <a:p>
            <a:pPr lvl="1"/>
            <a:r>
              <a:rPr lang="en-US" dirty="0" smtClean="0"/>
              <a:t>Higher demand = more support</a:t>
            </a:r>
            <a:endParaRPr lang="en-US" dirty="0"/>
          </a:p>
          <a:p>
            <a:pPr marL="742950" indent="-742950">
              <a:buFont typeface="+mj-lt"/>
              <a:buAutoNum type="arabicPeriod"/>
            </a:pPr>
            <a:r>
              <a:rPr lang="en-US" dirty="0" smtClean="0"/>
              <a:t>Code until stuck (or done)</a:t>
            </a:r>
          </a:p>
          <a:p>
            <a:pPr lvl="1"/>
            <a:r>
              <a:rPr lang="en-US" dirty="0" smtClean="0"/>
              <a:t>Track your work (use VC – branches are free)</a:t>
            </a:r>
          </a:p>
          <a:p>
            <a:pPr lvl="1"/>
            <a:r>
              <a:rPr lang="en-US" dirty="0" smtClean="0"/>
              <a:t>Blog as you go (you’ll want this later)</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20</a:t>
            </a:fld>
            <a:endParaRPr lang="en-US"/>
          </a:p>
        </p:txBody>
      </p:sp>
      <p:pic>
        <p:nvPicPr>
          <p:cNvPr id="11267" name="Picture 3" descr="C:\Users\he302979\AppData\Local\Microsoft\Windows\Temporary Internet Files\Content.IE5\SITOFN4K\MC9003205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6114" y="0"/>
            <a:ext cx="1827886" cy="16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752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- 2</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3.   Ask </a:t>
            </a:r>
            <a:r>
              <a:rPr lang="en-US" dirty="0"/>
              <a:t>community for </a:t>
            </a:r>
            <a:r>
              <a:rPr lang="en-US" dirty="0" smtClean="0"/>
              <a:t>help</a:t>
            </a:r>
            <a:endParaRPr lang="en-US" dirty="0"/>
          </a:p>
          <a:p>
            <a:pPr lvl="1"/>
            <a:r>
              <a:rPr lang="en-US" dirty="0"/>
              <a:t>Reproduction </a:t>
            </a:r>
            <a:r>
              <a:rPr lang="en-US" dirty="0" smtClean="0"/>
              <a:t>instructions</a:t>
            </a:r>
            <a:endParaRPr lang="en-US" dirty="0"/>
          </a:p>
          <a:p>
            <a:pPr lvl="2"/>
            <a:r>
              <a:rPr lang="en-US" dirty="0"/>
              <a:t>Where are you?</a:t>
            </a:r>
          </a:p>
          <a:p>
            <a:pPr lvl="2"/>
            <a:r>
              <a:rPr lang="en-US" dirty="0"/>
              <a:t>What have you done?</a:t>
            </a:r>
          </a:p>
          <a:p>
            <a:pPr lvl="2"/>
            <a:r>
              <a:rPr lang="en-US" dirty="0"/>
              <a:t>How can someone else get to the same place?</a:t>
            </a:r>
          </a:p>
          <a:p>
            <a:pPr lvl="2"/>
            <a:r>
              <a:rPr lang="en-US" dirty="0"/>
              <a:t>Why should someone care</a:t>
            </a:r>
            <a:r>
              <a:rPr lang="en-US" dirty="0" smtClean="0"/>
              <a:t>?</a:t>
            </a:r>
          </a:p>
          <a:p>
            <a:pPr lvl="1"/>
            <a:r>
              <a:rPr lang="en-US" dirty="0" smtClean="0"/>
              <a:t>Visibility</a:t>
            </a:r>
          </a:p>
          <a:p>
            <a:pPr lvl="2"/>
            <a:r>
              <a:rPr lang="en-US" dirty="0" smtClean="0"/>
              <a:t>In an open ticket links to: </a:t>
            </a:r>
            <a:r>
              <a:rPr lang="en-US" dirty="0" err="1" smtClean="0"/>
              <a:t>Patchfile</a:t>
            </a:r>
            <a:r>
              <a:rPr lang="en-US" dirty="0"/>
              <a:t>,</a:t>
            </a:r>
            <a:r>
              <a:rPr lang="en-US" dirty="0" smtClean="0"/>
              <a:t> Blog, VC, </a:t>
            </a:r>
            <a:r>
              <a:rPr lang="en-US" dirty="0" err="1" smtClean="0"/>
              <a:t>pastebin</a:t>
            </a:r>
            <a:r>
              <a:rPr lang="en-US" dirty="0"/>
              <a:t>,</a:t>
            </a:r>
            <a:r>
              <a:rPr lang="en-US" dirty="0" smtClean="0"/>
              <a:t> screen shots/casts, live sandbox, wiki with HOWTO reproduce, listserv archives, IRC logs</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21</a:t>
            </a:fld>
            <a:endParaRPr lang="en-US"/>
          </a:p>
        </p:txBody>
      </p:sp>
      <p:pic>
        <p:nvPicPr>
          <p:cNvPr id="12290" name="Picture 2" descr="C:\Users\he302979\AppData\Local\Microsoft\Windows\Temporary Internet Files\Content.IE5\WEQGO4TU\MP9003987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2989" y="1295400"/>
            <a:ext cx="2667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191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r>
              <a:rPr lang="en-US" baseline="0" dirty="0" smtClean="0"/>
              <a:t> </a:t>
            </a:r>
            <a:r>
              <a:rPr lang="en-US" dirty="0" smtClean="0"/>
              <a:t>Process - 3</a:t>
            </a:r>
            <a:endParaRPr lang="en-US" dirty="0"/>
          </a:p>
        </p:txBody>
      </p:sp>
      <p:sp>
        <p:nvSpPr>
          <p:cNvPr id="3" name="Content Placeholder 2"/>
          <p:cNvSpPr>
            <a:spLocks noGrp="1"/>
          </p:cNvSpPr>
          <p:nvPr>
            <p:ph idx="1"/>
          </p:nvPr>
        </p:nvSpPr>
        <p:spPr/>
        <p:txBody>
          <a:bodyPr/>
          <a:lstStyle/>
          <a:p>
            <a:pPr marL="742950" indent="-742950">
              <a:buAutoNum type="arabicPeriod" startAt="4"/>
            </a:pPr>
            <a:r>
              <a:rPr lang="en-US" dirty="0" smtClean="0"/>
              <a:t>You and the community continue to do the above until you have something working</a:t>
            </a:r>
            <a:endParaRPr lang="en-US" dirty="0"/>
          </a:p>
          <a:p>
            <a:pPr marL="742950" indent="-742950">
              <a:buAutoNum type="arabicPeriod" startAt="4"/>
            </a:pPr>
            <a:r>
              <a:rPr lang="en-US" dirty="0" smtClean="0"/>
              <a:t>Submit patch upstream</a:t>
            </a: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22</a:t>
            </a:fld>
            <a:endParaRPr lang="en-US"/>
          </a:p>
        </p:txBody>
      </p:sp>
      <p:pic>
        <p:nvPicPr>
          <p:cNvPr id="7171" name="Picture 3" descr="C:\Users\he302979\AppData\Local\Microsoft\Windows\Temporary Internet Files\Content.IE5\5NFDVXQ9\MC9000823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953000"/>
            <a:ext cx="1794967" cy="149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007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property</a:t>
            </a:r>
          </a:p>
          <a:p>
            <a:r>
              <a:rPr lang="en-US" dirty="0" smtClean="0"/>
              <a:t>Software is protected under copyright law</a:t>
            </a:r>
          </a:p>
          <a:p>
            <a:r>
              <a:rPr lang="en-US" dirty="0" smtClean="0"/>
              <a:t>Ownership of software determined by examination of any contracts under which it was produced, and any other legally relevant circumstances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23</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extLst>
      <p:ext uri="{BB962C8B-B14F-4D97-AF65-F5344CB8AC3E}">
        <p14:creationId xmlns:p14="http://schemas.microsoft.com/office/powerpoint/2010/main" val="3843087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lnSpcReduction="10000"/>
          </a:bodyPr>
          <a:lstStyle/>
          <a:p>
            <a:r>
              <a:rPr lang="en-US" dirty="0" smtClean="0"/>
              <a:t>Copyright law says that by default only the owner of software may copy, adapt or distribute it</a:t>
            </a:r>
          </a:p>
          <a:p>
            <a:pPr lvl="1"/>
            <a:r>
              <a:rPr lang="en-US" dirty="0" smtClean="0"/>
              <a:t>Owner can agree to let another person copy, adapt or distribute the code</a:t>
            </a:r>
          </a:p>
          <a:p>
            <a:pPr lvl="1"/>
            <a:r>
              <a:rPr lang="en-US" dirty="0" smtClean="0"/>
              <a:t>Called a license</a:t>
            </a:r>
          </a:p>
          <a:p>
            <a:r>
              <a:rPr lang="en-US" dirty="0" smtClean="0"/>
              <a:t>Open source licenses grant these rights to anyone who chooses to take them up, with certain conditions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24</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415153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software</a:t>
            </a:r>
          </a:p>
          <a:p>
            <a:r>
              <a:rPr lang="en-US" dirty="0" smtClean="0"/>
              <a:t>Combining two pieces of software code under different licenses can be complex</a:t>
            </a:r>
          </a:p>
          <a:p>
            <a:r>
              <a:rPr lang="en-US" dirty="0" smtClean="0"/>
              <a:t>All projects that produce software need to keep complete, detailed records of the licensing and ownership of contributions to that software</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25</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extLst>
      <p:ext uri="{BB962C8B-B14F-4D97-AF65-F5344CB8AC3E}">
        <p14:creationId xmlns:p14="http://schemas.microsoft.com/office/powerpoint/2010/main" val="3332853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26</a:t>
            </a:fld>
            <a:endParaRPr lang="en-US"/>
          </a:p>
        </p:txBody>
      </p:sp>
    </p:spTree>
    <p:extLst>
      <p:ext uri="{BB962C8B-B14F-4D97-AF65-F5344CB8AC3E}">
        <p14:creationId xmlns:p14="http://schemas.microsoft.com/office/powerpoint/2010/main" val="3258289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extLst>
      <p:ext uri="{BB962C8B-B14F-4D97-AF65-F5344CB8AC3E}">
        <p14:creationId xmlns:p14="http://schemas.microsoft.com/office/powerpoint/2010/main" val="415834293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3</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28</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1105713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4</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returned to community</a:t>
            </a:r>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29</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147718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Outcomes</a:t>
            </a:r>
            <a:endParaRPr lang="en-US" dirty="0"/>
          </a:p>
        </p:txBody>
      </p:sp>
      <p:sp>
        <p:nvSpPr>
          <p:cNvPr id="3" name="Content Placeholder 2"/>
          <p:cNvSpPr>
            <a:spLocks noGrp="1"/>
          </p:cNvSpPr>
          <p:nvPr>
            <p:ph idx="1"/>
          </p:nvPr>
        </p:nvSpPr>
        <p:spPr/>
        <p:txBody>
          <a:bodyPr/>
          <a:lstStyle/>
          <a:p>
            <a:r>
              <a:rPr lang="en-US" dirty="0" smtClean="0"/>
              <a:t>After completing this section you should be able to:</a:t>
            </a:r>
          </a:p>
          <a:p>
            <a:pPr lvl="1"/>
            <a:r>
              <a:rPr lang="en-US" dirty="0" smtClean="0"/>
              <a:t>Discuss the fit some common FOSS tools have to open source process and culture</a:t>
            </a:r>
          </a:p>
          <a:p>
            <a:pPr lvl="1"/>
            <a:r>
              <a:rPr lang="en-US" dirty="0" smtClean="0"/>
              <a:t>Explain upstream and downstream</a:t>
            </a:r>
          </a:p>
          <a:p>
            <a:pPr lvl="1"/>
            <a:r>
              <a:rPr lang="en-US" dirty="0" smtClean="0"/>
              <a:t>Discuss basic concepts of intellectual property and licensing in FOSS</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spTree>
    <p:extLst>
      <p:ext uri="{BB962C8B-B14F-4D97-AF65-F5344CB8AC3E}">
        <p14:creationId xmlns:p14="http://schemas.microsoft.com/office/powerpoint/2010/main" val="17299016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a:t>
            </a:r>
            <a:endParaRPr lang="en-US" dirty="0"/>
          </a:p>
        </p:txBody>
      </p:sp>
      <p:sp>
        <p:nvSpPr>
          <p:cNvPr id="3" name="Content Placeholder 2"/>
          <p:cNvSpPr>
            <a:spLocks noGrp="1"/>
          </p:cNvSpPr>
          <p:nvPr>
            <p:ph idx="1"/>
          </p:nvPr>
        </p:nvSpPr>
        <p:spPr/>
        <p:txBody>
          <a:bodyPr/>
          <a:lstStyle/>
          <a:p>
            <a:r>
              <a:rPr lang="en-US" dirty="0" smtClean="0"/>
              <a:t>Your mileage may vary</a:t>
            </a:r>
          </a:p>
          <a:p>
            <a:r>
              <a:rPr lang="en-US" dirty="0" smtClean="0"/>
              <a:t>Check with your institution about public artifacts</a:t>
            </a:r>
            <a:r>
              <a:rPr lang="en-US" dirty="0"/>
              <a:t>	</a:t>
            </a:r>
            <a:endParaRPr lang="en-US" dirty="0" smtClean="0"/>
          </a:p>
          <a:p>
            <a:pPr lvl="1"/>
            <a:r>
              <a:rPr lang="en-US" dirty="0" smtClean="0"/>
              <a:t>Probably not a good idea to put student feedback in public location</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30</a:t>
            </a:fld>
            <a:endParaRPr lang="en-US"/>
          </a:p>
        </p:txBody>
      </p:sp>
      <p:pic>
        <p:nvPicPr>
          <p:cNvPr id="5122" name="Picture 2" descr="C:\Users\he302979\AppData\Local\Microsoft\Windows\Temporary Internet Files\Content.IE5\TD1M1KK9\MC90035896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4495800"/>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5489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a:lnSpc>
                <a:spcPct val="90000"/>
              </a:lnSpc>
            </a:pPr>
            <a:r>
              <a:rPr lang="en-US" dirty="0" smtClean="0"/>
              <a:t>FOSS project communities are not magic</a:t>
            </a:r>
          </a:p>
          <a:p>
            <a:pPr lvl="1">
              <a:lnSpc>
                <a:spcPct val="90000"/>
              </a:lnSpc>
            </a:pPr>
            <a:r>
              <a:rPr lang="en-US" dirty="0" smtClean="0"/>
              <a:t>But they are innovative and accessible</a:t>
            </a:r>
          </a:p>
          <a:p>
            <a:pPr lvl="1">
              <a:lnSpc>
                <a:spcPct val="90000"/>
              </a:lnSpc>
            </a:pPr>
            <a:r>
              <a:rPr lang="en-US" dirty="0" smtClean="0"/>
              <a:t>Tools selected have some useful role</a:t>
            </a:r>
          </a:p>
          <a:p>
            <a:pPr lvl="1">
              <a:lnSpc>
                <a:spcPct val="90000"/>
              </a:lnSpc>
            </a:pPr>
            <a:r>
              <a:rPr lang="en-US" dirty="0" smtClean="0"/>
              <a:t>Excellent sample environment to study</a:t>
            </a:r>
          </a:p>
          <a:p>
            <a:pPr>
              <a:lnSpc>
                <a:spcPct val="90000"/>
              </a:lnSpc>
            </a:pPr>
            <a:r>
              <a:rPr lang="en-US" dirty="0" smtClean="0"/>
              <a:t>Professional image matters</a:t>
            </a:r>
          </a:p>
          <a:p>
            <a:pPr lvl="1">
              <a:lnSpc>
                <a:spcPct val="90000"/>
              </a:lnSpc>
            </a:pPr>
            <a:r>
              <a:rPr lang="en-US" dirty="0" smtClean="0"/>
              <a:t>For current student, online image will be a key career component</a:t>
            </a:r>
          </a:p>
          <a:p>
            <a:pPr lvl="1">
              <a:lnSpc>
                <a:spcPct val="90000"/>
              </a:lnSpc>
            </a:pPr>
            <a:r>
              <a:rPr lang="en-US" dirty="0" smtClean="0"/>
              <a:t>HFOSS provides an excellent venue for developing the right skills</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31</a:t>
            </a:fld>
            <a:endParaRPr lang="en-US"/>
          </a:p>
        </p:txBody>
      </p:sp>
    </p:spTree>
    <p:extLst>
      <p:ext uri="{BB962C8B-B14F-4D97-AF65-F5344CB8AC3E}">
        <p14:creationId xmlns:p14="http://schemas.microsoft.com/office/powerpoint/2010/main" val="490593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a:t>
            </a:r>
            <a:endParaRPr lang="en-US" dirty="0"/>
          </a:p>
        </p:txBody>
      </p:sp>
      <p:sp>
        <p:nvSpPr>
          <p:cNvPr id="3" name="Content Placeholder 2"/>
          <p:cNvSpPr>
            <a:spLocks noGrp="1"/>
          </p:cNvSpPr>
          <p:nvPr>
            <p:ph idx="1"/>
          </p:nvPr>
        </p:nvSpPr>
        <p:spPr/>
        <p:txBody>
          <a:bodyPr>
            <a:normAutofit/>
          </a:bodyPr>
          <a:lstStyle/>
          <a:p>
            <a:r>
              <a:rPr lang="en-US" dirty="0" smtClean="0"/>
              <a:t>POSSE Stage 1 </a:t>
            </a:r>
            <a:r>
              <a:rPr lang="en-US" dirty="0" smtClean="0"/>
              <a:t>– what tools?</a:t>
            </a:r>
            <a:endParaRPr lang="en-US" dirty="0" smtClean="0"/>
          </a:p>
          <a:p>
            <a:pPr lvl="1"/>
            <a:r>
              <a:rPr lang="en-US" dirty="0" smtClean="0"/>
              <a:t>What tools do FOSS projects use?</a:t>
            </a:r>
          </a:p>
          <a:p>
            <a:pPr lvl="1"/>
            <a:r>
              <a:rPr lang="en-US" dirty="0" smtClean="0"/>
              <a:t>How do those tools work?</a:t>
            </a:r>
          </a:p>
          <a:p>
            <a:r>
              <a:rPr lang="en-US" dirty="0" smtClean="0"/>
              <a:t>POSSE Stage </a:t>
            </a:r>
            <a:r>
              <a:rPr lang="en-US" dirty="0" smtClean="0"/>
              <a:t>2 – why these tools?</a:t>
            </a:r>
            <a:endParaRPr lang="en-US" dirty="0" smtClean="0"/>
          </a:p>
          <a:p>
            <a:pPr lvl="1"/>
            <a:r>
              <a:rPr lang="en-US" dirty="0" smtClean="0"/>
              <a:t>How do FOSS projects work?</a:t>
            </a:r>
          </a:p>
          <a:p>
            <a:pPr lvl="1"/>
            <a:r>
              <a:rPr lang="en-US" dirty="0" smtClean="0"/>
              <a:t>How are tools used?</a:t>
            </a:r>
          </a:p>
          <a:p>
            <a:pPr lvl="1"/>
            <a:r>
              <a:rPr lang="en-US" dirty="0" smtClean="0"/>
              <a:t>Role and culture rather than mechanics</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spTree>
    <p:extLst>
      <p:ext uri="{BB962C8B-B14F-4D97-AF65-F5344CB8AC3E}">
        <p14:creationId xmlns:p14="http://schemas.microsoft.com/office/powerpoint/2010/main" val="3926097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r>
              <a:rPr lang="en-US" dirty="0"/>
              <a:t>High-level coordination and </a:t>
            </a:r>
            <a:r>
              <a:rPr lang="en-US" dirty="0" smtClean="0"/>
              <a:t>communication</a:t>
            </a:r>
          </a:p>
          <a:p>
            <a:pPr lvl="1"/>
            <a:r>
              <a:rPr lang="en-US" dirty="0" smtClean="0"/>
              <a:t>Release Cycle</a:t>
            </a:r>
          </a:p>
          <a:p>
            <a:pPr lvl="1"/>
            <a:r>
              <a:rPr lang="en-US" dirty="0" smtClean="0"/>
              <a:t>Roadmap</a:t>
            </a:r>
            <a:endParaRPr lang="en-US" dirty="0"/>
          </a:p>
          <a:p>
            <a:r>
              <a:rPr lang="en-US" dirty="0" smtClean="0"/>
              <a:t>Low-level coordination and communication</a:t>
            </a:r>
          </a:p>
          <a:p>
            <a:pPr lvl="1"/>
            <a:r>
              <a:rPr lang="en-US" dirty="0"/>
              <a:t>Upstream vs. Downstream</a:t>
            </a:r>
          </a:p>
          <a:p>
            <a:pPr lvl="1"/>
            <a:r>
              <a:rPr lang="en-US" dirty="0" err="1"/>
              <a:t>Upstreaming</a:t>
            </a:r>
            <a:endParaRPr lang="en-US" dirty="0"/>
          </a:p>
          <a:p>
            <a:pPr lvl="1"/>
            <a:r>
              <a:rPr lang="en-US" dirty="0" smtClean="0"/>
              <a:t>Development Process</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2050" name="Picture 2" descr="C:\Users\he302979\AppData\Local\Microsoft\Windows\Temporary Internet Files\Content.IE5\SITOFN4K\MC90035896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6482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356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Communication Needs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FOSS project communities are distributed</a:t>
            </a:r>
          </a:p>
          <a:p>
            <a:pPr lvl="1">
              <a:lnSpc>
                <a:spcPct val="90000"/>
              </a:lnSpc>
            </a:pPr>
            <a:r>
              <a:rPr lang="en-US" dirty="0" smtClean="0"/>
              <a:t>Globally </a:t>
            </a:r>
            <a:r>
              <a:rPr lang="en-US" dirty="0"/>
              <a:t>distributed </a:t>
            </a:r>
            <a:r>
              <a:rPr lang="en-US" dirty="0" smtClean="0"/>
              <a:t>development teams</a:t>
            </a:r>
            <a:endParaRPr lang="en-US" dirty="0"/>
          </a:p>
          <a:p>
            <a:pPr lvl="1">
              <a:lnSpc>
                <a:spcPct val="90000"/>
              </a:lnSpc>
            </a:pPr>
            <a:r>
              <a:rPr lang="en-US" dirty="0"/>
              <a:t>Global user base</a:t>
            </a:r>
          </a:p>
          <a:p>
            <a:r>
              <a:rPr lang="en-US" dirty="0" smtClean="0"/>
              <a:t>Many FOSS participants are part time</a:t>
            </a:r>
          </a:p>
          <a:p>
            <a:pPr lvl="1"/>
            <a:r>
              <a:rPr lang="en-US" dirty="0" smtClean="0"/>
              <a:t>Communication must span time zones and irregular schedules</a:t>
            </a:r>
          </a:p>
          <a:p>
            <a:r>
              <a:rPr lang="en-US" dirty="0" smtClean="0"/>
              <a:t>FOSS project teams must </a:t>
            </a:r>
            <a:br>
              <a:rPr lang="en-US" dirty="0" smtClean="0"/>
            </a:br>
            <a:r>
              <a:rPr lang="en-US" dirty="0" smtClean="0"/>
              <a:t>accommodate turn-over</a:t>
            </a:r>
          </a:p>
          <a:p>
            <a:pPr lvl="1"/>
            <a:r>
              <a:rPr lang="en-US" dirty="0" smtClean="0"/>
              <a:t>Need to support lurkers</a:t>
            </a:r>
          </a:p>
          <a:p>
            <a:pPr lvl="1"/>
            <a:r>
              <a:rPr lang="en-US" dirty="0" smtClean="0"/>
              <a:t>Historical trail is helpful</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pic>
        <p:nvPicPr>
          <p:cNvPr id="1028" name="Picture 4" descr="C:\Users\he302979\AppData\Local\Microsoft\Windows\Temporary Internet Files\Content.IE5\Y2F38D34\MC91021638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267200"/>
            <a:ext cx="3318304" cy="2890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02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Team Communication</a:t>
            </a:r>
            <a:endParaRPr lang="en-US" dirty="0"/>
          </a:p>
        </p:txBody>
      </p:sp>
      <p:sp>
        <p:nvSpPr>
          <p:cNvPr id="3" name="Content Placeholder 2"/>
          <p:cNvSpPr>
            <a:spLocks noGrp="1"/>
          </p:cNvSpPr>
          <p:nvPr>
            <p:ph idx="1"/>
          </p:nvPr>
        </p:nvSpPr>
        <p:spPr/>
        <p:txBody>
          <a:bodyPr>
            <a:normAutofit lnSpcReduction="10000"/>
          </a:bodyPr>
          <a:lstStyle/>
          <a:p>
            <a:pPr>
              <a:lnSpc>
                <a:spcPct val="90000"/>
              </a:lnSpc>
            </a:pPr>
            <a:r>
              <a:rPr lang="en-US" dirty="0" smtClean="0"/>
              <a:t>How do these teams communicate?</a:t>
            </a:r>
          </a:p>
          <a:p>
            <a:pPr lvl="1">
              <a:lnSpc>
                <a:spcPct val="90000"/>
              </a:lnSpc>
            </a:pPr>
            <a:r>
              <a:rPr lang="en-US" dirty="0" smtClean="0"/>
              <a:t>Need to consider process and culture</a:t>
            </a:r>
          </a:p>
          <a:p>
            <a:pPr lvl="2">
              <a:lnSpc>
                <a:spcPct val="90000"/>
              </a:lnSpc>
            </a:pPr>
            <a:r>
              <a:rPr lang="en-US" dirty="0" smtClean="0"/>
              <a:t>Not just technology</a:t>
            </a:r>
          </a:p>
          <a:p>
            <a:pPr>
              <a:lnSpc>
                <a:spcPct val="90000"/>
              </a:lnSpc>
            </a:pPr>
            <a:r>
              <a:rPr lang="en-US" dirty="0"/>
              <a:t>Emphasis on </a:t>
            </a:r>
            <a:r>
              <a:rPr lang="en-US" dirty="0" smtClean="0"/>
              <a:t>communication that is </a:t>
            </a:r>
          </a:p>
          <a:p>
            <a:pPr lvl="1">
              <a:lnSpc>
                <a:spcPct val="90000"/>
              </a:lnSpc>
            </a:pPr>
            <a:r>
              <a:rPr lang="en-US" dirty="0" smtClean="0"/>
              <a:t>Online and decentralized</a:t>
            </a:r>
          </a:p>
          <a:p>
            <a:pPr lvl="1">
              <a:lnSpc>
                <a:spcPct val="90000"/>
              </a:lnSpc>
            </a:pPr>
            <a:r>
              <a:rPr lang="en-US" dirty="0" smtClean="0"/>
              <a:t>Transparent by default</a:t>
            </a:r>
            <a:endParaRPr lang="en-US" dirty="0" smtClean="0"/>
          </a:p>
          <a:p>
            <a:pPr lvl="1">
              <a:lnSpc>
                <a:spcPct val="90000"/>
              </a:lnSpc>
            </a:pPr>
            <a:r>
              <a:rPr lang="en-US" dirty="0"/>
              <a:t>S</a:t>
            </a:r>
            <a:r>
              <a:rPr lang="en-US" dirty="0" smtClean="0"/>
              <a:t>ynchronous </a:t>
            </a:r>
            <a:r>
              <a:rPr lang="en-US" dirty="0"/>
              <a:t>and </a:t>
            </a:r>
            <a:r>
              <a:rPr lang="en-US" dirty="0" smtClean="0"/>
              <a:t/>
            </a:r>
            <a:br>
              <a:rPr lang="en-US" dirty="0" smtClean="0"/>
            </a:br>
            <a:r>
              <a:rPr lang="en-US" dirty="0" smtClean="0"/>
              <a:t>asynchronous</a:t>
            </a:r>
          </a:p>
          <a:p>
            <a:pPr lvl="1">
              <a:lnSpc>
                <a:spcPct val="90000"/>
              </a:lnSpc>
            </a:pPr>
            <a:r>
              <a:rPr lang="en-US" dirty="0" smtClean="0"/>
              <a:t>Transient and archival</a:t>
            </a:r>
          </a:p>
          <a:p>
            <a:pPr lvl="1">
              <a:lnSpc>
                <a:spcPct val="90000"/>
              </a:lnSpc>
            </a:pPr>
            <a:r>
              <a:rPr lang="en-US" dirty="0" smtClean="0"/>
              <a:t>Low barrier</a:t>
            </a:r>
          </a:p>
          <a:p>
            <a:pPr lvl="1">
              <a:lnSpc>
                <a:spcPct val="90000"/>
              </a:lnSpc>
            </a:pPr>
            <a:endParaRPr lang="en-US" dirty="0" smtClean="0"/>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7</a:t>
            </a:fld>
            <a:endParaRPr lang="en-US"/>
          </a:p>
        </p:txBody>
      </p:sp>
      <p:pic>
        <p:nvPicPr>
          <p:cNvPr id="6" name="Picture 3" descr="C:\Users\he302979\AppData\Local\Microsoft\Windows\Temporary Internet Files\Content.IE5\Y2F38D34\MP90040279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6404" y="4114800"/>
            <a:ext cx="3523638" cy="2775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40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Communication Tools</a:t>
            </a:r>
            <a:endParaRPr lang="en-US" dirty="0"/>
          </a:p>
        </p:txBody>
      </p:sp>
      <p:sp>
        <p:nvSpPr>
          <p:cNvPr id="3" name="Content Placeholder 2"/>
          <p:cNvSpPr>
            <a:spLocks noGrp="1"/>
          </p:cNvSpPr>
          <p:nvPr>
            <p:ph idx="1"/>
          </p:nvPr>
        </p:nvSpPr>
        <p:spPr/>
        <p:txBody>
          <a:bodyPr/>
          <a:lstStyle/>
          <a:p>
            <a:r>
              <a:rPr lang="en-US" dirty="0" smtClean="0"/>
              <a:t>IRC and </a:t>
            </a:r>
            <a:r>
              <a:rPr lang="en-US" dirty="0" err="1" smtClean="0"/>
              <a:t>Meetbots</a:t>
            </a:r>
            <a:endParaRPr lang="en-US" dirty="0" smtClean="0"/>
          </a:p>
          <a:p>
            <a:r>
              <a:rPr lang="en-US" dirty="0" smtClean="0"/>
              <a:t>Wiki’s, forums, </a:t>
            </a:r>
            <a:r>
              <a:rPr lang="en-US" dirty="0" err="1" smtClean="0"/>
              <a:t>listservs</a:t>
            </a:r>
            <a:endParaRPr lang="en-US" dirty="0" smtClean="0"/>
          </a:p>
          <a:p>
            <a:r>
              <a:rPr lang="en-US" dirty="0" smtClean="0"/>
              <a:t>Blogs and Planets</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pic>
        <p:nvPicPr>
          <p:cNvPr id="8194" name="Picture 2" descr="C:\Users\he302979\AppData\Local\Microsoft\Windows\Temporary Internet Files\Content.IE5\WEQGO4TU\MC90044128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4290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930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Relay Chat (IRC)</a:t>
            </a:r>
            <a:endParaRPr lang="en-US" dirty="0"/>
          </a:p>
        </p:txBody>
      </p:sp>
      <p:sp>
        <p:nvSpPr>
          <p:cNvPr id="3" name="Content Placeholder 2"/>
          <p:cNvSpPr>
            <a:spLocks noGrp="1"/>
          </p:cNvSpPr>
          <p:nvPr>
            <p:ph idx="1"/>
          </p:nvPr>
        </p:nvSpPr>
        <p:spPr/>
        <p:txBody>
          <a:bodyPr>
            <a:normAutofit lnSpcReduction="10000"/>
          </a:bodyPr>
          <a:lstStyle/>
          <a:p>
            <a:r>
              <a:rPr lang="en-US" dirty="0" smtClean="0"/>
              <a:t>How and why do FOSS projects use IRC?</a:t>
            </a:r>
          </a:p>
          <a:p>
            <a:r>
              <a:rPr lang="en-US" dirty="0" smtClean="0"/>
              <a:t>IRC technical characteristics</a:t>
            </a:r>
          </a:p>
          <a:p>
            <a:pPr lvl="1"/>
            <a:r>
              <a:rPr lang="en-US" dirty="0" smtClean="0"/>
              <a:t>Easily accessible </a:t>
            </a:r>
          </a:p>
          <a:p>
            <a:pPr lvl="2"/>
            <a:r>
              <a:rPr lang="en-US" dirty="0" smtClean="0"/>
              <a:t>Low bandwidth</a:t>
            </a:r>
          </a:p>
          <a:p>
            <a:pPr lvl="2"/>
            <a:r>
              <a:rPr lang="en-US" dirty="0" smtClean="0"/>
              <a:t>All platforms</a:t>
            </a:r>
          </a:p>
          <a:p>
            <a:pPr lvl="1"/>
            <a:r>
              <a:rPr lang="en-US" dirty="0" smtClean="0"/>
              <a:t>Dynamic channel creation, joining, leaving</a:t>
            </a:r>
          </a:p>
          <a:p>
            <a:pPr lvl="2"/>
            <a:r>
              <a:rPr lang="en-US" dirty="0" smtClean="0"/>
              <a:t>Open for anyone to join</a:t>
            </a:r>
          </a:p>
          <a:p>
            <a:pPr lvl="1"/>
            <a:r>
              <a:rPr lang="en-US" dirty="0" err="1" smtClean="0"/>
              <a:t>Meetbot</a:t>
            </a:r>
            <a:r>
              <a:rPr lang="en-US" dirty="0" smtClean="0"/>
              <a:t>:  supports summaries and archives</a:t>
            </a:r>
          </a:p>
          <a:p>
            <a:pPr lvl="2"/>
            <a:r>
              <a:rPr lang="en-US" dirty="0" smtClean="0"/>
              <a:t>Searchable text</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9</a:t>
            </a:fld>
            <a:endParaRPr lang="en-US"/>
          </a:p>
        </p:txBody>
      </p:sp>
      <p:pic>
        <p:nvPicPr>
          <p:cNvPr id="3074" name="Picture 2" descr="C:\Users\he302979\AppData\Local\Microsoft\Windows\Temporary Internet Files\Content.IE5\WEQGO4TU\MC90043983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2721" y="4800600"/>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953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6289</TotalTime>
  <Words>1541</Words>
  <Application>Microsoft Office PowerPoint</Application>
  <PresentationFormat>On-screen Show (4:3)</PresentationFormat>
  <Paragraphs>263</Paragraphs>
  <Slides>31</Slides>
  <Notes>2</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HislopEllis</vt:lpstr>
      <vt:lpstr>3.1 HFOSS Process and Tools</vt:lpstr>
      <vt:lpstr>Overview</vt:lpstr>
      <vt:lpstr>Section Outcomes</vt:lpstr>
      <vt:lpstr>Tools</vt:lpstr>
      <vt:lpstr>Overview</vt:lpstr>
      <vt:lpstr>FOSS Communication Needs</vt:lpstr>
      <vt:lpstr>FOSS Team Communication</vt:lpstr>
      <vt:lpstr>FOSS Communication Tools</vt:lpstr>
      <vt:lpstr>Internet Relay Chat (IRC)</vt:lpstr>
      <vt:lpstr>IRC Social and Process Impact</vt:lpstr>
      <vt:lpstr>Wikis and FOSS</vt:lpstr>
      <vt:lpstr> Blogs</vt:lpstr>
      <vt:lpstr>Blogosphere and Beyond</vt:lpstr>
      <vt:lpstr>Blog Value for FOSS</vt:lpstr>
      <vt:lpstr>Release Cycle</vt:lpstr>
      <vt:lpstr>Roadmap</vt:lpstr>
      <vt:lpstr>Upstream/Downstream</vt:lpstr>
      <vt:lpstr>Up/downstream</vt:lpstr>
      <vt:lpstr>“Upstreaming”</vt:lpstr>
      <vt:lpstr>Development Process - 1</vt:lpstr>
      <vt:lpstr>Development Process - 2</vt:lpstr>
      <vt:lpstr>Development Process - 3</vt:lpstr>
      <vt:lpstr>Licensing and IP: Copyright - 1</vt:lpstr>
      <vt:lpstr>Licensing and IP: Copyright - 2</vt:lpstr>
      <vt:lpstr>Licensing and IP: Copyright - 3</vt:lpstr>
      <vt:lpstr>Licensing and IP - 1</vt:lpstr>
      <vt:lpstr>PowerPoint Presentation</vt:lpstr>
      <vt:lpstr>Licensing and IP – 3 An Open Source License Must:</vt:lpstr>
      <vt:lpstr>Licensing and IP – 4 An Open Source License Must:</vt:lpstr>
      <vt:lpstr>FERPA</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Greg Hislop</cp:lastModifiedBy>
  <cp:revision>963</cp:revision>
  <dcterms:created xsi:type="dcterms:W3CDTF">2009-06-29T15:20:32Z</dcterms:created>
  <dcterms:modified xsi:type="dcterms:W3CDTF">2015-09-07T18:59:45Z</dcterms:modified>
</cp:coreProperties>
</file>