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89" r:id="rId2"/>
    <p:sldId id="361" r:id="rId3"/>
    <p:sldId id="368" r:id="rId4"/>
    <p:sldId id="369" r:id="rId5"/>
    <p:sldId id="350" r:id="rId6"/>
    <p:sldId id="353" r:id="rId7"/>
    <p:sldId id="355" r:id="rId8"/>
    <p:sldId id="362" r:id="rId9"/>
    <p:sldId id="363" r:id="rId10"/>
    <p:sldId id="364" r:id="rId11"/>
    <p:sldId id="365" r:id="rId12"/>
    <p:sldId id="366" r:id="rId13"/>
    <p:sldId id="367" r:id="rId14"/>
    <p:sldId id="354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D1587"/>
    <a:srgbClr val="143288"/>
    <a:srgbClr val="800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588" autoAdjust="0"/>
    <p:restoredTop sz="92779" autoAdjust="0"/>
  </p:normalViewPr>
  <p:slideViewPr>
    <p:cSldViewPr>
      <p:cViewPr varScale="1">
        <p:scale>
          <a:sx n="84" d="100"/>
          <a:sy n="84" d="100"/>
        </p:scale>
        <p:origin x="-115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E1A4B3E-213F-4CF4-85B2-5917254297CB}" type="datetimeFigureOut">
              <a:rPr lang="en-US"/>
              <a:pPr>
                <a:defRPr/>
              </a:pPr>
              <a:t>2/4/2016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A9D7CCF-F491-426D-9638-FC80555158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9498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692C80-8FE5-6244-8225-483F40355FDE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A9D7CCF-F491-426D-9638-FC80555158A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74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A85B6-EBA4-4FA0-8E0B-9B07353DB7C3}" type="datetime1">
              <a:rPr lang="en-US"/>
              <a:pPr>
                <a:defRPr/>
              </a:pPr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575AF5-9F80-4A78-93DE-AA46C20D08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8ED84-57F7-4671-9C6B-207BEA3C8200}" type="datetime1">
              <a:rPr lang="en-US"/>
              <a:pPr>
                <a:defRPr/>
              </a:pPr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9A475-6B89-4C58-BE66-319B394F1E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9C5090-FB5F-4F0E-92EA-1FBF5D504357}" type="datetime1">
              <a:rPr lang="en-US"/>
              <a:pPr>
                <a:defRPr/>
              </a:pPr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E21DC3-01D4-4FBD-9310-8B6252FE42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600"/>
            </a:lvl1pPr>
            <a:lvl2pPr>
              <a:defRPr sz="2800"/>
            </a:lvl2pPr>
            <a:lvl3pPr>
              <a:defRPr sz="24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A9D18-03E9-4BC6-93D6-9DD45B4BAC39}" type="datetime1">
              <a:rPr lang="en-US"/>
              <a:pPr>
                <a:defRPr/>
              </a:pPr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5EBC2-12FA-4DAC-9208-5351300764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E8F754-AC25-429D-97B6-6B2315AF0672}" type="datetime1">
              <a:rPr lang="en-US"/>
              <a:pPr>
                <a:defRPr/>
              </a:pPr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104598-777A-4E6E-A15E-6F7BF04C49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C216B-661E-4252-9EE3-2BF99062E9C7}" type="datetime1">
              <a:rPr lang="en-US"/>
              <a:pPr>
                <a:defRPr/>
              </a:pPr>
              <a:t>2/4/2016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D4D68-1353-41E0-A4C6-6FE6599CFE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072E22-9CDE-4E93-8B85-0C04DA233642}" type="datetime1">
              <a:rPr lang="en-US"/>
              <a:pPr>
                <a:defRPr/>
              </a:pPr>
              <a:t>2/4/2016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8F5D4-8232-448D-BD36-3E48C720B0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D3FBB-0D43-4DFB-9056-D2A19B3A17D9}" type="datetime1">
              <a:rPr lang="en-US"/>
              <a:pPr>
                <a:defRPr/>
              </a:pPr>
              <a:t>2/4/2016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59D303-6692-4693-9282-65F502AF2F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6F838-A26D-4BB2-B479-032E57F17978}" type="datetime1">
              <a:rPr lang="en-US"/>
              <a:pPr>
                <a:defRPr/>
              </a:pPr>
              <a:t>2/4/2016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2135B-9C8E-4E29-A39B-06F9394F9F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832187-DC85-4B8B-A876-FD8ABEE55796}" type="datetime1">
              <a:rPr lang="en-US"/>
              <a:pPr>
                <a:defRPr/>
              </a:pPr>
              <a:t>2/4/2016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1FED83-9C15-453E-88E4-30F2D4B351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93F678-41C5-4A65-A35C-3DA5E5495B96}" type="datetime1">
              <a:rPr lang="en-US"/>
              <a:pPr>
                <a:defRPr/>
              </a:pPr>
              <a:t>2/4/2016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CAD41A-8D71-4361-8001-4920321C5F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1EA1BA2-FBFB-4127-8858-D44FE097CD1B}" type="datetime1">
              <a:rPr lang="en-US"/>
              <a:pPr>
                <a:defRPr/>
              </a:pPr>
              <a:t>2/4/2016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C517C32-AB2C-4593-8DC1-83A75397D3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gif"/><Relationship Id="rId7" Type="http://schemas.openxmlformats.org/officeDocument/2006/relationships/image" Target="../media/image5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creativecommons.org/licenses/by-nc/3.0/deed.en_U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foss2serve.org/index.php/Pathways_Model_Workshop_2016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3825"/>
            <a:ext cx="7772400" cy="1470025"/>
          </a:xfrm>
        </p:spPr>
        <p:txBody>
          <a:bodyPr>
            <a:noAutofit/>
          </a:bodyPr>
          <a:lstStyle/>
          <a:p>
            <a:r>
              <a:rPr lang="en-US" sz="4000" dirty="0" smtClean="0"/>
              <a:t>1.1 - Welcome</a:t>
            </a:r>
            <a:endParaRPr lang="en-US" sz="4000" dirty="0"/>
          </a:p>
        </p:txBody>
      </p:sp>
      <p:pic>
        <p:nvPicPr>
          <p:cNvPr id="7" name="Picture 6" descr="IST and Drexel Logo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192000" y="24384000"/>
            <a:ext cx="6400800" cy="2698680"/>
          </a:xfrm>
          <a:prstGeom prst="rect">
            <a:avLst/>
          </a:prstGeom>
        </p:spPr>
      </p:pic>
      <p:pic>
        <p:nvPicPr>
          <p:cNvPr id="8" name="Picture 7" descr="IST and Drexel Logo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344400" y="24536400"/>
            <a:ext cx="6400800" cy="269868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9" name="Picture 8" descr="IST and Drexel Logo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496800" y="24688800"/>
            <a:ext cx="6400800" cy="2698680"/>
          </a:xfrm>
          <a:prstGeom prst="rect">
            <a:avLst/>
          </a:prstGeom>
        </p:spPr>
      </p:pic>
      <p:pic>
        <p:nvPicPr>
          <p:cNvPr id="11" name="Picture 10" descr="IST and Drexel Logo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649200" y="24841200"/>
            <a:ext cx="6400800" cy="26986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12" name="Picture 11" descr="IST and Drexel Logo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801600" y="24993600"/>
            <a:ext cx="6400800" cy="2698680"/>
          </a:xfrm>
          <a:prstGeom prst="rect">
            <a:avLst/>
          </a:prstGeom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8010" y="4819650"/>
            <a:ext cx="3315342" cy="726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4" name="Picture 11" descr="NCC logo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95056" y="4973206"/>
            <a:ext cx="1476375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5" name="Picture 5" descr="https://www.logomojo.com/sites/default/themes/custom/lm/images/Red-Hat-logo-design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791" y="130105"/>
            <a:ext cx="1680280" cy="12528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1733" y="22439"/>
            <a:ext cx="1352411" cy="1360558"/>
          </a:xfrm>
          <a:prstGeom prst="rect">
            <a:avLst/>
          </a:prstGeom>
        </p:spPr>
      </p:pic>
      <p:pic>
        <p:nvPicPr>
          <p:cNvPr id="1026" name="Picture 2" descr="http://drexel.edu/%7E/media/Images/now/ui/og-drexel-logo.ashx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9771" y="4973207"/>
            <a:ext cx="1628167" cy="1628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Muhlenberg College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8010" y="5573282"/>
            <a:ext cx="2857500" cy="87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Logistics - Transportation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Group ride sharing to and from the hotel</a:t>
            </a:r>
          </a:p>
          <a:p>
            <a:pPr lvl="1"/>
            <a:r>
              <a:rPr lang="en-US" dirty="0" smtClean="0"/>
              <a:t>Or walking</a:t>
            </a:r>
          </a:p>
          <a:p>
            <a:r>
              <a:rPr lang="en-US" dirty="0" smtClean="0"/>
              <a:t>Group shuttle/taxi to the airport</a:t>
            </a:r>
          </a:p>
          <a:p>
            <a:r>
              <a:rPr lang="en-US" dirty="0" smtClean="0"/>
              <a:t>Information:</a:t>
            </a:r>
          </a:p>
          <a:p>
            <a:pPr lvl="1"/>
            <a:r>
              <a:rPr lang="en-US" dirty="0"/>
              <a:t>https://</a:t>
            </a:r>
            <a:r>
              <a:rPr lang="en-US" dirty="0" smtClean="0"/>
              <a:t>titanpad.com/PMWG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25EBC2-12FA-4DAC-9208-53513007645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410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the Workshop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Bring together faculty and HFOSS community representatives</a:t>
            </a:r>
          </a:p>
          <a:p>
            <a:r>
              <a:rPr lang="en-US" dirty="0" smtClean="0"/>
              <a:t>Discuss the shared interest in making people successful contributors to HFOSS projects</a:t>
            </a:r>
          </a:p>
          <a:p>
            <a:pPr lvl="1"/>
            <a:r>
              <a:rPr lang="en-US" dirty="0" smtClean="0"/>
              <a:t>Students and others</a:t>
            </a:r>
          </a:p>
          <a:p>
            <a:pPr lvl="1"/>
            <a:r>
              <a:rPr lang="en-US" dirty="0" smtClean="0"/>
              <a:t>HFOSS and open source broadly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25EBC2-12FA-4DAC-9208-53513007645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8190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Purpose of the Workshop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Learn from each other</a:t>
            </a:r>
          </a:p>
          <a:p>
            <a:r>
              <a:rPr lang="en-US" dirty="0" smtClean="0"/>
              <a:t>Explore ways to make contributors more successful</a:t>
            </a:r>
          </a:p>
          <a:p>
            <a:pPr lvl="1"/>
            <a:r>
              <a:rPr lang="en-US" dirty="0" smtClean="0"/>
              <a:t>Easier “on-ramps”</a:t>
            </a:r>
          </a:p>
          <a:p>
            <a:pPr lvl="1"/>
            <a:r>
              <a:rPr lang="en-US" dirty="0" smtClean="0"/>
              <a:t>Better and more accessible learning materials</a:t>
            </a:r>
          </a:p>
          <a:p>
            <a:pPr lvl="1"/>
            <a:r>
              <a:rPr lang="en-US" dirty="0" smtClean="0"/>
              <a:t>Collaborations between universities and HFOSS projects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25EBC2-12FA-4DAC-9208-53513007645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6079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Tomorrow – Food for Thought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open source community people</a:t>
            </a:r>
          </a:p>
          <a:p>
            <a:pPr lvl="1"/>
            <a:r>
              <a:rPr lang="en-US" dirty="0" smtClean="0"/>
              <a:t>Questions circulated by email</a:t>
            </a:r>
          </a:p>
          <a:p>
            <a:pPr lvl="1"/>
            <a:r>
              <a:rPr lang="en-US" dirty="0" smtClean="0"/>
              <a:t>Also available </a:t>
            </a:r>
            <a:r>
              <a:rPr lang="en-US" dirty="0" smtClean="0"/>
              <a:t>online</a:t>
            </a:r>
          </a:p>
          <a:p>
            <a:r>
              <a:rPr lang="en-US" dirty="0" smtClean="0"/>
              <a:t>For academic people</a:t>
            </a:r>
          </a:p>
          <a:p>
            <a:pPr lvl="1"/>
            <a:r>
              <a:rPr lang="en-US" dirty="0" smtClean="0"/>
              <a:t>Questions available online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25EBC2-12FA-4DAC-9208-53513007645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7874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 and Licensing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Acknowledgement</a:t>
            </a:r>
          </a:p>
          <a:p>
            <a:pPr lvl="1"/>
            <a:r>
              <a:rPr lang="en-US" sz="1800" dirty="0"/>
              <a:t>This material is based on work supported by the National Science Foundation under Grants DUE-1525039, DUE-1524898, </a:t>
            </a:r>
            <a:r>
              <a:rPr lang="en-US" sz="1800" dirty="0" smtClean="0"/>
              <a:t>and </a:t>
            </a:r>
            <a:r>
              <a:rPr lang="en-US" sz="1800" dirty="0"/>
              <a:t>DUE-1524877. Any opinions, findings and conclusions or recommendations expressed in this material are those of the author(s) and do not necessarily reflect the views of the National Science Foundation (NSF</a:t>
            </a:r>
            <a:r>
              <a:rPr lang="en-US" sz="1800" dirty="0" smtClean="0"/>
              <a:t>)</a:t>
            </a:r>
          </a:p>
          <a:p>
            <a:r>
              <a:rPr lang="en-US" dirty="0" smtClean="0"/>
              <a:t>Copyright and Licensing</a:t>
            </a:r>
          </a:p>
          <a:p>
            <a:pPr lvl="1"/>
            <a:r>
              <a:rPr lang="en-US" sz="1800" dirty="0" smtClean="0"/>
              <a:t>This work is copyrighted by the authors</a:t>
            </a:r>
          </a:p>
          <a:p>
            <a:pPr lvl="1"/>
            <a:r>
              <a:rPr lang="en-US" sz="1800" dirty="0"/>
              <a:t>This work is licensed under a </a:t>
            </a:r>
            <a:r>
              <a:rPr lang="en-US" sz="1800" dirty="0">
                <a:hlinkClick r:id="rId2"/>
              </a:rPr>
              <a:t>Creative Commons Attribution-</a:t>
            </a:r>
            <a:r>
              <a:rPr lang="en-US" sz="1800" dirty="0" err="1">
                <a:hlinkClick r:id="rId2"/>
              </a:rPr>
              <a:t>NonCommercial</a:t>
            </a:r>
            <a:r>
              <a:rPr lang="en-US" sz="1800" dirty="0">
                <a:hlinkClick r:id="rId2"/>
              </a:rPr>
              <a:t> 3.0 </a:t>
            </a:r>
            <a:r>
              <a:rPr lang="en-US" sz="1800" dirty="0" err="1">
                <a:hlinkClick r:id="rId2"/>
              </a:rPr>
              <a:t>Unported</a:t>
            </a:r>
            <a:r>
              <a:rPr lang="en-US" sz="1800" dirty="0">
                <a:hlinkClick r:id="rId2"/>
              </a:rPr>
              <a:t> </a:t>
            </a:r>
            <a:r>
              <a:rPr lang="en-US" sz="1800" dirty="0" smtClean="0">
                <a:hlinkClick r:id="rId2"/>
              </a:rPr>
              <a:t>License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25EBC2-12FA-4DAC-9208-53513007645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09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After this section you should be able to:</a:t>
            </a:r>
          </a:p>
          <a:p>
            <a:pPr lvl="1"/>
            <a:r>
              <a:rPr lang="en-US" dirty="0" smtClean="0"/>
              <a:t>Find the coffee</a:t>
            </a:r>
          </a:p>
          <a:p>
            <a:pPr lvl="1"/>
            <a:r>
              <a:rPr lang="en-US" dirty="0" smtClean="0"/>
              <a:t>Name a few of your fellow participants who you didn’t know before</a:t>
            </a:r>
          </a:p>
          <a:p>
            <a:pPr lvl="1"/>
            <a:r>
              <a:rPr lang="en-US" dirty="0" smtClean="0"/>
              <a:t>Explain why we’re having this workshop</a:t>
            </a:r>
          </a:p>
          <a:p>
            <a:pPr lvl="1"/>
            <a:r>
              <a:rPr lang="en-US" dirty="0" smtClean="0"/>
              <a:t>Explain how you will get back to your hotel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25EBC2-12FA-4DAC-9208-53513007645F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3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 to Garden City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Garden City, NY (village)</a:t>
            </a:r>
          </a:p>
          <a:p>
            <a:pPr lvl="1"/>
            <a:r>
              <a:rPr lang="en-US" dirty="0" smtClean="0"/>
              <a:t>Or East Garden City (hamlet)</a:t>
            </a:r>
          </a:p>
          <a:p>
            <a:pPr lvl="1"/>
            <a:r>
              <a:rPr lang="en-US" dirty="0" smtClean="0"/>
              <a:t>Or Hempstead (town)</a:t>
            </a:r>
          </a:p>
          <a:p>
            <a:r>
              <a:rPr lang="en-US" dirty="0" smtClean="0"/>
              <a:t>Nassau County</a:t>
            </a:r>
          </a:p>
          <a:p>
            <a:pPr lvl="1"/>
            <a:r>
              <a:rPr lang="en-US" dirty="0" smtClean="0"/>
              <a:t>Which is why NCC doesn’t mean the Bahamas!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25EBC2-12FA-4DAC-9208-53513007645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pic>
        <p:nvPicPr>
          <p:cNvPr id="2050" name="Picture 2" descr="http://dxnews.com/upload/images/Bahamas_C6AAS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2306" y="4783735"/>
            <a:ext cx="3190875" cy="2074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3659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 to Aviation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Hub of early aviation activity</a:t>
            </a:r>
          </a:p>
          <a:p>
            <a:r>
              <a:rPr lang="en-US" dirty="0" smtClean="0"/>
              <a:t>Site of Charles Lindberg’s departure for Paris</a:t>
            </a:r>
          </a:p>
          <a:p>
            <a:r>
              <a:rPr lang="en-US" dirty="0" smtClean="0"/>
              <a:t>Military base in WWI and WWII</a:t>
            </a:r>
          </a:p>
          <a:p>
            <a:pPr lvl="1"/>
            <a:r>
              <a:rPr lang="en-US" dirty="0" err="1" smtClean="0"/>
              <a:t>Hazelhurst</a:t>
            </a:r>
            <a:r>
              <a:rPr lang="en-US" dirty="0" smtClean="0"/>
              <a:t> field</a:t>
            </a:r>
          </a:p>
          <a:p>
            <a:pPr lvl="1"/>
            <a:r>
              <a:rPr lang="en-US" dirty="0" smtClean="0"/>
              <a:t>Mitchell field</a:t>
            </a:r>
          </a:p>
          <a:p>
            <a:pPr lvl="1"/>
            <a:r>
              <a:rPr lang="en-US" dirty="0" smtClean="0"/>
              <a:t>Roosevelt field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25EBC2-12FA-4DAC-9208-53513007645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" name="AutoShape 2" descr="Image result for spirit of st loui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3076" name="Picture 4" descr="http://media-2.web.britannica.com/eb-media/42/27142-004-A915C19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4615642"/>
            <a:ext cx="2971799" cy="22423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84940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 to Nassau Community College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Largest single campus community college in New York State</a:t>
            </a:r>
          </a:p>
          <a:p>
            <a:pPr lvl="1"/>
            <a:r>
              <a:rPr lang="en-US" dirty="0" smtClean="0"/>
              <a:t>22,000 day and evening students</a:t>
            </a:r>
          </a:p>
          <a:p>
            <a:r>
              <a:rPr lang="en-US" dirty="0" smtClean="0"/>
              <a:t>Part of the State University of NY (SUNY)</a:t>
            </a:r>
          </a:p>
          <a:p>
            <a:r>
              <a:rPr lang="en-US" dirty="0" smtClean="0"/>
              <a:t>Computing programs in CS and IT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25EBC2-12FA-4DAC-9208-53513007645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AutoShape 2" descr="data:image/jpeg;base64,/9j/4AAQSkZJRgABAQAAAQABAAD/2wCEAAkGBxQTEhQUExQVFhUXGBgXGBgYFx0gHRcbGRweGBwaGBwdHSgiHBolHBoXIjEhJSosLi4uGx8zODMsNygtLisBCgoKDg0OGxAQGy8kHyYsLCwsLCw0LCwsLCwsLCwsLCwsLCwsLCwsLCwsLCwsLCwsLCwsLCwsLCwsLCwsLCwsLP/AABEIALcBFAMBIgACEQEDEQH/xAAbAAABBQEBAAAAAAAAAAAAAAAEAAIDBQYBB//EAEoQAAIBAgQDBgIHAwoEBAcAAAECEQADBBIhMQVBUQYTImFxgTKRQlKhscHR8BQj4QcVM1NigpKi0vFDcrLCFjRzsyRUdIOT4vL/xAAZAQADAQEBAAAAAAAAAAAAAAABAgMABAX/xAAvEQACAgEDAwIDBwUAAAAAAAAAAQIRAxIhMRNBUWHwBCKxMnGBkaHR8RQjQsHh/9oADAMBAAIRAxEAPwD0zCYm2B4bQTSPCoEeWlRX8UnMe5FUh4tUQxLNVOm+WbWuwXicSpmUBoP9nBEhmU77yPtpjhulRxHM1VKuCbd8hN3B3AoPeKT0j8aM4fZuvAYplG5B1qtS586sMDisjCSII18qWV0NGrCrnDNdCa4nC1iCST1mpMRxEAaa0Bd4uQNqmlNjtxRP/Nlm3rBY9WM/Zt9lUfEMKs+Hw/dT7/EmY0FiLx6zXTjjJO2yE5RrZAb0008muGus5WMpAU6K6qz8ifkJrWChkUop0UqJjkV2K7FKKATkV2KIwGEa7cW2sS0xO2gJP2CgOHY1b1zukDZ5iDA5xvPWlc0nTCkyelUT4y2LptZvGGKwASCRvBGnWiWtnfrRTT4NTIjXIqSKnsYdT8TRWboyVgcUghJgCT0q6HCrZ1FzT0+es/hV5w+zbtfAFB+sdWPv+VRn8QktiscDb3KjhnZW48NcORYmN2+XL9aVpLXZ3CqghQxA3Y6k+fKocTxSOZNVX85kEmuWU8k+50KEIl7h+CYcePuknlIkfI6UBxPA27jrmVQF6aSOmnKoH7QeGINVi8T1kzQjGd2FuPAzjti2P6O2Vg/FyP21WW8DcbZSa1WCzMVuZlAHLmPyNC4vHBWOpg8qvDNJfKicsUXuyhOAcGI1qVeFtzIHv+VHvjJpYlGyyNKfqyE6USqv4fKYkUqcbLdKVV1epNx9C6TCAdDTbtyOY9qBNzzppaufR5KOYU1/zqNp6k0PmqY4sxyB602nwDX5G5tY5103aja+TUZNNpA5EnfHrT3DZRIPkaHmpBiG6mi14ApeTgBB21qO6Duedde4TuaaTTIVsjIrkU8iuRTWKMijuGYUuXPJVaT/AMwKj7yfag4qTA8SdHFsRkYjMCNTJUb66a9OtTyzajsNCNvcY6EEg7jQ000dfTvfHbQxsdZ2019ooHE23UxliRz/AN6KyJq2ZwadA17GBRME07C4kPMAiI38/wDahMfbIXUHcUJYxDJOXn5VtZtJu+zCZG75vhkqSdlAXvM5P1fDl/vViuM4cKveW5Xuj3ea3Az2mk275iJzlsszrArcWnnCAkiThZ5dD1b7hWDdVNnTL/5bDfV53gTyPP8AjJrzZZHKbZ3RxqMUiiTFBclwFg6sPCTOYAk5s30ZiMsc52NbnCYnvbaPyYAxMxPKsVxm2Bib4AAAvXQANh+8IgRAGmm3tV72L/orn/qf9iV14J70c+WOxeEU63HOukVyK6WyKCDijsAAKfYxzKZ++hIrtT0odSYe2OzHxH5CpLLp5e9VlKleNDLIy4Z05xUKvbB0WTVbNOtvBpemN1Aq9jdIGgoQy1TtfWIC0OzGmiqA2EWcKZ8Wg9amuXwdJoHvKZW03ybXXAYLqjSaVB0qbQgayWlNKuUSYprlSWrRYwKsrfD0US5JPQaAe/OllNRGjByKmK7aTMwQRmMQJHPberS7atQQoM9Z29BP31i+PcRe21u4EUtmfRjqFSGiGJ1GsT5CDzlLPXCKRw+WXl64qMVZgCGykE7NMR6zTqxPbHjlzEXMkKtpWDBE1ljJLs2pZiG1MxoNBVh2NxzsWtsNAueZ21AiPf7KaGRvkWeNLg0sVyKea4KrZKhpWlFdmlRs1DYqo4k5UuQSCIgj1SrmqTjB/pPb70qWZ7Fca3Nlhh4bZ19fH08lI/W3Op1TTn8I/rN+uw/XM0zB29LenI8j9UdHH2fPlUy2/L6K/R/Nv4eVKEre0lmLR05jcEdPrt9gE1ia3faNYtNpGo5KOnmT7VhKZcAfJ6emHCKtqDlFoJBnUEwQfgnfy868070zilkkIFRRPwqmIUACXGgB9uor1NhLjf4REf8AMDuF9K8s4vZcgZAxIvYxueylGJGkaAE6dK8yB2yKzjY/+Kvf+vd/9w+Z+/362XYq8c11Po+F/OSAv3AVXcXuK2IuMpkNeuMpncFyQdeo1o/sdcCLjXKgstjOpLBYK68xqOs7bmuuEtO5CUdWxqiK7lrPHtE20JodwyydY1k+XlvUtjjjuQFQE+RU9P7fmK6OomR6bLuuRQuHu3XIGQ7rmAEmCdeenPWp72IGR7gR1VVLAOIJgTGk02tA0MfTWYDepXSCR0JHyrht+BzE+EjVc0TzgEGdPOg5JKwKO9DbqlYzArO0iJ1AkTuJIHvTFYGY5GD6ihuNY67iIOX4bZHhB6htZnXwzy2qn7L4gtcuAnqRJ6kfhFTjlt0x3BdjRRXIp9KKtYlEddp2WuEVrNRyKVdrlGzUS0qVIUtmomt3o2Ap7Yk0PSpKQ1seXJrGdsPhtaOP6QAsZ0CCANB+jWxBrGdrIi38R1ubj+yOhOtRy/aRXHwylxwi4dwYXT+6N6t+xD/v3I0PdH/qWrLsLwNsRjleENuwbT3A53UjSBBDbHStpc7vDXXxeVWtjEvaKquv0jAkRGg+VJ1dLSH6eqwBMM7aqjN6KSPsqJxBIOjDcHcSJ1FV+J4oDJttdSS5YZmAMmRABgQKhwGMCl8xLFyNdyeWpPOqRzW9ycsVIszXKms2szBZAkxJ2FaHhGDsWixu5b0wF8JgRM+s6fKqZM0YciwxSnwZiapuK7v7felHdqO0g/aHW1ZW2E8ClDGnJoCiDrVLi+MBlM2gJ5yfLy8hUpZdSKLFpNF2dvllJZmYzGpJ01056aDSrokcp5ax/wDrQH8nuF71bjhfCGyCdTm0YyMu2VonzrD4nEXQ7E3XkMZhiBOxy66D2oLKuDPE+T0fEoGWCTBjSP4Vl+PWFVkyACV10A5xyFW3EcUwwYvlDBFptDlnxKWUGDGZQyzrEk7ivPOIcXdzni6HJRl/fEoqhTKqmUAZiAZnSOZJNaOZPgMsMlye2XAC42JhehjUdc1eeugzcvj4jyH9WP7P4n1WvRzc8WpjwrufMdbg/Xyrzsxm3H9JxDmN+72+Pf8AQmuOJeRkWUeH1/KjuEjwYzocHe1/uj8KB+r6/lRnDj4MZ/8AR3/+lfOup8EVyVIPiPq3/uCr7srGS4wAzLlho1AKKSNtpA+Qqo4cAb+oB0umCJErqNDvqK0PA7cJdEqdh4UVdlGsKBJ/IVfDG3uRyyrY0OGLh2y54lA2UGIJ2aMO4182TyPSLi1+41l1Y+EQAMoA0a1EEW1n4j9JuW1dt2ZuzlBhk1yAxryPcPl/xJ78osevguHTU7xv4rPPKJ/xNTfERioSddg4W9S+8rO0HE8UrXMqrk711GZZaATBXaFI39OVS8A4jcvd7buBJVQR4Sd5kb/aD670BjiqPijA1utPme8v6/IAe1Tdkr+a/dgDW2xiJ1z8uhidfWuZN6UvRD7M0hcEA57kBDoEVQfA2hhtR/Csf2MynE6s2itPhEnQbGa2ffjJGZPgI0tDXwHSSN/Osr2IwbXMQzLlhAA2gB8QMRtPwmsuRTaC3b3knyn9aV0lDyj0oViveBJgkkAea7zG2xqLi10YfL3n0pjLrsQCNY5mq2vJvwLI4m2Bog6HTaq94JMCNdK4jhgGGxAI9xTop4pIDdjCKVOpU1i0PIrlUPB+0FrKe8ukmdIE6Ae1WGA4gbpYIk5Mubx21yySDOd100mN4nTSpLLELgw2kaosT2nQMwRS0TrIAJ02M7b8uVWf7bCI7CM6qQZ8JzEgCWgz4diNjW60OLMscmGL9tZPtJba61hFbOzPcUAmASVA3badvYVpVxQZ1RVeRIeV+FhBAB2bQiRuJFU12yzX8JdAGRb67rlJzlAJyiBr5nTXnUck02mi2ODWzNN/JbgLlnFY1Lnxd1hyIIMjx6zqJkHnyqftcT+x3Jn/AM+25B+i3TlRvZG7mx2MnLHcYfnmHxXh78qF7X4crg20U5sazDKpGnjEkex19K57uSLtUmYNBz8jy8hT7Y1Gh5fR8xUaOPsP1ug61y1dSRJy7agE81/hViZsLD+IbVaswgev4iqnhuDfOLTXAbwBcyoEqSRIgnmY20gVfYS4kQSwYM6MQY1Q6nQ7QVoZY9SW3g2LJ04+dzAi0rY53uIblpSxdQJLRaJEDrJWPOncI4ILlyblm8LZuOMrIyjLBKkneB+Wu9ehXykQH1j/AKtF5UBiSBOVzBzDQsImEX7ZNHRsL1N+DF8R4niMDd7vCE27bBbhQW1ueIqATmOYg6ARMaedVnAkxDObrKck3TcOTUmCen1iNq9B492dtYmbrZSTbBBKAnQSIJ1rDWhYshjdOaFB1tzlAk6aHeeXQUulVQ3Vd3Qdi3UcNVCQHNm0MpImQEkRvO/yrF8LwivetLeIW0WAc5gIXnrqR7AmvYLHYMFRFyJ8Wlh+ZzxOnpRK9idc3evyECweRJ53POlhFQTGyZHNodjeN2LJUvetrIEDNqehAUAxA3isHjccn7Y4t3FawReNuH53rEPAmTL8tt+Vant1hEscPW2LalrNy0uYoAXm251iefLXlWFs8SAYTaLMVEONcudY+ymjjQkpsqbikFZ01/KmpizbF0Da5YuodOtuR/mA+2rvF4vDeENaIYAfTby5D9afOjxb5maLaqCCIEmAdN/SNfbSKzyJOmKM4SZv/wB299xNaXs+CwuDqQNdpIAqm4ZxG1aL5rKuzBspzlQhIMkgbiOUiPfSPCcba18GQiQSDPLzkDkKrj+JjEnPHqZvLNibskJoUMkrI1JMShMwORG3OoMb8Fzb7NfFZ58/8TVV8P7W2t3VlbwzAJEwROmwk8/40Px3tMhvP3Qi0yrADE/RQkwToSygkb8qfLnjKDXlUNCFST8MF46PFifO9/34j9frSDs/jxYa6xLAtbKLAB8RYEZgdCBE+wqrxHGC7kv9NixAJiSWbaTsXb5/OW+xaAg1Akzzrl11FL0Qa3ZbDtNiBP724V1BE6AbQOg9KL7J4sWg73GIVu7IzGdg4JH1uW071lmRiCDKg8o19fs+X2zuBllyGaNC31egjQRM+1CM65DVmvwXFEu4i2UOYBrkzIjNmiZ9aN7btm7qPr3Y5jRlO9eXXMSQ3hA16c45datxxJ7kFswMRqZ5ee38aZzdASPQuGuDbQAgkIkgHUHKN+lFZa83wvGXsnMnxEZdYPhmT+Hy9aVztZeYDPcylRBKwA23xDQTykdfnaOfbdCuJ6RlpV57b7XXrYC5geYLCSQdRBjUfOu03XiDSRJwezbBf9pYlhmtt3RkKZiJaAxiJmQNtYIH4deCGAxKllzpBy3AuqqSGkxJAP8AsTsbgtUB5WLAjWJ7pW1A82NUGIulG1tgRIiSRPUE+tcrUpcFeCwxDp4goyiT7ep577+VHdmeMYoXbQw1tXe0rlDHiGaczzOp8UbEQBpzOdW62ZfDHiGm2oIMfd86s+y/FzhLvei2Lo7t7eVmygq4CnUCQYNGOKSBq3L/AIrjMfZf9odUVixcvkggzmI81kztFZu72kec3hkySCN80yftPpW2xvFrOPw62LKJZxGd2Nq5eA7xnCL+6uHwk+EABipPIV5/xns/iLFzJesvZk7upA9mOjf3SabTXIXLwa5f5VMcqgC8o0/q0Owj6vtvUGN/lMxV2O8IbRkmEHhuDK4MLzEViWwzAsASVAYgwNYUnaecRpMUdwzBplDOszJ3OgjTbz1/OldRVgVmswWILxNywgILBnuQpAIB1y6NqYBjY0YotnfGYKI1jEDy/s+Z+ys1fdGCZvCisNADqoOuUbzHM6fMAu4xxCw7I2HzKHUB0fdGnmx3G0QI086Ck6sduj0VePYRMWl0YqwwNnuSwuAgFWzyxHhWddzvFQXeO2E724MTbdWuFsgtMx1jVct1cy6fFsa827zOVAtEk6LAJ1UGYA+I+o00rmOvt4W0mdQc07mdGAjTr/sdb7BjGFOz1R+OWQneftWHiFaBZcsJ2lf2iQfIxUz8YsLb7xr1vLmyH9w0ypiMveEzMN6es15FY4w3eKPEBOo9+ZHL0qcsxOpY5jmjUAsRE5RoTHPfbyoubQ3Ri+Nz1nEdpLKWbdw3P3bo1oeEgFwRy5QJ57GsJxNQVabiLNvNlLDMQBoQoMn5VRlcxBktaHwr56SwE6TA05xzpMxDE5QDpAMDw6ADQ6LPXel17jf0+zt8P2ze4T+UZJth8MmXKWchAWDZ8wADOJ1CyZGpmNIrnC/5QsMwU38MiEESyYe2wGUXAIJIIMuw0Gni+sayfD8Vba4HvkL3pbvWj6LGSx0JguJ0E6eYFXl21w4kOcQrZNh3dwTPXNagjxTrp8qXUCWNxp3yXfa/imGu8PXuXQBzYyoFVSqpadTKIfCATEDTXQ15tiyLjzALAKoJAJEDed5qXjBV2HcgrbAUCQBIRYk5VA1gct6FsLBka6HMekfb/vQeR0RaOuSDCTpqSeXy3jSutdMAg+Hr/vTLm0Dc0spOaI59dBpr6RyGunSk5MPsWwbZO08xz6Ezy50Hic5BKgkbf7Us4WSWOscv1vB08vKi7klQPhUD7Y1J+2mWzswPgLOVJfNM6Dy9NamuSCNJGhJJ840FPtoAILNMSdAZ5666euvpzqa7igAVyqB5gHQjMu+8iNfMjTWjbbMhPbRcpy/EszJMaldyTHwz6k8gKRxYXL4VYcwZBieoI/RPtHYvKyrmAARfCCSZBd2XqQNfuqbE3DkBRASY08I3EiBu2g84rdw2RYzEMxzIgVCNYYmPXMx11mJ+6q9ncmDJAPhAEbiPu6UYIAncEg76axXXu221yQToIaNYmSCDoAT51k/CAVS3QGGw6mJI8h+VOYjqNRPiOsfryqXIBqDrG5gbn8fuqM8PZsO9/MoCMqFY1MxqCNANaqtxW65I7OICsdFuAiIOgnYHzjeKOa0lxMndgMRqVLbjWRmYxpOwA2of9hQ21cyAdokmfunyqcsbaxGUxrHvz1kfl60sn4DTXIz9pbZmZiNJuElhGw1GgA2FKicPw3F3RntWcTcQnRrdp2X0BCkGlWoxpOKmLkdEtD3FtBVbjsIt1YMAjY9P4V6lj+CXZxl1l/ceMW4fUEXHXYa6+HeqHs92cx+Jtret3f3ZkCW1OUkH6J6UW6ZRK0eV37WQ5W0jlTM0eYNen9sODvYuYdHbPd7ts4OsTcBDCRHwkiB9XrrWUw6sQVzyxj6IAGw6+TfOTpVHmSqyWnczj2H0lWg7SDr6da2/Z7t1ibFk2bs4i2VZQlwZsgMDSQZynWDOkjSqtLuUprmUAgnmXAkT5mD6TQOIvFwTqDMONJ1IBIGsiTudaWeRPZGSoluBC7u1s920qNSpQlCrKUg7ydeXXSm27CW0LLbAUnYszbT56GR06UE94nIm5g5gNZ1zL6kCD6jyqDFYsjwldBoszpqT6ST+tZpMit7BTL7AY64rC3YYKMqNuy5vApE6mTr6a1FxC++ttktKxM+FYmRG8fqKGvXlLi5b1LBLfxfCEVR4dBM5ZjWNRUvFcQCIEkTAJG8zzGvID386k+Si4I8NjSjrcULnWQDGwPTWNidutScUuXGaHUnwg5idMsSNddNDr/Ch8M4ykqk6NLAiBmI8ukwPej7nEAy20CuWRFUiJfLGWPFEAQBPQ6Ua3s6Mfw+rmRCLIkmVhjmUkQxiTIWT5knfWliMQQpLOQBoRGpB1gxA2K+dDX0Z28UupzOqCNzGh0jQD7Og1r8RdGo1nT4p3nUAARppr0B60yVl+pGCcY/z+X6EtzizIIVQomV0jcATGsz51NheMqIlF5z7iB5kazFMDAtmUSoDFgsgqE21IHXfQRp0oUOiu4RSDlYLLK3/AEj15mmpE9c7vVsat+JYa5Y7oYW0rMAveqxGVoBn4YmT8Pmdt6rcPe7ohCEOh33GoMkneAPOMxO5FVWHvESZJAEiZ02110E7c5qwtY8OcoPhKxrGp3aYO2k8zt1oSiOlGSvuWNrHBkdjbTZWEqToJMDNpGh/wqOdT2eLoq5Tg8OTHx5YkkQNA0TJBkCPKq++Gy5SVAneSAAJGvI7bDoagtXFOxh1DeISZEhRHSA3P1pKNKEVt3+pbYHjNpS+bCYe7Ousrl6jw8oI36etS2O0lrxkcMwq5VYt43EgDUba6ffWa4vZygMhaCSACNSBuzHz3rnCrGbMSWjUELpn6iY6RpTpKrIzg3LSluaNOP2ZbLw3BaAsfFc5RzjfUV1uOoyknhuEgCSS12PSSw15aVPZ7OnLmRO7DINSQ5gwdT4YOnSKgxXCrVgG5eZHP0O+Zskgc1RDmOg3IHUUFvwRaotuEoLmCu4wYTAW0RsuQ99mc+HaGiJb76L4TasYnvTew2GW2gsGUzgsbiBtfFsoiKq7PDVvYju7uIW6QkoCrW7abHKpiAYOw5E61ZY/sveZQttQtsBB4GBHhULsdToANTsBSylQySMhjcCzsyIuUBjEwAF+jEmSAo5VPZ4AZ8TkrsABt03/ACFXd+w9m4l1rb5gRb+Bo1BGY+AiANCZ6dKGt4e6j3bihmDCVQAkTvqY9hFTnOSW2wumI3EdnlLsSXgxAAWB4RqOc8/WmWuzNvQKHG+pA56HWiTxC8bpQgJKoVhTJlFmZ0+I8vOaGwfGGQ5XuM7N4h0Cxp5z+h1pZLKrZk4Xp7g1/gdpZUs3n4do232pJwezB1ueyKec+fPzot8V3h6AcipA/wAw1P50zF3LhWEbxcojYRPlSLJLiw1EiwvCRJC38QFh2yZCFkKYbKGAJEDTnEUZd4Vhnnw5gVzRBDJ4ikgqwG42ZTTP2sohL6nKVkD6TCPvqta6bVyyQCQcPlaJ53rmvrMH2qsJOS5FdJ8FgOC4Mf1onXS5H4UqpLvHXkxbaPMkE+dKjWXyDVHwew9puM37GFuG4CbLuwA8HhVrhObTxSdYmsBwO1cuhSuMFpYnJ+0tb5nULIEGCfPeqPi/E7103T42QtLAEwIMDQba5vSd6F4NebQsSAWUxzKnckxMRz6a1SbfJoNd+DX9rDbAwwW/315VYORcz6Zy6y0kkwzewFZO94VJmW8U7aeQJ8v1rWx7Y4HDW+7bDMrZs8kXA+gylCNdJzNrzrz7GZ2IyzzGadI5z7/rapJuUqYJbPYlONIBX6eY+cctx5tv5VInFAU7pl1JG/KJGUdJmOXKh3tKMsmDB15MeQ+zpOomocRbzDViTpBI1OnTfefXXpVqTFCcNZEyBoAGkSCJ1BHIjYenyoQYec8qwgToOhg6e4EUZYvEAKCSDoQNuQHLqRz+6mpxAK5BCsDM7z+PlpJ2ERWV2bYjWzlu3c4UFS6wsxIkMF2kaGJk689afh3U3diAIbac0EGDrpyqV8XnuXb5Az3HZoXqxLGZPM/ZUNiyIZzEyRJMAGNDE7nbXr60XyymJfMGYo2zbkZQRBaBBOkSfXpqJqS3i1zM2wOYggjMNJ568iI5wKrGwzXnYC4IXmenQDnrprE0UcOiDVhmjw6ggwR16yRz+6g0dinJtzql9a9+R+Mzd2HLeDTUn49h9HkNdecnzoHE3WzjwgKSGRSpynXSNPFy236Uhi4VkcxGgDAt1J0iBrGkcuhNH2gWtw0FSgI8MATJIB8yOXTzo8AS18N3Xu+/uwe7gnec5EwD1C6tI8thrrURJTJCNKwHjYrm0H9mQB5EHnsJv2lYLXFWGIkr5HYL08jyrh4gUkiPEBIkyFI0jXXfajuZ6OV+7ryVd/FE+EeFZJAHTkCedS8PuAEaT1Gn47VPjb4utK211Akicx5kn7NSPvNBsAI36R09SAJ/XlT9iMm4ytO0T4y6Zgtmgz89fbXlXcNj3EZDl225xOhMajXY6UNffyk+32/bUJfXpW7C9Rp2Wq5rrF7xMDkZ1naOnLypwvQCdAZKhQBpmJzEnyEaVXeKOUDlpv1POaJ4dhjdYhEzPqQo2PmZOsaaUr23YNbbPQuyat+zhpZpJynoNuR6zrVtxPh9u9bV7iAlcymR9YfeQInnWf4Tw/F2/wCkuLlBy5MpIZRBBDBwV5gaQOh0rSYDMyukEFgCBO5HXPHltXDCf910+SnJXBRI6jWTU9vHLbVnLZCsarMmQx2G+in9AwJi8b3SlmU6dCvLXrUOF4g10XUtjIQwV1dZIIBiIYaGWGvT596XkjKXZcmv4bx9bgC3SrKwlW5MDsalxvZ+zcEp4Cekx8uVZjHX8GuUWsTiZhR3T4Y5M2it4u6BAmWzZ4HpRXDeNta0zo6euo9p/XlU54oyGUjuP7I3XYmVOgUGYgRBgxzgU2z2FcNnzhdSZzkxm12j151qsDxJLglWHpNHKZleu3ry/L3qejtbDSMY/Ao0bEE+SqT+NR3uHW7fxNdJHXKIHPTMSNqZ2t79bq9yrRBJbO6qM0iP3ZBY+HnMZgdN6l4bfF3D2zd8N2CrTmEwxUSWEmQAZMkzvzKZMK0/KjLkqeP4iytvIveZmGZcziCPLwidY2n8qTE28y2FQEk2tFUEk/vLrGANZyz7VqMRbQjKyLcSZKzMHqhGx8x7ztQuFwWS9av2IuC0pXuycrqCGBJ5OBnOo6agUiacXoW/j1A4778GPvWXBIJgjcEQRzgg0qI4rjO9vPcZWBYzAMxy3MT6xSp4ydboRrfYrcLjmzMrGYYqDr9bmR19eVXHcA57gygBcpn0Ogg6cvnQWGt7+AiWJnJO+pMkg7xpRzWmk5YiBzymSBmkBIjT7AatkwuT2/2ImR8TxYnKi+FVQec5Bl1PWAdf41Xnhz92fFEtOXLt0y9dhVrisKHtt4AGER4mYmOWgj8qoMTfRmVswVQBKjNI67gdW0mfvrRxaTWS3kXKNSSAQdd+ekco+6q/OQZA0AiQPYkSJ1J8vY1o7fEbZUI93SZzLJCDQL4cok6NpOsrzBoK5iFNzUg2gxghSXH1ZkjVjEj+IpknwYFwgEFh4jAGm67axJjUHroT61DdwjG3nTO0NlYnWOS8oEifkatcZjS6kmBnAOoywEJEQsaAE6banpVYjoqN9YwQwmCJmLgj0POdNoFZcmI+GpmuLbuZlQtByrrMdJHLnyra8dwFvDrbsKGLNlDEhcsMMkNkzFLguSCuohCDvWR4TeCvmFxlO6uo+ETtlO0mNVnbzMQ4fiPd3jcUwZJBHmDuCG119jsYp3Gwxk48Gyu8AwuFVf3113Y/vESBlGphJGpHhHn5SBVdgsNbVWZAzXEeCbn0hBEKgACkEHqfDpQGBDl+8Z4k5jKluc/CSNJ5eVWNtbBfM73SSSWyhQOUzqDqY2jY60NEi3Ui4peCvThruWVXUsFJQZTBUsQ2oXcHWCIHI60UVCIFUEbTAUAmI8OXYErJEn4t9aveG8WtWkC5iSAF1XaAB4YkgGJiTStX7JuOGE238fiTQMNGAnYEZTHUMfQSixseSMTD4rCnMwy6/FAEnoDpty8tdZpDg93VraFwuhOmkR0O2oGhPPlWh4RcUoWK3GuaBRaChYUBWNxm3VmzMECmdJNaTCdoDanu8IbU/EylS7eZYiTudBAHICpTy6PUCUKMpwrgi4iypFxLd0Z8ocQXKDN3YjYSdyOu+tQngcojKw1t96AZkiYiBrI8MnYTB211BxM94yi8GuMW8Skw3hGbnzIO28+dCYMhWKhWRPCQCpEAsbkbaySPYnbaovPJ7pA2M3j+C3EVmESCFKjzgSPIEgRtHPeoLfB2ZFZgY2McpnLy0kCfcda3GPVXQx9WQY2IeJgjUiV/QoXgzIbNq4dSyiVXYQqrqB5LHuaZZpabA47mSt9nMQ0wh0ykyQBB5gkgGPL7K1fZjhfcZmIOYgDeSOZBjblsSNKs7mNQb+FYAiMkAAdSOnKhb3aG2NMwjl4vyBqGXNOacUtgpJblncZunuTH/Ya5hMQyMp0BG8Ej5nKPWs+3Hwdef9hrp/0ioU7Qw0xc/wA/43qTHinHeg60azjmBW8Ja2ShIJGY7wR5SIJ3n7qq8Fw23ZLG2GTPGbXeNtNRzNM4f2oXRGDhD1Bgf5iSSfMRRt2/aOqX19GDAj2zV6EJOqFdPcZcw88yflP2CmpdZN9RUX7cg2u2/kf9VPXHod3t+3/9VWmC0E27g+JWynyq1wvG7iaOMw6iqOEOodZ8j/GnozrqNRQaDZt+HYm3ibtrK4XxZnUicwUFiAZETEyJ5+tFdo+z93EX/wBpXF4iwlu29s2FViHK94O8hbgBJzBl0nRduXnrYjVWl7bqwYOjQdOUxsRIPkTVaOE5jmGJfPOYsWeWPUxcA8qy2FkrNxhuGNbsW7V+9cv3D3r95cRlcLKgK2ZmMgyRJ2PSqnFcNNslhmjqOXn/ABqn4TbxVl2c3+/zAfHmMcyQM+k+Q5Cr2zx1x8dtfmfyqOXEpvUuR4ulQDcxGHczesh32LaqW8yAInfUb+tKj2u2X8TJbn/nb8LddpdOT0Nsec/zieQPzrjYx+ZI9qIt9wdhd9takFnDcy/pz+Qr0tfocun1K29jI3dp5fqaqrpVjsZgzz9CNdKt+JPYB8Goy7HMGBncciPIxtVXatLeupaUMrEhTMGZ8uWnnU5Ss1EKPB3gaHXX3+2ac10SWHnrvznXTrFT8Ywpw10W7kOsBhpqQdDoG3kHn8uQfeWxIAJUkc4MbkEbTykVOhgu3eVBuWbUzmOwMwNdD5+XnUTEspO5WJJMyNBHrOv3RGo2Ftl2CiJYgAexO/KpFIDspdlXxSVAYmNhGYbkbzzmhpoxPirikDKiqQSIBkGBBG5nr603Bo0yttWgj06bE+XPqdqHuFQJknyJ0Y6yYAEfR5/Plfdm8RALZlBGmXuwZ0jMdaEpaVbClYXZwrlZIQdSYpMVXcZv+VNPmRFWQ40RoboXy7kD/uFS2+Khv+OvurD/AL4rml8ZPtH6/sOoIpTxRgIS2i+fdqzfMiorOKLC6WLE90+h6sQgI10Klg+n1a0n7Sh3uof/ALh/OuPeRgy51EqwU55MkHLA5+KKl/UuT3Q2j1Mh30Ei2YXMY1PXepbXEXXnPrWlNtc90EIDn2bLIIRVYQRvmDU9sHZO62T7J9w51pZ494g0PyV2E4w7Lr/WWkJnlcD5vmFj3puN444CaDMc0jpByDXSfhPyFWN7AW8jqqJmMMojdlBy9BsWAM/Sqe21uWy2yxBbVVAkMS/ru595NZSg43QyjJ9yqe/efDq4kEtct6etpgdI0ADfOh8FwG9ABcqvIT7/AK1rTpP1QvXXX7AaeAT1qUviWlUVQdHkp7fZdD8TsT+us/fTGwOEQx3gnyYE/KCauThVPxBSN/FqPk0gVDc4ph0/4qf3SPwqayTl5YdMUVi4axyTEXJ6Bo+0qKlbDIBphrh8jcH+vepG7UWROVbj/YPtNRP2rXQCyf8AGKpWV9n+f8CtxJLYH/yr+zqfvapF2j9lcDya2T/maKE/8TgHSy0n+0Pyqe32p64d/ZvzXSmSyLdL9f8AoycHyw/+asO8ZriWyds9thHkSLoE+lQX+zaj4bthx5Fp+XfUz+fX3TCXCD1Mz8lonhuLsuf32E7sn+z4T7gaH2iumGaaXzOvyA4xfb6ld/NCH+r/AM/+uujgfTL7Fq1I4HgrwOVEkbgMZHqKrcX2dS38KKR1j8dvuq6z+WDpeCqHCSNJI9Ljf6aQ4O3J2/8Ay/mlF/sijTLEctRFOFleUj3NPrsXSDnhtwDS63zU/elOAvD/AIhPqF/KiRI2Nd73rQthoGztzE/3RXaIzilQCYHMav8AsOofFW7ZJAuMFJBAMbnUgx8qj4SiWL1q672wEdW/eAssA/SVZYj0k1sMRjrDnEFhednS0UuC3dZEupbxInvBZR2tibXiInM4nMENXlNcHMkZHtH2ZtLctd1nCtZS62S53gUuzZe7um2mcMqofh0JYSY0ubPYcKwvpeIVWsQrQc7PZw7uSw1BJvnKMpnLqRpJyYqyndfunVruGZiot3GNpybQ7hYkghlxFzYEC6u3No4jhWb95bum21xbpuKuIzXB+13sobkyDDdy4gZomCTpU7DRNiOyguMovOchcqYtahCMRly3SfEw7jxKFEZhrOtec9qsIlopbtwy5LVwNlKlkvW1vKYLNk0fUSdeZraXeKWVvODcVMNmZrdtu/7o4juYF127tbvcd4zgoDOZicpXWoOH43hTKpvdyxFzxQMSTC3LsTm0GGFgWQi/GGmYitYTzeQSBHy+XtUt6xEyROkAc5MafI1qO0uKwNzDWmw9q1avzZY90LokGy5vjxkjKt0IBG2u+tZlMI5YaRMn5Ry9TSt0Yj70KIB05zzj9H51YYG07bsEXeM0TtvROFbuxpbQneWWST13o0cUugQEtgRHwj86jOb4SGSQrVhgNGU9IuxRVvDXNwV97oP3rQg4veGwT2A/OpbfGr0+LKR8vuNc0oz9Bk0G28M/NEP+D/RR2BwCl0DW0HiXlrvygVWPx541yj0H8am4XxK9cu2wAYLoCeQGYTrpyqWjI/QZNB1nAIRmyLmJaSVnWTOvOjUtBPpAddAB9lUy4W60+NwmZgoVdYzGIJE7EbUSvCV52wx+tccsflQmqe7KL0QX3ts+EN3kbgAsAd9eXzoqywjUZf15TUItwN/QDSPIV0N6frSag3YbFdvD6Ks3yUD5mhrvfsCM6Wx/ZUkj+8SBPtRYt8yftpxfWB99ZOuDFVc4ErfG9xz/AGm/CK6vAbC/Rnzk/hVmidfX1p4HIRrtp+utF5Z+QUgaxw62P+EnLcfjvRS2FA0RY8v160s3npH+9O72PX7qS5MBGV9B+utcKFTv8v8AekLonafKnXACNRB6en6/U0wyOyx8/vpRO429KgF9RuRvT/2tSBqpHr+hTKx00OfDIR47aty8/mNeVNt8GsPsbi/2QR9hKmpQy76D9b0gY1n7atjzTh9wrgmSr2TssPBdug9DlIHtlBHsRQuL7Mvb2e5HmSR8xEe4jzo+xxcTDaefSrXD4wMAZBHVdR8hqK6Y5W90wVExr4Rl0YkeubX0ObWui35n5t/qravh7TzoDO8fkdJqnxfA/qEfP8D+BPpVFlf+Xv3+IHjXYpgg6n5n86VSPhnBiPtH46j3pU/Vh5QND8GJOG8wf150cjYgiO+YCIjM2xkx6SSfXWlSqMptcEkkOtnEqIW48SW+MxJMkgTuSZPWktzFKoUXHCjwgC4QAIiB4to0ilSqXXlYdKIMSt+6ALhZxuMzkx5iT50E2FgnwCTvrvXKVNHLJumBxQJ3ShxpsW+4fnRGHEyf14iT+VKlXTL7IqCEsk7An3/jUicPZoATcx8Q5a9aVKuaU2hlGw212efc5VHqT91JODEmM3vH3CfypUqnHLJ7lFjiW/DuHWkjw5n6mCPt25bUZir9u0vjJg8tTPTQaVylU9TnKmxm6WwG3HEglFMa6nSgrvaOdFX8Bz/jSpVaOCBJzYRYa/c1JCg+cmKscPhtPE7NG/QUqVc03vsURK32c6jxeLtoPFy3Oup15CuUqGNanTA3RX3+0iKPCGY/KgP/ABJcM5VHvr+jSpV1rBBLgk5tnbeKxVzVYAA5QPXnU1vB4gkZm6c+X6ilSqM56W0kh0rDG4ZcC+O8w9KaeCBpzvcP96lSqaySG0oIPB7KjYzHM10YK1yB9qVKhqlfI9IJOGSNvTUx8qnt2V10HOfPlrSpULdDxHHDJtlGnl1H3xUlq26gsuiiJg9fL0pUqaHJmgm1jGDaxm6jSfvq1s47+sUjzG350qVdeN6luKTkKenypUqVEY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5" descr="data:image/jpeg;base64,/9j/4AAQSkZJRgABAQAAAQABAAD/2wCEAAkGBxQSEhUUEhQWFBUVGBgYGBcXFRQXHBoXFxgXHBccHBQcHyggGBolHBcVITEiJSkrLi4vFx8zODMsNygtLisBCgoKDg0OGxAQGywkHyQ0LCwsLCwsLCwsLCwsLCwsLCwsLCwsLCwsLCwsLCwsLCwsLCwsLCwsLCwsLCwsLCwsLP/AABEIALcBEwMBIgACEQEDEQH/xAAcAAABBQEBAQAAAAAAAAAAAAADAAECBAUGBwj/xABGEAABAwIEAgYHBQYEBAcAAAABAAIRAyEEEjFBBVEGEyJhcZEyQoGhscHRI1JicvAUFTOS4fFDU4LCJKKz0gcWJXODsuL/xAAZAQADAQEBAAAAAAAAAAAAAAAAAQIDBAX/xAAuEQACAgEDBAEDAgYDAAAAAAAAAQIREgMhMQQTQVFhFFKRcfAygaGx4fEiI0L/2gAMAwEAAhEDEQA/ANCE8KUJQvaPHIwnhShKEARhPClCUIAjCUKcJQgCMJQpwlCAIQlCnCUIAhCUKcJQgCMJQpQlCAIwlClCUIAhCUKcJQgCEJQpwmhAEYTQpwlCAIQmhEhNCAIQlCnCaEAQhKFOEoQMhCaFOEoQAOE0IkJoQMHCZEhJAg0J4U4ShTYiEJ4U4ShMCEJ4U4ShAEITwpQnhAEIShEhKEWAOEoRIShFgDhKESEoQAOE8KcJQgCEJoRIShAA4ThqnCr1K0OOkNaS72luX/cs9SeMWy9OGUqNGtw0tbmzA2nQhAoYRzxLRN41ClQxxe5rjOV4yBkzlyB8n25Z20WthqRaHFhaImWg3kTt5LiXVTR2vpYmE5kEg6hRhXMdT7RPMnzkqvlXdCalG0cU4OMqYOEoU4ShWSDhKESE0IAHCUIkJoSsAcJQiQmhFjBwmIRYTQiwBQnU4SRYBoTwpwnhIAcJ4U4TwgCEJQpwnhAA4TwpwlCAIQlCJCUIsAcJQiQlCABwp0aeZwHNPlWjwhgkkkZohoMT3mPD4qJzxVl6cMpJGVCeFoY/AlriQLG/nsqWVOM1JWhSg4umDhKESEoVEAyFgGq5xknUNnQaePzXROsFzbBp4Dly/FfzXJ1T4O3pFyamMH8XtG5+/SEwKhjS8RpqMt9CrdKtmc9pIIBPrMOjqxjTUZAI2y/hM16z5Y9wNn6XpAxFXaNDFt7X0crFE/auvufXp8sRaIvEaa2uey6eA7bLDDmbcc+R0BvIMe5AhHwrez4F+zTtzbooQu/pHszh6tboHCUImVLKus5AUJQiQlCAB5U0IkJQgYOE0IkJQkMHCaESE0IsKB5UlOEkWKg8JQiQlCmx0QhPCdxgEnQXPsRWUSWhwu0gEHuIkKZTUeWVGDlwgMJQjY9jaJAc9skgb6nRM6mRqER1Iy4Y5aco8oHCUImVKFVkUQypQpwlCLCiEJQpwlCLCiEKjWYM5dAzZYzReOsYYnWJWjCq1tT4f7mrPUexro8snhXGPWdI8b+KNVcN7FOyx19T70fd2y+9Gfqddt3nbkIWC1MeDoenlyVZHP5fFPlU6rTv+LUNFhpcyY8E5ZFlvp6uRz6mlirKPEh9k72fELDy3/t8Ct/ilqTvDv5jksGL+ew+BWHUfxHR038LNJt6LWzdwMfwosKskk6C4v4bSreGP2zvKJpbdeNvDTXno5VsMLUj+F9vshtU5/O3vVzBj7RzhoZgxSHrVtheJPif5lxs6kGoA5Da8uvYag+sJjxgpni5TUacsNt3+rBu1w9JhkeOq1GcMzgFtWkZvGcSDJEEc5BHiCujp5qLdnP1EHJKjLhNC1ncDrbNB8HN+qqYnAvp+m0tnmu1Ti+GcbhJcoqQmhFhIDmqsmgUJoVjKO/yTZBzPklkPEBCaFYLBz9ybqxz9yMh4gMqaETrWB2Se04SBGwN/gE72jYz7ISUhuAGEkRotex8/eknkLENCcBThKFDZSRl9IKpZQeW2JgbbkA62WLg+kdelRawVGhuWBmbJBIqZdojMGx7VsdKB/w7vFv/ANguMxg+zZbdl786n69qw1lfJ09Psjbq8SrPI7Rd2hOUOIAzVBJEWkNEnmFu8M4q6oAxxa43OYEF2xvGuo9y57hvC+vfljq4cDMOvNSqARJ759q6rD9Ehh3CqKmYNDhBGubINe7L71ipRjJWbyi5RYeEmhaLeGyAc+oBjKT8CiYrh7Gtls2G5n5Lf6iF0jk+nnW5lwlCnlShb2YUQhKEVrCdASiNwdQ3DHR+UpOaRSg2VoVKsLnw/wB7VrPwdQa03fyn4rHrg5nfr/EaonJNbFwi09zQbTMiJ9HbP+HkIn3olWkb2+7qHH5x+rrNwTXOBMk7TO9rKyGu1zOHjn+C5nV8nTv6CFsd13fdbt5+V0723KBiMQWAkvMDlHdzCxeK9KnUAwuw9R7KgaWuHV3zEhtgbEwbGDbRaacsXuRqQclsa3FB9k/a3Mjcbi654tv/ADbfVPQ6YUMS19MCpTqaZXjlc9ppIGh8kovz9LYpa7tj0ItJpmphwctOAfRfoynM/aaSdfG3vV3AM7At633Wffqd/v8A6qnQpdmmQ28VBak0k/xYFzfXQ2v3lXMCOz6J9PXI3/Mqd+2s987lcrOhCp0rej9/1DuD90/3UW48h4BZSdDwL0mzH7RVaO0BJtN+cndToiGm334+zeNjs0/32WS9/wBr/wDKOWhxb/qmhl3D8SacjuopAkNMtNVureHnZwB1btowDnOhQxoqUyIIy5NajqggioLSTHo35yuWwtY5GR9xv/R4afqj8XMQym102kiTYEkDXxWmns7RnqK1TNOrxig3V57+yVuYThjqrG1GEFrhN5B1OxC4TBcLa5+Z7B2S3MXDwEX0/ouhxnFzSa0Ctl1gZ42cdA4bx5reWpJeTGOlA2K+DbSMVXZZ0iDOu2sW1VGs9oJh0jYrGxXGqcuLqoOUgaFx1G95tm/oh0eKNdUa0ZyYaT2YGjiZsL3b5Cw3las0N6UGdJgsI6qCWRaNbaz9EOtRLSQRBC0Ohr5pk30Zr/q7yn4s6QzmJn/lVw1m5UyZ6KUbRgVB9s38p8dVZhBqD7Zn5XfFWYW9mFA4SU4SRYqOY4t0syuBoZXNAMzuZbEDlGbfcK/wvpC19A1Hz9nla50AAl0X7rm68yGIkAkweUjQzIO2wBB+a08a57aLeqALmg9kDLY9owNHOmST3Lx49TqZNv8AHg7e1GqOv43xinVo1A12j2x+IayPf5LnMT6DQDJlpjkAX39/uWTneG3m4MkNkAxvEwNdlImoGtLhFiAR2ARBghpgmLG22iX1U3zRahFHofAKQY9paRLrkuNrVDFtvSK6nA4x1R9SSC3NliZHZc5piTvllcN0M4g17mtJaHNA9PeS2d9Zm1raLsODenU0/iu0sP4tTwV5ZKzRGvSrkEejsNtz+buU69UmQQCL78gDshMOl92795/F+u9KqRJ01dv3D8SkoqYyk0RAjXdx5c1nYyuWRABmfl9VqY0aeLvksjiOrPE/7V2ZtaVnHgnq1++ATeMVgIaQ2BPojv5yt2lxOqGwHc9hsPyrisfjHMnKwPMaZspi/cqlXpZXIjqqTAZAJe92o7gL6LDGUtzoyjHY9FHGao3+7s3cSsLF02wXQZPhzB+S488fxYBAfTblBNqbiTl2lx18ViYvjtY1Mrq5zTsGC8HuMKo6c15Jc4Pwek8KIOZrwIc5pAJIvliBHc2fNLitSl2qQqMZUeW2BzOtcdmZAjwXm9DEve9rXVqpBJ9ctIgEg2Xd4fhIaxhZXmWg/aEVC0uEkSZjfbmk9Ot7KWpe1HLYstzv6xtQutPaZA7LYuZPOVHphH7CyRfNTiCNclSbeC6mn0ffVJc6k0h3rhzmzGhyt/7R4q3V6PPe0MeykWC4aWZxIBAs5vIke1Kv+VtotzWNKzyfo/l62nEhwc+eWXLWgyBIv38u5dwRfb1tjzW7h+BMpzlNKnt2KLG76WjmUb9gG9Z3saQtG0zFFDCNzNaAJyh+b7PNqKsCJvr6Pf32sUGuDczWZjnFurjSpV9aba+yZ9ZEdhAP8er5kfNU8fVp0xmNersIziSTO0/hf/KeSivkZmUukT21BT/Y6ryc38NriYMgxlJG6uUO24PdRxNEGow/aUst3YjMBcj1nR4XV7onlbjXUmt9CO0TJMjlAgXWpU46zE0sSKz6eHZhq1KahfI7NWRmmMs5ANfWQ1Q4s4fDTlZ/7bf+hw76FamNohz5JdY6ZresdJ7h+rpsPwCnXFMYbiNCp1ZY12VwMl1KlTYCA4wS6gSB39y3DwXOQ5lei4OgiH6hzXEERYyJI5hpO0hppDkrKdb1vFvyVHHUWmCQCRNz+V3erWKxVBri04mhJjR5ItzIEDRWW8KfVYDTcx4MwQ8XMEf7gm5L2SkZJY0F0ACOUch3/RNnaHNEgEAHbTtDlbXmPrzPSPpC9tV9Gn2S1xa4ydRlBA5XBHtWNVxNR0me0dzr5hZz1a4A9E4L0wbh3NphoeHBgJkiIzSIy6iRt5Stl/HqFVoc14GtiQDsBbkV5Bg8TUaL2mRscwILTrKjVxxzHaCTy11Ph3qY6slKwkk1R6djOMUGVWlzxZpmJJvcWCx+I9MCHHqmtLQbOM3G1lwdPE87kk/0RqdfQ+cGYTn1Oo+NiVpxPQMP0vploLmlp3Av74SXnD+INn1vYB/3JJ/U6ou1AC9rWRJgkm5My07EiLeav8LxhY9wdZvqwSbeAm0FZlLHMILXCHSPSBePI6anzWlh6oY0WDS4iS0WEiwI1aO7Zckk63NEWmAF0kjNeIAAyyYMQPnqUz68OFPKSIsLEEGxA+7Hd3dymcSTcNBcdNLj8ysOp5mfaAiOXKeY2te4WXHJQXhOM/Z6janYBBBAJcZM/O/x3Xb8N6U0KYLqjhmc+crR951R9tNiO+68prYM06gfTDSBoXF2jtJJNryPbC3KFKiG+l255CJ3h2aQQREQtVLFbArPXuFcUpV2h1J4eJaDBMg31E2/Wqt1X3Pi7c8h+L9dy8t6I4x2Fr9Y9wNN85mtuZ9Q/mE6/Vd+zpRhCzO5zWC85+yRzlaxkmUn7K3Suu+nTa9jyPtIIsREXsZvb+ywuFcXdXBzCcpGrWj0pI0voPctDpHxjB16eQ4uhSa64zObdwIMgyDpb2rAwtXDYem80sVRxBcRam5tsrHa9o20HtWyk1GmZtLKzU4nQBpsfliS9pH5Sucx2FLxEkd47xr8F1DeIYetSp0xiaDahL3ljqrcwzGYy6yIKwuJv6sgNfTqT90kjzIVR1VFbsUo5PY5+vUd2jIOtxba/uJ80DE8HLiKgIMlsATY8yd/cugw+A6xrcr6AzGCHZxHedo0VbHl9B/V5qRzQA5oJbNrySJ3t3LTuxauyMKADDiWuaPQJB/XtXTYeqesaJt1QMW1OXZYWPp9WS11ZmbdoYZ85hFpcSJqNdShxNNtIZy1gLmkk3JjSN7LOepHgqOx2fHq9WlgqXU1MjutjMXAdmXyJPguDxnSjiLcS6m3EuDB1fq0nQC1mYyWncnzW9x/iufBspOgVmVJeMwIntEEPaS0i8a/MLma+LbTpF3ZL3QHvkmGsjLA0ufgFl3IpfJUrs9EpvJzggAh0jrHHtCGGRlDobLoiAZBtF1SxeaTkpU3kNDm/auaD2qR7XY7PqkGD6O0rzdnHq2QDrIzfiB1jfXRrbcx3rQp4lzmOaQ0h0DNALiC5pEnkHNETMRZLu/AzrGseNKGHaDSDm5qpPbDGDK4ZLNAYG5ryGNty5jjHEnPrMaRh2hoObKSZfLyS0wMzZJuebuaoiqO12Wy5mQkt6zsBt2Z8sZbC2nkgNFNpZ2WB3ot7JG5sIb4yNp71pHUS5RLt8HpXRt3/qdX/T8GoHBaxZT4o4Pw9OKzO1iGzSH2tQdsWnkL6kJuj+IDcScS8hgfGYOIytAAvm/XJRdxLCYeji30sRRqvxLg8NqtBbLXPdGW06uF92jwTlNDjFotcK4pVFGu9lfg7ntNHK6nLGCXP/iEONz6nfmVHpL0qqMw72gYVrhTaM9IE9rLE0nT6ID3AGDAJ5rF4FxgPpYilUZhD1hbGdhLZBqdktBmZBynQLB4vR6tjRUY1nZhg7rWbAtb4KM16FJSdU69gsOC4EQBIAzOExroRp/SEWtin0gGscRyg5TMyT3iQ32gLJr48udkgyIlrRm3Ed2nPkg1KxL8kkFo33PduFhjJvcbdcFokkTvN5gyDzPioufFtzrHhy/WiCx5Fj8/1CZtxMwd4iPNVRBYc/e/Ia6e1U+IMJAjW4v3X+CNTqSIt9PqFB9QOlvLQ9+3yTWzHYDCXAJEXgXv5frRSr1C0DKdRJ9nMIJYRlLxDpiZme+VPiDHODct5kGLwPHZPyAzcYdo96SEymWiOrJi2hSTpAExRaT1gE9m5DTGpGY8j9FY4FiQ4kO0mQC6PPmIQMMWhhY+C2CRETB1Gnd7lHCt6t4hwyunI6RqI9KdNQpatNDs6Ss5us5XXEcxyt7FCjjQRclvPfcxKyK2Na+WkxJEEkSO+1hMomDwbXgjrRAgHnDTpHK+qywSW47NelJc+S18MbkLhcFzwSZ8GHki1qdMuAzFk3IltoIEju+qAygKLHducxaZdJEAFsW3uI8CrbuB9hj8O8VCXEzAYRNwZJtBEGL37kKiqNjE9DK3Vl9J0OY2GsMDPebmDl1PjA9mbgcVhw1oc6sHhjHGDStnaHAc5uB4rt2cXAYGE3DQJzAmwiSdz3rzvjPRwGoMozghvaEAkta1vPsiAd48dqjNeSpJeDdwnGKDhIfiRPM0pjmYVri2GY5rSevJdIYZYQTBibWFvasPh3RZtGftySeVMDwsSb/0T8TxlanVa2m1rxYt7I1AA2FvDSCqU1dLgmlyxhiqtMZCZI1h2a8XAIbt4dyp4rHkHtNMH1oJB/UjVadbgtKo4ve6o1zjmcGlkA7gWu1YmL4eKdcNptqOzEAGTfnMdm0nwWVRk7J3DDiBYDEyBOo0J1iJgeGyAzizy4nOef3SOU+8HvC3f3NRmctS+v2pvaNIhUsbwPC02F7qT4ESBVfeTvoIuiLgTuZ2CPXV2MLnXkuGUGA0OJBdPZPZjfSFP9rdYuaLiGwIAGwBOg8TvOpWh0dOHNRpFMgtbWy9upoKVTYntWm52NlVrYfDuaMrSARcOc8i2li6B4rR1VBTKWIxxiQNPSGp7oAvB5pNBqNjMWk7ibGdgfirv7VTjsiABGp79Zv5oTa7HWke7dZvbhFUBwWDNIzmmREEHexh3JW+scIMz9J5oZebgHy+qo18WWCSYA13mfeIKEnJ2VSo0m4hmjgCNxJ+G6u4LhtCtVbUYKz6jI0Y533tRmvN1y+JxrYzAzBEG0mdo1RadRxIawF0g2H3Yk+IhbRTQmehcT4ca9PI+niAJBth6mo03VCp0XYcoNPE9iCP+HqGYJN7d6XRfjdPLSovr0j6sCqz1tNbmOR77LZc/DskB9AZNO1TiOQE9nQaRorhuG7KeB4PTo1alWnQxLXVHZ5FCpDXAvPZGQgemULiXD2Dt1f2kDXM+jVtfdxbAMq6/imHu9uIpB1RuU/bMLhI9UTtyhcdxziDKzmlpIa0QJAaScxJJA8YB7kam3I0GxlPD0jLG1JfBMgskRbUS7x0XO4+s2o4yHDJcEeUzE/3WvgMOHvaCTlc4N1nUxb6qtTwrR6Oa5kiBHf/AGWKkrsGrM2oc5mnmJPlb+hT1MC6zRImx0PlaCLaStg0WCTAEwTt/SVWrYWIh4Nxcg219/gn3PROBUq4Y0wLk7XEAd26A+rl9MgTsQbctN1pjKZaXGDEAxIEbeW6rY3h7YBftaZ1HfdCkvIOJUoVC8/ZtBjWQLn2q5h36BwM+I7vkq2FDWAhpNiTmdofZ9FcdTeWtPZqO2Im8c1ToFEeq8AxPmSPdCdR/Z3H0gJ7mk+9JZbBRlNHXVCaYAggDvk8vCbIzqQHZhpy7nLFted/otCjg9BSe2m0zmn0pNjBg27lm4vhVSgA90uGYjMy8NEQZEgTO/JbRknwKmGfw0vaIAjd4Ni7bs/rVCoYd9GcxHatIv5ctfetzDYZ/UAMY5zT2pJDTBOok6zsruA4Q+oxzS3IB3GRbUA7+7ULN6j/AJFKDbMbhtCtXcBTDiBZxAzZfBu/jZd5wjo7UpU4dWYSdspAHdqZvN1Q6PYOvhXPu17D6IIFm/iFtLXnZdFQ44DZ1MDvaf18U3KD2Y6x5AHhNTY0z4SPiEP93Vh6gPg9p+a6Gg+nUbmaCRpqdeV5Sq4NtRrmB7mlwLbiYkRNiEdiL4YbHJh0mA2T+E5p8IN1F7g30gR3kEf2WzwXoeMO9z3tpVbDK4NfmaZvDTNjPMwQOa1OJYZ1ak+ncB7XMMAizhGhjmk+nXhiSOMZjGH0XAnxBRm1PAnmPpJSwXRCpRkdaw6EOdQ7TYmADmjL3LWxHUElrWYcvECH1H0YcS3LJa02IJvzEc4JdP8Aa/yJL2ZYq/qFXxlPrRkcxpY70pMaX0ymSuordHqbB9oA14IDm06z3BpIkdpzRNu5VncGp+q949jXfRZvQmnwNI53hPAKX7R1kvnJWtmEQaNQaAaAGyr4zh1BtMMeQxoECXAW3u65Peuw4fwcteSKk9iqLtcNaTxqJ5rN/dxa4gupuIBMNLM2hI/iFgExAMp4ajpbhVHJ1ejTXjs1iHeGZkDm0GfaDtoqNXg+IpWIa9uxaR53j6r0DiHBsRTAc+k+Oeam4gd+VxjzWfSrjb/ULEe5JymtmKjgm1HZoJc0gkgZTcTEwT/SUd2C61wIcJAm41AncERFzK66tgWVATlBkERAPjB1afcs7EcCY2BL6ZINyYBJtdxER3d5VKafwP8AUnwjo9hyAHE1Xu/w2hriByzRp7fcugwnR2nTMvaylGgb2nDb0j6Nv7Ln+jPBa4qCrTcWtBIzH2SCybkzbQLW6e4WsaTH0C6WzmDQTIMSSJ5TtoStFC+StjdpNpAZWBp2IEOcfHkouwjNCxv5Q0e8riuiGGruqhwDm02wXPsJ17PN20ruMbmbRc9kEgEny5eQ+mo0jsuB2Y3TIU2YSoXQ17uywCG3kEieUCLc15phKnrGCJkg3idDPKy3OLcZdiHAGHNZZrgLgOiM0jWNf7rl+KtLCYNnjQGZiOQAiI80qtkyZu4PiMPpvPqPBg2MtII15/RVnY2XAGx2g+9YuExJDmDVocNRIGax+a2cM+m5pLGekRMnnae7RTLToE7HNZxaCO3Mg7RNwfiFGvTLm9p4BGoAJ+fgqGLNRpy73sDqNj4bKZxTWgB9z3T7QUsGuBfqadV4DBNyN4iBB8whiXSx5mw56eSpMxo1AkERBg/AzHcQjh1QiXDla1htf6qcGh8hhh3MuDaxEn3I4qdjKSJM6c9NFTxVwM1rTlN/+bxvN1EQ4DMC3K4aO2/XJDT5YiwziUABsRtJJPmUlVOAbtpt6Z98pIwgLc9Eo8Aef8InTXJHvK1afD6l5p0xP4hbv0Kzi4nWSptZG59t1y5peP6/4NItrgtP4U91nPpgToHCNtQWmdPeiNwNoOIaB3X+CpkJkdxeh7vyXv2aiB2qzjH3WR9VFrMKPVqO8SQPIEKr1pHePEqI758h9UZ/CHhZqO401oAbTsNACAPIBQbxx3qUm+0kn4hZ1SLRIteYUQd0+9P2S4fJou6R15iGR7QZ257wpDpDUgdls7iZv+oWU9s6fX4p6dL9Qn3pVyJX4Nml0lI9OmD4Ej4yrQx+Gr2fTaTyewO+qwA0JdWfD2BC6iSDc6TDUMN/hNY2bdkBp8gjOwnefbBXKin+JTbi3t0cR4E/JarqvaA6nCYUh2oPZf3eo5Z2K4W1930muMRJDSY5TrCDwjirnPMvmKdUx2dRTdFtUSjxl0GQNuY+a0+ojVsKszOk3B6mIphjKrqZDgZcahmARBvO6xuB9H8ZhyC2pR9IS7rak5YAI6vIA7fU8l2bOMN3B9hB+iIMZROsDxb8wtI9RF7WLFcgnkH0mNPixp96G6hSPqD2OePcTCutpU3ei4ex3yTuwJ2d5hPGD8FWzIx9RmGoVKjM4DGOcGgtIJAnSNzuuKwnTDFVHNptyOdUJAGSJHhJBsvQsZws1GlrgHNNiAXNkcrQuZqf+H+GHosqsj7tRzhb82ZVFKPA0/Zn9KuNV2MY1k4dzXQ4jcwYGUmws7yHth0d4ti6hdUGIYWUiA5rg1pMj376LZwnRPCsJzN62RH23bGszBGvfrFkT/ypgwQRQYCNIc4R4CbLRSrwRKKb2B/urB1u0WhjXS5wY405e7W4t/fxWjR4DhDQ6kCW3uS0mT3gaiwBiYAVrAtbRYKdMZKYmGgAgSSTbvJJRHOYdWUz/pg+YhYtP0UjksR/4bUrmlUInZxt5DX2rHd0Aq03AAl4IJtHqluwJJ13XofU09g9v5ajj7jKbqBMtqvadO00O1idI5DyUvL5/uGKPIekHAcRTg9U4mCC5rCTHfA8VztXDVLA03jxY4a+xfQoFX1alN3iXMPzQ6jKvrUA/vBpu9xump1/olwbPBMDFNxkw42gxvrJ2V3CkkWGYxu5oFtp1nSy9exNOgf4uGj81Igeazm8JwBcSKdNoOwkX59xSc0/X5DE83qPbLGS0ZryS9sd5tdZ9WpDngPkTAdBFuYGq9XqdFsC+QMwnXLVg/VZPE+guDpMNQGoY0aTILjZsnMIuRvHOyqNfuga2ODp4uAAM0d0R7xKSuVaVAEgNY3uOd0c+00EEcoOiSKXozPYWcconVgH+hqKOKYc6tZ7WD6LmzB1CRpjw9pXH9Q/SLtnTNxeFPq0v5Wj5IrXYf7tL/lXKGkDv+vJN1fIz+u5Pvr7UGTOwFGgfUb7D/VP+w0f8seZ+q45veff9UQTz+BT70PtQZHWO4ZQOrD/ADO+qgeEUPuuHg5y5ftC4Meamys8bn+Yo7un9oWdIOEUfxj2j6JHhFL7z/Nv0XPDGuA9J385+qk3Hv8Avv8AMH5I7ml9o8je/c1PZ7vcongjdqh/l/qsUcUqf5h9oafkp/veppmb7Wj6p5aL8Bkah4ByqD+T/wDSgeAHao3ycPmqQ4xU/CfYQrDOLv3azzIPkj/oAkej7/vMPiXfRRPAqv4P5j82qY43zZ5OCKzjI+67zBRjo+x2yoeCVfug/wCoKP7rrD/D8i0/NaP74buHj2KX76paZ/cU+zpP/wBDszHYGt/luSDqzPVe3wzBbDOK0zpUb5wjMx4Ng5p8HBC6eHiQWjHZxOqNT5gH+qsUeNE6sB8JHuWqMQVBzmnVoPi0K1ozXEh5IqfvWkfSBHiJCm3qX6Ob5x7kcspnWmz+UD4KPUUvuNHgB8VaWogtA34AbOI96C/Bv7j+u9aDWjaR7U7h3z7Ar3FsZLqRGrT4j66IFarAJEmBMLcjvHvVHi7XilUczLnDXFuaCJAtr9U7A86r9M6oc4tYC0A+kMtwSIO4NvcVtdGMdiHhz68NBjKNCCfiOS4KjxNzqx64y4uNhlOtzDgYMaW5Lr+jfBXPqmo8VWtPaZPokbaRA0gRzUXTpiTs7FuMcPWcPG6Z9cO9NtN/5mApGg4cj+u9De0j0me2CFVJlWyNSjQPpUQPyOcPcLBUeJYWixheHvp5b3ymwuQBqSrNQNIgj2G6qvpmrTdTqSNtc1gZaQSO7xspelF+A8HCP4PgHEk1HEm8lrgb3FswtsLaQktbEdE8RmPV4vK3YFt/aQQCSbkxukqx+TOvj9/k1zb+6ga0JJLy0Sx5nZQkpJK2NiuU7CRukkpFQXNzTht0kkkNBB4xz/QQ+rn9FJJDKrYXVBCLBKZJNEkm0O8+9N1J5pJIsKH6s739yZ0tE7eKSSm6KikwkuFye+x9vwTMxBNi+wuJEiNzBBTpKVNs6O2kQOMJiRp4d2oHtUW4gl1wLaA7nxTJLQwt2HOLcNyCO/z8duSI3HHXrKgPn80kk4N1YTdMsN4q5o/iknaWkpzxSvs5pH5Rt7EklrnL2Edx6fSJ49JrfC4M+IsrLeP82eTv6JJJrVn7KS3osU+NsOuZp80SrjqdRhbnIzAiYuO8WTJLRa8isEcTguglH9oP2r3BkOBcG3JibAAC0DTZeh0Ow0NaIa0QADt7Ukl0x33Iargn13MDyHyTB7eXkSEkk6ERdSYdR7gffYrmOl9Dq8jqTi0mWky4C8RImdTqPckkhoaOXw/S4BsPc4ul0wxsDtGwJ1A0nuSSSQZ5M//Z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11" descr="NCC logo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67599" y="4724400"/>
            <a:ext cx="1476375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2139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Welcome to the CCB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/>
          <a:lstStyle/>
          <a:p>
            <a:r>
              <a:rPr lang="en-US" dirty="0" smtClean="0"/>
              <a:t>Room CCB 251</a:t>
            </a:r>
          </a:p>
          <a:p>
            <a:pPr lvl="1"/>
            <a:r>
              <a:rPr lang="en-US" dirty="0" smtClean="0"/>
              <a:t>Here all the time</a:t>
            </a:r>
          </a:p>
          <a:p>
            <a:r>
              <a:rPr lang="en-US" dirty="0" smtClean="0"/>
              <a:t>Amenities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25EBC2-12FA-4DAC-9208-53513007645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979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foss2serve.org/index.php/Pathways_Model_Workshop_2016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25EBC2-12FA-4DAC-9208-53513007645F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0667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Logistics - Food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Thursday</a:t>
            </a:r>
          </a:p>
          <a:p>
            <a:pPr lvl="1"/>
            <a:r>
              <a:rPr lang="en-US" dirty="0" smtClean="0"/>
              <a:t>Dinner: here</a:t>
            </a:r>
          </a:p>
          <a:p>
            <a:r>
              <a:rPr lang="en-US" dirty="0" smtClean="0"/>
              <a:t>Friday</a:t>
            </a:r>
          </a:p>
          <a:p>
            <a:pPr lvl="1"/>
            <a:r>
              <a:rPr lang="en-US" dirty="0" smtClean="0"/>
              <a:t>Breakfast: at the hotel</a:t>
            </a:r>
          </a:p>
          <a:p>
            <a:pPr lvl="1"/>
            <a:r>
              <a:rPr lang="en-US" dirty="0" smtClean="0"/>
              <a:t>Lunch: here</a:t>
            </a:r>
          </a:p>
          <a:p>
            <a:pPr lvl="1"/>
            <a:r>
              <a:rPr lang="en-US" dirty="0" smtClean="0"/>
              <a:t>Dinner: </a:t>
            </a:r>
            <a:r>
              <a:rPr lang="en-US" dirty="0"/>
              <a:t>Passione Della </a:t>
            </a:r>
            <a:r>
              <a:rPr lang="en-US" dirty="0" smtClean="0"/>
              <a:t>Cucina</a:t>
            </a:r>
          </a:p>
          <a:p>
            <a:r>
              <a:rPr lang="en-US" dirty="0" smtClean="0"/>
              <a:t>Saturday</a:t>
            </a:r>
          </a:p>
          <a:p>
            <a:pPr lvl="1"/>
            <a:r>
              <a:rPr lang="en-US" dirty="0" smtClean="0"/>
              <a:t>Breakfast: at the hotel</a:t>
            </a:r>
          </a:p>
          <a:p>
            <a:pPr lvl="1"/>
            <a:r>
              <a:rPr lang="en-US" dirty="0" smtClean="0"/>
              <a:t>Lunch: here or taken with you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25EBC2-12FA-4DAC-9208-53513007645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9819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Logistics - Food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Drinks and snacks: on demand</a:t>
            </a:r>
          </a:p>
          <a:p>
            <a:r>
              <a:rPr lang="en-US" dirty="0" smtClean="0"/>
              <a:t>Special requests</a:t>
            </a:r>
          </a:p>
          <a:p>
            <a:pPr lvl="1"/>
            <a:r>
              <a:rPr lang="en-US" dirty="0" smtClean="0"/>
              <a:t>Vegetarian, gluten, </a:t>
            </a:r>
            <a:r>
              <a:rPr lang="en-US" dirty="0" smtClean="0"/>
              <a:t>dairy, soy</a:t>
            </a:r>
            <a:endParaRPr lang="en-US" dirty="0" smtClean="0"/>
          </a:p>
          <a:p>
            <a:r>
              <a:rPr lang="en-US" dirty="0" smtClean="0"/>
              <a:t>Anyone not making dinner on Friday?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25EBC2-12FA-4DAC-9208-53513007645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748724"/>
      </p:ext>
    </p:extLst>
  </p:cSld>
  <p:clrMapOvr>
    <a:masterClrMapping/>
  </p:clrMapOvr>
</p:sld>
</file>

<file path=ppt/theme/theme1.xml><?xml version="1.0" encoding="utf-8"?>
<a:theme xmlns:a="http://schemas.openxmlformats.org/drawingml/2006/main" name="HislopEllis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4139</TotalTime>
  <Words>418</Words>
  <Application>Microsoft Office PowerPoint</Application>
  <PresentationFormat>On-screen Show (4:3)</PresentationFormat>
  <Paragraphs>90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HislopEllis</vt:lpstr>
      <vt:lpstr>1.1 - Welcome</vt:lpstr>
      <vt:lpstr>Outcomes</vt:lpstr>
      <vt:lpstr>Welcome to Garden City</vt:lpstr>
      <vt:lpstr>Welcome to Aviation History</vt:lpstr>
      <vt:lpstr>Welcome to Nassau Community College</vt:lpstr>
      <vt:lpstr>Welcome to the CCB </vt:lpstr>
      <vt:lpstr>Schedule</vt:lpstr>
      <vt:lpstr>Logistics - Food</vt:lpstr>
      <vt:lpstr>Logistics - Food</vt:lpstr>
      <vt:lpstr>Logistics - Transportation</vt:lpstr>
      <vt:lpstr>Purpose of the Workshop</vt:lpstr>
      <vt:lpstr>Purpose of the Workshop</vt:lpstr>
      <vt:lpstr>Tomorrow – Food for Thought</vt:lpstr>
      <vt:lpstr>Acknowledgement and Licensing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Greg Hislop</cp:lastModifiedBy>
  <cp:revision>851</cp:revision>
  <dcterms:created xsi:type="dcterms:W3CDTF">2009-06-29T15:20:32Z</dcterms:created>
  <dcterms:modified xsi:type="dcterms:W3CDTF">2016-02-04T19:10:46Z</dcterms:modified>
</cp:coreProperties>
</file>