
<file path=[Content_Types].xml><?xml version="1.0" encoding="utf-8"?>
<Types xmlns="http://schemas.openxmlformats.org/package/2006/content-types">
  <Override PartName="/_rels/.rels" ContentType="application/vnd.openxmlformats-package.relationships+xml"/>
  <Override PartName="/ppt/notesSlides/_rels/notesSlide13.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1.xml.rels" ContentType="application/vnd.openxmlformats-package.relationships+xml"/>
  <Override PartName="/ppt/notesSlides/notesSlide13.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slides/_rels/slide10.xml.rels" ContentType="application/vnd.openxmlformats-package.relationships+xml"/>
  <Override PartName="/ppt/slides/_rels/slide17.xml.rels" ContentType="application/vnd.openxmlformats-package.relationships+xml"/>
  <Override PartName="/ppt/slides/_rels/slide9.xml.rels" ContentType="application/vnd.openxmlformats-package.relationships+xml"/>
  <Override PartName="/ppt/slides/_rels/slide24.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23.xml.rels" ContentType="application/vnd.openxmlformats-package.relationships+xml"/>
  <Override PartName="/ppt/slides/_rels/slide1.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slide22.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_rels/presentation.xml.rels" ContentType="application/vnd.openxmlformats-package.relationships+xml"/>
  <Override PartName="/ppt/media/image17.png" ContentType="image/png"/>
  <Override PartName="/ppt/media/image21.jpeg" ContentType="image/jpeg"/>
  <Override PartName="/ppt/media/image16.png" ContentType="image/png"/>
  <Override PartName="/ppt/media/image15.png" ContentType="image/png"/>
  <Override PartName="/ppt/media/image14.png" ContentType="image/png"/>
  <Override PartName="/ppt/media/image12.jpeg" ContentType="image/jpeg"/>
  <Override PartName="/ppt/media/image18.jpeg" ContentType="image/jpeg"/>
  <Override PartName="/ppt/media/image11.png" ContentType="image/png"/>
  <Override PartName="/ppt/media/image20.jpeg" ContentType="image/jpeg"/>
  <Override PartName="/ppt/media/image19.jpeg" ContentType="image/jpeg"/>
  <Override PartName="/ppt/media/image1.png" ContentType="image/png"/>
  <Override PartName="/ppt/media/image2.png" ContentType="image/png"/>
  <Override PartName="/ppt/media/image5.gif" ContentType="image/gif"/>
  <Override PartName="/ppt/media/image13.gif" ContentType="image/gif"/>
  <Override PartName="/ppt/media/image10.png" ContentType="image/png"/>
  <Override PartName="/ppt/media/image3.png" ContentType="image/png"/>
  <Override PartName="/ppt/media/image6.gif" ContentType="image/gif"/>
  <Override PartName="/ppt/media/image4.png" ContentType="image/png"/>
  <Override PartName="/ppt/media/image7.gif" ContentType="image/gif"/>
  <Override PartName="/ppt/media/image8.gif" ContentType="image/gif"/>
  <Override PartName="/ppt/media/image22.jpeg" ContentType="image/jpeg"/>
  <Override PartName="/ppt/media/image9.gif" ContentType="image/gif"/>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body"/>
          </p:nvPr>
        </p:nvSpPr>
        <p:spPr>
          <a:xfrm>
            <a:off x="777240" y="4777560"/>
            <a:ext cx="6217560" cy="4525920"/>
          </a:xfrm>
          <a:prstGeom prst="rect">
            <a:avLst/>
          </a:prstGeom>
        </p:spPr>
        <p:txBody>
          <a:bodyPr lIns="0" rIns="0" tIns="0" bIns="0"/>
          <a:p>
            <a:r>
              <a:rPr b="0" lang="en-US" sz="2000" spc="-1" strike="noStrike">
                <a:solidFill>
                  <a:srgbClr val="000000"/>
                </a:solidFill>
                <a:uFill>
                  <a:solidFill>
                    <a:srgbClr val="ffffff"/>
                  </a:solidFill>
                </a:uFill>
                <a:latin typeface="Arial"/>
              </a:rPr>
              <a:t>Click to edit the notes format</a:t>
            </a:r>
            <a:endParaRPr b="0" lang="en-US" sz="2000" spc="-1" strike="noStrike">
              <a:solidFill>
                <a:srgbClr val="000000"/>
              </a:solidFill>
              <a:uFill>
                <a:solidFill>
                  <a:srgbClr val="ffffff"/>
                </a:solidFill>
              </a:uFill>
              <a:latin typeface="Arial"/>
            </a:endParaRPr>
          </a:p>
        </p:txBody>
      </p:sp>
      <p:sp>
        <p:nvSpPr>
          <p:cNvPr id="79" name="PlaceHolder 2"/>
          <p:cNvSpPr>
            <a:spLocks noGrp="1"/>
          </p:cNvSpPr>
          <p:nvPr>
            <p:ph type="hdr"/>
          </p:nvPr>
        </p:nvSpPr>
        <p:spPr>
          <a:xfrm>
            <a:off x="0" y="0"/>
            <a:ext cx="3372840" cy="502560"/>
          </a:xfrm>
          <a:prstGeom prst="rect">
            <a:avLst/>
          </a:prstGeom>
        </p:spPr>
        <p:txBody>
          <a:bodyPr lIns="0" rIns="0" tIns="0" bIns="0"/>
          <a:p>
            <a:r>
              <a:rPr b="0" lang="en-US" sz="1400" spc="-1" strike="noStrike">
                <a:solidFill>
                  <a:srgbClr val="000000"/>
                </a:solidFill>
                <a:uFill>
                  <a:solidFill>
                    <a:srgbClr val="ffffff"/>
                  </a:solidFill>
                </a:uFill>
                <a:latin typeface="Times New Roman"/>
              </a:rPr>
              <a:t>&lt;header&gt;</a:t>
            </a:r>
            <a:endParaRPr b="0" lang="en-US" sz="1400" spc="-1" strike="noStrike">
              <a:solidFill>
                <a:srgbClr val="000000"/>
              </a:solidFill>
              <a:uFill>
                <a:solidFill>
                  <a:srgbClr val="ffffff"/>
                </a:solidFill>
              </a:uFill>
              <a:latin typeface="Times New Roman"/>
            </a:endParaRPr>
          </a:p>
        </p:txBody>
      </p:sp>
      <p:sp>
        <p:nvSpPr>
          <p:cNvPr id="80" name="PlaceHolder 3"/>
          <p:cNvSpPr>
            <a:spLocks noGrp="1"/>
          </p:cNvSpPr>
          <p:nvPr>
            <p:ph type="dt"/>
          </p:nvPr>
        </p:nvSpPr>
        <p:spPr>
          <a:xfrm>
            <a:off x="4399200" y="0"/>
            <a:ext cx="3372840" cy="502560"/>
          </a:xfrm>
          <a:prstGeom prst="rect">
            <a:avLst/>
          </a:prstGeom>
        </p:spPr>
        <p:txBody>
          <a:bodyPr lIns="0" rIns="0" tIns="0" bIns="0"/>
          <a:p>
            <a:pPr algn="r"/>
            <a:r>
              <a:rPr b="0" lang="en-US" sz="1400" spc="-1" strike="noStrike">
                <a:solidFill>
                  <a:srgbClr val="000000"/>
                </a:solidFill>
                <a:uFill>
                  <a:solidFill>
                    <a:srgbClr val="ffffff"/>
                  </a:solidFill>
                </a:uFill>
                <a:latin typeface="Times New Roman"/>
              </a:rPr>
              <a:t>&lt;date/time&gt;</a:t>
            </a:r>
            <a:endParaRPr b="0" lang="en-US" sz="1400" spc="-1" strike="noStrike">
              <a:solidFill>
                <a:srgbClr val="000000"/>
              </a:solidFill>
              <a:uFill>
                <a:solidFill>
                  <a:srgbClr val="ffffff"/>
                </a:solidFill>
              </a:uFill>
              <a:latin typeface="Times New Roman"/>
            </a:endParaRPr>
          </a:p>
        </p:txBody>
      </p:sp>
      <p:sp>
        <p:nvSpPr>
          <p:cNvPr id="81" name="PlaceHolder 4"/>
          <p:cNvSpPr>
            <a:spLocks noGrp="1"/>
          </p:cNvSpPr>
          <p:nvPr>
            <p:ph type="ftr"/>
          </p:nvPr>
        </p:nvSpPr>
        <p:spPr>
          <a:xfrm>
            <a:off x="0" y="9555480"/>
            <a:ext cx="3372840" cy="502560"/>
          </a:xfrm>
          <a:prstGeom prst="rect">
            <a:avLst/>
          </a:prstGeom>
        </p:spPr>
        <p:txBody>
          <a:bodyPr lIns="0" rIns="0" tIns="0" bIns="0" anchor="b"/>
          <a:p>
            <a:r>
              <a:rPr b="0" lang="en-US" sz="1400" spc="-1" strike="noStrike">
                <a:solidFill>
                  <a:srgbClr val="000000"/>
                </a:solidFill>
                <a:uFill>
                  <a:solidFill>
                    <a:srgbClr val="ffffff"/>
                  </a:solidFill>
                </a:uFill>
                <a:latin typeface="Times New Roman"/>
              </a:rPr>
              <a:t>&lt;footer&gt;</a:t>
            </a:r>
            <a:endParaRPr b="0" lang="en-US" sz="1400" spc="-1" strike="noStrike">
              <a:solidFill>
                <a:srgbClr val="000000"/>
              </a:solidFill>
              <a:uFill>
                <a:solidFill>
                  <a:srgbClr val="ffffff"/>
                </a:solidFill>
              </a:uFill>
              <a:latin typeface="Times New Roman"/>
            </a:endParaRPr>
          </a:p>
        </p:txBody>
      </p:sp>
      <p:sp>
        <p:nvSpPr>
          <p:cNvPr id="82" name="PlaceHolder 5"/>
          <p:cNvSpPr>
            <a:spLocks noGrp="1"/>
          </p:cNvSpPr>
          <p:nvPr>
            <p:ph type="sldNum"/>
          </p:nvPr>
        </p:nvSpPr>
        <p:spPr>
          <a:xfrm>
            <a:off x="4399200" y="9555480"/>
            <a:ext cx="3372840" cy="502560"/>
          </a:xfrm>
          <a:prstGeom prst="rect">
            <a:avLst/>
          </a:prstGeom>
        </p:spPr>
        <p:txBody>
          <a:bodyPr lIns="0" rIns="0" tIns="0" bIns="0" anchor="b"/>
          <a:p>
            <a:pPr algn="r"/>
            <a:fld id="{9EDCBF30-9A56-40F1-9511-AA5A42379EB9}" type="slidenum">
              <a:rPr b="0" lang="en-US" sz="1400" spc="-1" strike="noStrike">
                <a:solidFill>
                  <a:srgbClr val="000000"/>
                </a:solidFill>
                <a:uFill>
                  <a:solidFill>
                    <a:srgbClr val="ffffff"/>
                  </a:solidFill>
                </a:uFill>
                <a:latin typeface="Times New Roman"/>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hyperlink" Target="http://cowparadenc.com/auction" TargetMode="External"/><Relationship Id="rId2" Type="http://schemas.openxmlformats.org/officeDocument/2006/relationships/slide" Target="../slides/slide5.xml"/><Relationship Id="rId3"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type="body"/>
          </p:nvPr>
        </p:nvSpPr>
        <p:spPr>
          <a:xfrm>
            <a:off x="685800" y="4343400"/>
            <a:ext cx="5486040" cy="4114440"/>
          </a:xfrm>
          <a:prstGeom prst="rect">
            <a:avLst/>
          </a:prstGeom>
        </p:spPr>
        <p:txBody>
          <a:bodyPr/>
          <a:p>
            <a:endParaRPr b="0" lang="en-US" sz="2000" spc="-1" strike="noStrike">
              <a:solidFill>
                <a:srgbClr val="000000"/>
              </a:solidFill>
              <a:uFill>
                <a:solidFill>
                  <a:srgbClr val="ffffff"/>
                </a:solidFill>
              </a:uFill>
              <a:latin typeface="Arial"/>
            </a:endParaRPr>
          </a:p>
        </p:txBody>
      </p:sp>
      <p:sp>
        <p:nvSpPr>
          <p:cNvPr id="174" name="TextShape 2"/>
          <p:cNvSpPr txBox="1"/>
          <p:nvPr/>
        </p:nvSpPr>
        <p:spPr>
          <a:xfrm>
            <a:off x="3884760" y="8685360"/>
            <a:ext cx="2971440" cy="456840"/>
          </a:xfrm>
          <a:prstGeom prst="rect">
            <a:avLst/>
          </a:prstGeom>
          <a:noFill/>
          <a:ln>
            <a:noFill/>
          </a:ln>
        </p:spPr>
        <p:txBody>
          <a:bodyPr anchor="b"/>
          <a:p>
            <a:pPr algn="r">
              <a:lnSpc>
                <a:spcPct val="100000"/>
              </a:lnSpc>
            </a:pPr>
            <a:fld id="{11E03858-9EB2-4869-B809-5995A9ECAFE7}" type="slidenum">
              <a:rPr b="0" lang="en-US" sz="1200" spc="-1" strike="noStrike">
                <a:solidFill>
                  <a:srgbClr val="000000"/>
                </a:solidFill>
                <a:uFill>
                  <a:solidFill>
                    <a:srgbClr val="ffffff"/>
                  </a:solidFill>
                </a:uFill>
                <a:latin typeface="Arial"/>
                <a:ea typeface="+mn-ea"/>
              </a:rPr>
              <a:t>&lt;number&gt;</a:t>
            </a:fld>
            <a:endParaRPr b="0" lang="en-US" sz="1400" spc="-1" strike="noStrike">
              <a:solidFill>
                <a:srgbClr val="000000"/>
              </a:solidFill>
              <a:uFill>
                <a:solidFill>
                  <a:srgbClr val="ffffff"/>
                </a:solidFill>
              </a:uFill>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body"/>
          </p:nvPr>
        </p:nvSpPr>
        <p:spPr>
          <a:xfrm>
            <a:off x="685800" y="4343400"/>
            <a:ext cx="5486040" cy="4114440"/>
          </a:xfrm>
          <a:prstGeom prst="rect">
            <a:avLst/>
          </a:prstGeom>
        </p:spPr>
        <p:txBody>
          <a:bodyPr/>
          <a:p>
            <a:endParaRPr b="0" lang="en-US" sz="2000" spc="-1" strike="noStrike">
              <a:solidFill>
                <a:srgbClr val="000000"/>
              </a:solidFill>
              <a:uFill>
                <a:solidFill>
                  <a:srgbClr val="ffffff"/>
                </a:solidFill>
              </a:uFill>
              <a:latin typeface="Arial"/>
            </a:endParaRPr>
          </a:p>
        </p:txBody>
      </p:sp>
      <p:sp>
        <p:nvSpPr>
          <p:cNvPr id="180" name="TextShape 2"/>
          <p:cNvSpPr txBox="1"/>
          <p:nvPr/>
        </p:nvSpPr>
        <p:spPr>
          <a:xfrm>
            <a:off x="3884760" y="8685360"/>
            <a:ext cx="2971440" cy="456840"/>
          </a:xfrm>
          <a:prstGeom prst="rect">
            <a:avLst/>
          </a:prstGeom>
          <a:noFill/>
          <a:ln>
            <a:noFill/>
          </a:ln>
        </p:spPr>
        <p:txBody>
          <a:bodyPr anchor="b"/>
          <a:p>
            <a:pPr algn="r">
              <a:lnSpc>
                <a:spcPct val="100000"/>
              </a:lnSpc>
            </a:pPr>
            <a:fld id="{36080A9E-2248-40C4-A42A-E4A8B60DD6B4}" type="slidenum">
              <a:rPr b="0" lang="en-US" sz="1200" spc="-1" strike="noStrike">
                <a:solidFill>
                  <a:srgbClr val="000000"/>
                </a:solidFill>
                <a:uFill>
                  <a:solidFill>
                    <a:srgbClr val="ffffff"/>
                  </a:solidFill>
                </a:uFill>
                <a:latin typeface="Arial"/>
                <a:ea typeface="+mn-ea"/>
              </a:rPr>
              <a:t>&lt;number&gt;</a:t>
            </a:fld>
            <a:endParaRPr b="0" lang="en-US" sz="1400" spc="-1" strike="noStrike">
              <a:solidFill>
                <a:srgbClr val="000000"/>
              </a:solidFill>
              <a:uFill>
                <a:solidFill>
                  <a:srgbClr val="ffffff"/>
                </a:solidFill>
              </a:uFill>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PlaceHolder 1"/>
          <p:cNvSpPr>
            <a:spLocks noGrp="1"/>
          </p:cNvSpPr>
          <p:nvPr>
            <p:ph type="body"/>
          </p:nvPr>
        </p:nvSpPr>
        <p:spPr>
          <a:xfrm>
            <a:off x="685800" y="4343400"/>
            <a:ext cx="5486040" cy="4114440"/>
          </a:xfrm>
          <a:prstGeom prst="rect">
            <a:avLst/>
          </a:prstGeom>
        </p:spPr>
        <p:txBody>
          <a:bodyPr/>
          <a:p>
            <a:r>
              <a:rPr b="0" lang="en-US" sz="2000" spc="-1" strike="noStrike">
                <a:solidFill>
                  <a:srgbClr val="000000"/>
                </a:solidFill>
                <a:uFill>
                  <a:solidFill>
                    <a:srgbClr val="ffffff"/>
                  </a:solidFill>
                </a:uFill>
                <a:latin typeface="Arial"/>
              </a:rPr>
              <a:t>An interesting note: Even their mission statement was created in an open source way!</a:t>
            </a:r>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a:p>
            <a:r>
              <a:rPr b="0" lang="en-US" sz="2000" spc="-1" strike="noStrike">
                <a:solidFill>
                  <a:srgbClr val="000000"/>
                </a:solidFill>
                <a:uFill>
                  <a:solidFill>
                    <a:srgbClr val="ffffff"/>
                  </a:solidFill>
                </a:uFill>
                <a:latin typeface="Arial"/>
              </a:rPr>
              <a:t>“</a:t>
            </a:r>
            <a:r>
              <a:rPr b="0" lang="en-US" sz="2000" spc="-1" strike="noStrike">
                <a:solidFill>
                  <a:srgbClr val="000000"/>
                </a:solidFill>
                <a:uFill>
                  <a:solidFill>
                    <a:srgbClr val="ffffff"/>
                  </a:solidFill>
                </a:uFill>
                <a:latin typeface="Arial"/>
              </a:rPr>
              <a:t>A lot of companies will either hire an external firm or have a management off-site meeting where, over a couple of good bottles of wine, 10 people do this. It took us 5 months to do our mission statement because we did it from the bottom up. We took in every idea. We had debates. We had work groups. It changed, and it was modified and tweaked. But by the time we finished, everybody knows our mission statement and the subtleties of every word.”</a:t>
            </a:r>
            <a:endParaRPr b="0" lang="en-US" sz="2000" spc="-1" strike="noStrike">
              <a:solidFill>
                <a:srgbClr val="000000"/>
              </a:solidFill>
              <a:uFill>
                <a:solidFill>
                  <a:srgbClr val="ffffff"/>
                </a:solidFill>
              </a:uFill>
              <a:latin typeface="Arial"/>
            </a:endParaRPr>
          </a:p>
          <a:p>
            <a:r>
              <a:rPr b="0" lang="en-US" sz="2000" spc="-1" strike="noStrike">
                <a:solidFill>
                  <a:srgbClr val="000000"/>
                </a:solidFill>
                <a:uFill>
                  <a:solidFill>
                    <a:srgbClr val="ffffff"/>
                  </a:solidFill>
                </a:uFill>
                <a:latin typeface="Arial"/>
              </a:rPr>
              <a:t>Jim Whitehurst, President and chief executive officer, Red Hat</a:t>
            </a:r>
            <a:endParaRPr b="0" lang="en-US" sz="2000" spc="-1" strike="noStrike">
              <a:solidFill>
                <a:srgbClr val="000000"/>
              </a:solidFill>
              <a:uFill>
                <a:solidFill>
                  <a:srgbClr val="ffffff"/>
                </a:solidFill>
              </a:uFill>
              <a:latin typeface="Arial"/>
            </a:endParaRPr>
          </a:p>
        </p:txBody>
      </p:sp>
      <p:sp>
        <p:nvSpPr>
          <p:cNvPr id="176" name="TextShape 2"/>
          <p:cNvSpPr txBox="1"/>
          <p:nvPr/>
        </p:nvSpPr>
        <p:spPr>
          <a:xfrm>
            <a:off x="3884760" y="8685360"/>
            <a:ext cx="2971440" cy="456840"/>
          </a:xfrm>
          <a:prstGeom prst="rect">
            <a:avLst/>
          </a:prstGeom>
          <a:noFill/>
          <a:ln>
            <a:noFill/>
          </a:ln>
        </p:spPr>
        <p:txBody>
          <a:bodyPr anchor="b"/>
          <a:p>
            <a:pPr algn="r">
              <a:lnSpc>
                <a:spcPct val="100000"/>
              </a:lnSpc>
            </a:pPr>
            <a:fld id="{DCF8A251-2614-4E42-8E77-FA0F1019CDF5}" type="slidenum">
              <a:rPr b="0" lang="en-US" sz="1200" spc="-1" strike="noStrike">
                <a:solidFill>
                  <a:srgbClr val="000000"/>
                </a:solidFill>
                <a:uFill>
                  <a:solidFill>
                    <a:srgbClr val="ffffff"/>
                  </a:solidFill>
                </a:uFill>
                <a:latin typeface="Arial"/>
                <a:ea typeface="+mn-ea"/>
              </a:rPr>
              <a:t>&lt;number&gt;</a:t>
            </a:fld>
            <a:endParaRPr b="0" lang="en-US" sz="1400" spc="-1" strike="noStrike">
              <a:solidFill>
                <a:srgbClr val="000000"/>
              </a:solidFill>
              <a:uFill>
                <a:solidFill>
                  <a:srgbClr val="ffffff"/>
                </a:solidFill>
              </a:uFill>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PlaceHolder 1"/>
          <p:cNvSpPr>
            <a:spLocks noGrp="1"/>
          </p:cNvSpPr>
          <p:nvPr>
            <p:ph type="body"/>
          </p:nvPr>
        </p:nvSpPr>
        <p:spPr>
          <a:xfrm>
            <a:off x="685800" y="4343400"/>
            <a:ext cx="5486040" cy="4114440"/>
          </a:xfrm>
          <a:prstGeom prst="rect">
            <a:avLst/>
          </a:prstGeom>
        </p:spPr>
        <p:txBody>
          <a:bodyPr/>
          <a:p>
            <a:r>
              <a:rPr b="0" lang="en-US" sz="2000" spc="-1" strike="noStrike">
                <a:solidFill>
                  <a:srgbClr val="000000"/>
                </a:solidFill>
                <a:uFill>
                  <a:solidFill>
                    <a:srgbClr val="ffffff"/>
                  </a:solidFill>
                </a:uFill>
                <a:latin typeface="Arial"/>
              </a:rPr>
              <a:t>“</a:t>
            </a:r>
            <a:r>
              <a:rPr b="0" lang="en-US" sz="2000" spc="-1" strike="noStrike">
                <a:solidFill>
                  <a:srgbClr val="000000"/>
                </a:solidFill>
                <a:uFill>
                  <a:solidFill>
                    <a:srgbClr val="ffffff"/>
                  </a:solidFill>
                </a:uFill>
                <a:latin typeface="Arial"/>
              </a:rPr>
              <a:t>CowParade North Carolina 2012 featured 80 cows, all whimsically transformed by some of the regions best artists. The bovines “grazed” on public display throughout the greater Triangle from late August through mid-December 2012 and subsequently went to</a:t>
            </a:r>
            <a:r>
              <a:rPr b="0" lang="en-US" sz="2000" spc="-1" strike="noStrike" u="sng">
                <a:solidFill>
                  <a:srgbClr val="000000"/>
                </a:solidFill>
                <a:uFill>
                  <a:solidFill>
                    <a:srgbClr val="ffffff"/>
                  </a:solidFill>
                </a:uFill>
                <a:latin typeface="Arial"/>
                <a:hlinkClick r:id="rId1"/>
              </a:rPr>
              <a:t> auction</a:t>
            </a:r>
            <a:r>
              <a:rPr b="0" lang="en-US" sz="2000" spc="-1" strike="noStrike">
                <a:solidFill>
                  <a:srgbClr val="000000"/>
                </a:solidFill>
                <a:uFill>
                  <a:solidFill>
                    <a:srgbClr val="ffffff"/>
                  </a:solidFill>
                </a:uFill>
                <a:latin typeface="Arial"/>
              </a:rPr>
              <a:t> at the Battle for the Cattle Gala on February 2, 2013.” </a:t>
            </a:r>
            <a:endParaRPr b="0" lang="en-US" sz="2000" spc="-1" strike="noStrike">
              <a:solidFill>
                <a:srgbClr val="000000"/>
              </a:solidFill>
              <a:uFill>
                <a:solidFill>
                  <a:srgbClr val="ffffff"/>
                </a:solidFill>
              </a:uFill>
              <a:latin typeface="Arial"/>
            </a:endParaRPr>
          </a:p>
          <a:p>
            <a:r>
              <a:rPr b="0" lang="en-US" sz="2000" spc="-1" strike="noStrike">
                <a:solidFill>
                  <a:srgbClr val="000000"/>
                </a:solidFill>
                <a:uFill>
                  <a:solidFill>
                    <a:srgbClr val="ffffff"/>
                  </a:solidFill>
                </a:uFill>
                <a:latin typeface="Arial"/>
              </a:rPr>
              <a:t>http://cowparadenc.com/artists/meetcow</a:t>
            </a:r>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a:p>
            <a:r>
              <a:rPr b="0" lang="en-US" sz="2000" spc="-1" strike="noStrike">
                <a:solidFill>
                  <a:srgbClr val="000000"/>
                </a:solidFill>
                <a:uFill>
                  <a:solidFill>
                    <a:srgbClr val="ffffff"/>
                  </a:solidFill>
                </a:uFill>
                <a:latin typeface="Arial"/>
              </a:rPr>
              <a:t>The auction raised over $300,000 for the NC Children’s Hospital.</a:t>
            </a:r>
            <a:endParaRPr b="0" lang="en-US" sz="2000" spc="-1" strike="noStrike">
              <a:solidFill>
                <a:srgbClr val="000000"/>
              </a:solidFill>
              <a:uFill>
                <a:solidFill>
                  <a:srgbClr val="ffffff"/>
                </a:solidFill>
              </a:uFill>
              <a:latin typeface="Arial"/>
            </a:endParaRPr>
          </a:p>
        </p:txBody>
      </p:sp>
      <p:sp>
        <p:nvSpPr>
          <p:cNvPr id="178" name="TextShape 2"/>
          <p:cNvSpPr txBox="1"/>
          <p:nvPr/>
        </p:nvSpPr>
        <p:spPr>
          <a:xfrm>
            <a:off x="3884760" y="8685360"/>
            <a:ext cx="2971440" cy="456840"/>
          </a:xfrm>
          <a:prstGeom prst="rect">
            <a:avLst/>
          </a:prstGeom>
          <a:noFill/>
          <a:ln>
            <a:noFill/>
          </a:ln>
        </p:spPr>
        <p:txBody>
          <a:bodyPr anchor="b"/>
          <a:p>
            <a:pPr algn="r">
              <a:lnSpc>
                <a:spcPct val="100000"/>
              </a:lnSpc>
            </a:pPr>
            <a:fld id="{5224018C-D062-4613-9188-CF7548CE6899}" type="slidenum">
              <a:rPr b="0" lang="en-US" sz="1200" spc="-1" strike="noStrike">
                <a:solidFill>
                  <a:srgbClr val="000000"/>
                </a:solidFill>
                <a:uFill>
                  <a:solidFill>
                    <a:srgbClr val="ffffff"/>
                  </a:solidFill>
                </a:uFill>
                <a:latin typeface="Arial"/>
                <a:ea typeface="+mn-ea"/>
              </a:rPr>
              <a:t>&lt;number&gt;</a:t>
            </a:fld>
            <a:endParaRPr b="0" lang="en-US" sz="1400" spc="-1" strike="noStrike">
              <a:solidFill>
                <a:srgbClr val="000000"/>
              </a:solidFill>
              <a:uFill>
                <a:solidFill>
                  <a:srgbClr val="ffffff"/>
                </a:solidFill>
              </a:u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60020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30"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35"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pic>
        <p:nvPicPr>
          <p:cNvPr id="37" name="" descr=""/>
          <p:cNvPicPr/>
          <p:nvPr/>
        </p:nvPicPr>
        <p:blipFill>
          <a:blip r:embed="rId2"/>
          <a:stretch/>
        </p:blipFill>
        <p:spPr>
          <a:xfrm>
            <a:off x="1735560" y="1599840"/>
            <a:ext cx="5671800" cy="4525560"/>
          </a:xfrm>
          <a:prstGeom prst="rect">
            <a:avLst/>
          </a:prstGeom>
          <a:ln>
            <a:noFill/>
          </a:ln>
        </p:spPr>
      </p:pic>
      <p:pic>
        <p:nvPicPr>
          <p:cNvPr id="38" name="" descr=""/>
          <p:cNvPicPr/>
          <p:nvPr/>
        </p:nvPicPr>
        <p:blipFill>
          <a:blip r:embed="rId3"/>
          <a:stretch/>
        </p:blipFill>
        <p:spPr>
          <a:xfrm>
            <a:off x="1735560" y="1599840"/>
            <a:ext cx="5671800" cy="45255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45"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47"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49"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0" name="PlaceHolder 3"/>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4680"/>
            <a:ext cx="8229240" cy="52977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54"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5" name="PlaceHolder 3"/>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6" name="PlaceHolder 4"/>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58"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59"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0"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2"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3"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4" name="PlaceHolder 4"/>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6" name="PlaceHolder 2"/>
          <p:cNvSpPr>
            <a:spLocks noGrp="1"/>
          </p:cNvSpPr>
          <p:nvPr>
            <p:ph type="body"/>
          </p:nvPr>
        </p:nvSpPr>
        <p:spPr>
          <a:xfrm>
            <a:off x="457200" y="160020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67" name="PlaceHolder 3"/>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69"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0"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1"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2" name="PlaceHolder 5"/>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74"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75" name="PlaceHolder 3"/>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pic>
        <p:nvPicPr>
          <p:cNvPr id="76" name="" descr=""/>
          <p:cNvPicPr/>
          <p:nvPr/>
        </p:nvPicPr>
        <p:blipFill>
          <a:blip r:embed="rId2"/>
          <a:stretch/>
        </p:blipFill>
        <p:spPr>
          <a:xfrm>
            <a:off x="1735560" y="1599840"/>
            <a:ext cx="5671800" cy="4525560"/>
          </a:xfrm>
          <a:prstGeom prst="rect">
            <a:avLst/>
          </a:prstGeom>
          <a:ln>
            <a:noFill/>
          </a:ln>
        </p:spPr>
      </p:pic>
      <p:pic>
        <p:nvPicPr>
          <p:cNvPr id="77" name="" descr=""/>
          <p:cNvPicPr/>
          <p:nvPr/>
        </p:nvPicPr>
        <p:blipFill>
          <a:blip r:embed="rId3"/>
          <a:stretch/>
        </p:blipFill>
        <p:spPr>
          <a:xfrm>
            <a:off x="1735560" y="1599840"/>
            <a:ext cx="5671800" cy="452556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0200"/>
            <a:ext cx="822924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15"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45720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467424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19" name="PlaceHolder 2"/>
          <p:cNvSpPr>
            <a:spLocks noGrp="1"/>
          </p:cNvSpPr>
          <p:nvPr>
            <p:ph type="body"/>
          </p:nvPr>
        </p:nvSpPr>
        <p:spPr>
          <a:xfrm>
            <a:off x="457200" y="1600200"/>
            <a:ext cx="4015800" cy="4525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rIns="0" tIns="0" bIns="0" anchor="ctr"/>
          <a:p>
            <a:endParaRPr b="0" lang="en-US" sz="4400" spc="-1" strike="noStrike">
              <a:solidFill>
                <a:srgbClr val="000000"/>
              </a:solidFill>
              <a:uFill>
                <a:solidFill>
                  <a:srgbClr val="ffffff"/>
                </a:solidFill>
              </a:uFill>
              <a:latin typeface="Arial"/>
            </a:endParaRPr>
          </a:p>
        </p:txBody>
      </p:sp>
      <p:sp>
        <p:nvSpPr>
          <p:cNvPr id="23" name="PlaceHolder 2"/>
          <p:cNvSpPr>
            <a:spLocks noGrp="1"/>
          </p:cNvSpPr>
          <p:nvPr>
            <p:ph type="body"/>
          </p:nvPr>
        </p:nvSpPr>
        <p:spPr>
          <a:xfrm>
            <a:off x="45720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b="0" lang="en-US" sz="4800" spc="-1" strike="noStrike">
                <a:solidFill>
                  <a:srgbClr val="000000"/>
                </a:solidFill>
                <a:uFill>
                  <a:solidFill>
                    <a:srgbClr val="ffffff"/>
                  </a:solidFill>
                </a:uFill>
                <a:latin typeface="Calibri"/>
              </a:rPr>
              <a:t>Click to edit Master title style</a:t>
            </a:r>
            <a:endParaRPr b="0" lang="en-US" sz="4400" spc="-1" strike="noStrike">
              <a:solidFill>
                <a:srgbClr val="000000"/>
              </a:solidFill>
              <a:uFill>
                <a:solidFill>
                  <a:srgbClr val="ffffff"/>
                </a:solidFill>
              </a:uFill>
              <a:latin typeface="Arial"/>
            </a:endParaRPr>
          </a:p>
        </p:txBody>
      </p:sp>
      <p:sp>
        <p:nvSpPr>
          <p:cNvPr id="1" name="PlaceHolder 2"/>
          <p:cNvSpPr>
            <a:spLocks noGrp="1"/>
          </p:cNvSpPr>
          <p:nvPr>
            <p:ph type="dt"/>
          </p:nvPr>
        </p:nvSpPr>
        <p:spPr>
          <a:xfrm>
            <a:off x="457200" y="6356520"/>
            <a:ext cx="2133360" cy="364680"/>
          </a:xfrm>
          <a:prstGeom prst="rect">
            <a:avLst/>
          </a:prstGeom>
        </p:spPr>
        <p:txBody>
          <a:bodyPr anchor="ctr"/>
          <a:p>
            <a:pPr>
              <a:lnSpc>
                <a:spcPct val="100000"/>
              </a:lnSpc>
            </a:pPr>
            <a:r>
              <a:rPr b="0" lang="en-US" sz="1200" spc="-1" strike="noStrike">
                <a:solidFill>
                  <a:srgbClr val="8b8b8b"/>
                </a:solidFill>
                <a:uFill>
                  <a:solidFill>
                    <a:srgbClr val="ffffff"/>
                  </a:solidFill>
                </a:uFill>
                <a:latin typeface="Calibri"/>
              </a:rPr>
              <a:t>11/8/16</a:t>
            </a:r>
            <a:endParaRPr b="0" lang="en-US" sz="1400" spc="-1" strike="noStrike">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p>
            <a:endParaRPr b="0" lang="en-US" sz="2400" spc="-1" strike="noStrike">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p>
            <a:pPr algn="r">
              <a:lnSpc>
                <a:spcPct val="100000"/>
              </a:lnSpc>
            </a:pPr>
            <a:fld id="{DFC2D952-0BEE-4510-BECB-B3668641E5CD}"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p>
            <a:pPr marL="432000" indent="-324000">
              <a:buClr>
                <a:srgbClr val="000000"/>
              </a:buClr>
              <a:buSzPct val="45000"/>
              <a:buFont typeface="Wingdings" charset="2"/>
              <a:buChar char=""/>
            </a:pPr>
            <a:r>
              <a:rPr b="0" lang="en-US" sz="3200" spc="-1" strike="noStrike">
                <a:solidFill>
                  <a:srgbClr val="000000"/>
                </a:solidFill>
                <a:uFill>
                  <a:solidFill>
                    <a:srgbClr val="ffffff"/>
                  </a:solidFill>
                </a:uFill>
                <a:latin typeface="Calibri"/>
              </a:rPr>
              <a:t>Click to edit the outline text format</a:t>
            </a:r>
            <a:endParaRPr b="0" lang="en-US"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2400" spc="-1" strike="noStrike">
                <a:solidFill>
                  <a:srgbClr val="000000"/>
                </a:solidFill>
                <a:uFill>
                  <a:solidFill>
                    <a:srgbClr val="ffffff"/>
                  </a:solidFill>
                </a:uFill>
                <a:latin typeface="Calibri"/>
              </a:rPr>
              <a:t>Second Outline Level</a:t>
            </a:r>
            <a:endParaRPr b="0" lang="en-US"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Third Outline Level</a:t>
            </a:r>
            <a:endParaRPr b="0" lang="en-US" sz="20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2000" spc="-1" strike="noStrike">
                <a:solidFill>
                  <a:srgbClr val="000000"/>
                </a:solidFill>
                <a:uFill>
                  <a:solidFill>
                    <a:srgbClr val="ffffff"/>
                  </a:solidFill>
                </a:uFill>
                <a:latin typeface="Calibri"/>
              </a:rPr>
              <a:t>Fourth Outline Level</a:t>
            </a:r>
            <a:endParaRPr b="0" lang="en-US"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Fifth Outline Level</a:t>
            </a:r>
            <a:endParaRPr b="0" lang="en-US"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Sixth Outline Level</a:t>
            </a:r>
            <a:endParaRPr b="0" lang="en-US"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Seventh Outline Level</a:t>
            </a:r>
            <a:endParaRPr b="0" lang="en-US"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b="0" lang="en-US" sz="4000" spc="-1" strike="noStrike">
                <a:solidFill>
                  <a:srgbClr val="000000"/>
                </a:solidFill>
                <a:uFill>
                  <a:solidFill>
                    <a:srgbClr val="ffffff"/>
                  </a:solidFill>
                </a:uFill>
                <a:latin typeface="Calibri"/>
              </a:rPr>
              <a:t>Click to edit Master title style</a:t>
            </a:r>
            <a:endParaRPr b="0" lang="en-US" sz="4400" spc="-1" strike="noStrike">
              <a:solidFill>
                <a:srgbClr val="000000"/>
              </a:solidFill>
              <a:uFill>
                <a:solidFill>
                  <a:srgbClr val="ffffff"/>
                </a:solidFill>
              </a:uFill>
              <a:latin typeface="Arial"/>
            </a:endParaRPr>
          </a:p>
        </p:txBody>
      </p:sp>
      <p:sp>
        <p:nvSpPr>
          <p:cNvPr id="40" name="PlaceHolder 2"/>
          <p:cNvSpPr>
            <a:spLocks noGrp="1"/>
          </p:cNvSpPr>
          <p:nvPr>
            <p:ph type="body"/>
          </p:nvPr>
        </p:nvSpPr>
        <p:spPr>
          <a:xfrm>
            <a:off x="457200" y="1600200"/>
            <a:ext cx="8229240" cy="4525560"/>
          </a:xfrm>
          <a:prstGeom prst="rect">
            <a:avLst/>
          </a:prstGeom>
        </p:spPr>
        <p:txBody>
          <a:bodyPr/>
          <a:p>
            <a:pPr marL="432000" indent="-324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Click to edit the outline text format</a:t>
            </a:r>
            <a:endParaRPr b="0" lang="en-US" sz="36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3600" spc="-1" strike="noStrike">
                <a:solidFill>
                  <a:srgbClr val="000000"/>
                </a:solidFill>
                <a:uFill>
                  <a:solidFill>
                    <a:srgbClr val="ffffff"/>
                  </a:solidFill>
                </a:uFill>
                <a:latin typeface="Calibri"/>
              </a:rPr>
              <a:t>Second Outline Level</a:t>
            </a:r>
            <a:endParaRPr b="0" lang="en-US" sz="36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Third Outline Level</a:t>
            </a:r>
            <a:endParaRPr b="0" lang="en-US" sz="36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3600" spc="-1" strike="noStrike">
                <a:solidFill>
                  <a:srgbClr val="000000"/>
                </a:solidFill>
                <a:uFill>
                  <a:solidFill>
                    <a:srgbClr val="ffffff"/>
                  </a:solidFill>
                </a:uFill>
                <a:latin typeface="Calibri"/>
              </a:rPr>
              <a:t>Fourth Outline Level</a:t>
            </a:r>
            <a:endParaRPr b="0" lang="en-US" sz="36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Fifth Outline Level</a:t>
            </a:r>
            <a:endParaRPr b="0" lang="en-US" sz="36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3600" spc="-1" strike="noStrike">
                <a:solidFill>
                  <a:srgbClr val="000000"/>
                </a:solidFill>
                <a:uFill>
                  <a:solidFill>
                    <a:srgbClr val="ffffff"/>
                  </a:solidFill>
                </a:uFill>
                <a:latin typeface="Calibri"/>
              </a:rPr>
              <a:t>Sixth Outline Level</a:t>
            </a:r>
            <a:endParaRPr b="0" lang="en-US" sz="36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Seventh Outline LevelClick to edit Master text styles</a:t>
            </a:r>
            <a:endParaRPr b="0" lang="en-US" sz="36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Second level</a:t>
            </a:r>
            <a:endParaRPr b="0" lang="en-US" sz="36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Third level</a:t>
            </a:r>
            <a:endParaRPr b="0" lang="en-US" sz="3600" spc="-1" strike="noStrike">
              <a:solidFill>
                <a:srgbClr val="000000"/>
              </a:solidFill>
              <a:uFill>
                <a:solidFill>
                  <a:srgbClr val="ffffff"/>
                </a:solidFill>
              </a:uFill>
              <a:latin typeface="Calibri"/>
            </a:endParaRPr>
          </a:p>
          <a:p>
            <a:pPr lvl="3" marL="1600200" indent="-22824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Fourth level</a:t>
            </a:r>
            <a:endParaRPr b="0" lang="en-US" sz="3600" spc="-1" strike="noStrike">
              <a:solidFill>
                <a:srgbClr val="000000"/>
              </a:solidFill>
              <a:uFill>
                <a:solidFill>
                  <a:srgbClr val="ffffff"/>
                </a:solidFill>
              </a:uFill>
              <a:latin typeface="Calibri"/>
            </a:endParaRPr>
          </a:p>
          <a:p>
            <a:pPr lvl="4" marL="2057400" indent="-22824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Fifth level</a:t>
            </a:r>
            <a:endParaRPr b="0" lang="en-US" sz="3600" spc="-1" strike="noStrike">
              <a:solidFill>
                <a:srgbClr val="000000"/>
              </a:solidFill>
              <a:uFill>
                <a:solidFill>
                  <a:srgbClr val="ffffff"/>
                </a:solidFill>
              </a:uFill>
              <a:latin typeface="Calibri"/>
            </a:endParaRPr>
          </a:p>
        </p:txBody>
      </p:sp>
      <p:sp>
        <p:nvSpPr>
          <p:cNvPr id="41" name="PlaceHolder 3"/>
          <p:cNvSpPr>
            <a:spLocks noGrp="1"/>
          </p:cNvSpPr>
          <p:nvPr>
            <p:ph type="dt"/>
          </p:nvPr>
        </p:nvSpPr>
        <p:spPr>
          <a:xfrm>
            <a:off x="457200" y="6356520"/>
            <a:ext cx="2133360" cy="364680"/>
          </a:xfrm>
          <a:prstGeom prst="rect">
            <a:avLst/>
          </a:prstGeom>
        </p:spPr>
        <p:txBody>
          <a:bodyPr anchor="ctr"/>
          <a:p>
            <a:pPr>
              <a:lnSpc>
                <a:spcPct val="100000"/>
              </a:lnSpc>
            </a:pPr>
            <a:r>
              <a:rPr b="0" lang="en-US" sz="1200" spc="-1" strike="noStrike">
                <a:solidFill>
                  <a:srgbClr val="8b8b8b"/>
                </a:solidFill>
                <a:uFill>
                  <a:solidFill>
                    <a:srgbClr val="ffffff"/>
                  </a:solidFill>
                </a:uFill>
                <a:latin typeface="Calibri"/>
              </a:rPr>
              <a:t>11/8/16</a:t>
            </a:r>
            <a:endParaRPr b="0" lang="en-US" sz="1400" spc="-1" strike="noStrike">
              <a:solidFill>
                <a:srgbClr val="000000"/>
              </a:solidFill>
              <a:uFill>
                <a:solidFill>
                  <a:srgbClr val="ffffff"/>
                </a:solidFill>
              </a:uFill>
              <a:latin typeface="Times New Roman"/>
            </a:endParaRPr>
          </a:p>
        </p:txBody>
      </p:sp>
      <p:sp>
        <p:nvSpPr>
          <p:cNvPr id="42" name="PlaceHolder 4"/>
          <p:cNvSpPr>
            <a:spLocks noGrp="1"/>
          </p:cNvSpPr>
          <p:nvPr>
            <p:ph type="ftr"/>
          </p:nvPr>
        </p:nvSpPr>
        <p:spPr>
          <a:xfrm>
            <a:off x="3124080" y="6356520"/>
            <a:ext cx="2895120" cy="364680"/>
          </a:xfrm>
          <a:prstGeom prst="rect">
            <a:avLst/>
          </a:prstGeom>
        </p:spPr>
        <p:txBody>
          <a:bodyPr anchor="ctr"/>
          <a:p>
            <a:endParaRPr b="0" lang="en-US" sz="2400" spc="-1" strike="noStrike">
              <a:solidFill>
                <a:srgbClr val="000000"/>
              </a:solidFill>
              <a:uFill>
                <a:solidFill>
                  <a:srgbClr val="ffffff"/>
                </a:solidFill>
              </a:uFill>
              <a:latin typeface="Times New Roman"/>
            </a:endParaRPr>
          </a:p>
        </p:txBody>
      </p:sp>
      <p:sp>
        <p:nvSpPr>
          <p:cNvPr id="43" name="PlaceHolder 5"/>
          <p:cNvSpPr>
            <a:spLocks noGrp="1"/>
          </p:cNvSpPr>
          <p:nvPr>
            <p:ph type="sldNum"/>
          </p:nvPr>
        </p:nvSpPr>
        <p:spPr>
          <a:xfrm>
            <a:off x="6553080" y="6356520"/>
            <a:ext cx="2133360" cy="364680"/>
          </a:xfrm>
          <a:prstGeom prst="rect">
            <a:avLst/>
          </a:prstGeom>
        </p:spPr>
        <p:txBody>
          <a:bodyPr anchor="ctr"/>
          <a:p>
            <a:pPr algn="r">
              <a:lnSpc>
                <a:spcPct val="100000"/>
              </a:lnSpc>
            </a:pPr>
            <a:fld id="{70191E1E-5DFD-4FA6-B2E0-5A6F6334A637}"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5.gif"/><Relationship Id="rId2" Type="http://schemas.openxmlformats.org/officeDocument/2006/relationships/image" Target="../media/image6.gif"/><Relationship Id="rId3" Type="http://schemas.openxmlformats.org/officeDocument/2006/relationships/image" Target="../media/image7.gif"/><Relationship Id="rId4" Type="http://schemas.openxmlformats.org/officeDocument/2006/relationships/image" Target="../media/image8.gif"/><Relationship Id="rId5" Type="http://schemas.openxmlformats.org/officeDocument/2006/relationships/image" Target="../media/image9.gif"/><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jpeg"/><Relationship Id="rId9" Type="http://schemas.openxmlformats.org/officeDocument/2006/relationships/image" Target="../media/image13.gif"/><Relationship Id="rId10" Type="http://schemas.openxmlformats.org/officeDocument/2006/relationships/image" Target="../media/image14.png"/><Relationship Id="rId11" Type="http://schemas.openxmlformats.org/officeDocument/2006/relationships/image" Target="../media/image15.png"/><Relationship Id="rId12" Type="http://schemas.openxmlformats.org/officeDocument/2006/relationships/image" Target="../media/image16.png"/><Relationship Id="rId13" Type="http://schemas.openxmlformats.org/officeDocument/2006/relationships/slideLayout" Target="../slideLayouts/slideLayout2.xml"/><Relationship Id="rId14"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Relationships xmlns="http://schemas.openxmlformats.org/package/2006/relationships"><Relationship Id="rId1" Type="http://schemas.openxmlformats.org/officeDocument/2006/relationships/hyperlink" Target="http://etherpad.org/" TargetMode="External"/><Relationship Id="rId2" Type="http://schemas.openxmlformats.org/officeDocument/2006/relationships/hyperlink" Target="http://titanpad.com/" TargetMode="External"/><Relationship Id="rId3"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hyperlink" Target="http://foss2serve.org/index.php/Stage_2_Activities#Schedule" TargetMode="External"/><Relationship Id="rId2"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hyperlink" Target="https://titanpad.com/POSSETravel" TargetMode="External"/><Relationship Id="rId2" Type="http://schemas.openxmlformats.org/officeDocument/2006/relationships/hyperlink" Target="https://titanpad.com/POSSETravel" TargetMode="External"/><Relationship Id="rId3"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hyperlink" Target="https://titanpad.com/POSSETravel" TargetMode="External"/><Relationship Id="rId2" Type="http://schemas.openxmlformats.org/officeDocument/2006/relationships/hyperlink" Target="https://titanpad.com/POSSETravel" TargetMode="External"/><Relationship Id="rId3"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hyperlink" Target="https://titanpad.com/POSSE1611" TargetMode="External"/><Relationship Id="rId2" Type="http://schemas.openxmlformats.org/officeDocument/2006/relationships/hyperlink" Target="http://foss2serve.org/index.php/Stage_2_Activities" TargetMode="External"/><Relationship Id="rId3"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hyperlink" Target="http://creativecommons.org/licenses/by-nc/3.0/deed.en_US" TargetMode="External"/><Relationship Id="rId2" Type="http://schemas.openxmlformats.org/officeDocument/2006/relationships/hyperlink" Target="http://creativecommons.org/licenses/by-nc/3.0/deed.en_US" TargetMode="External"/><Relationship Id="rId3" Type="http://schemas.openxmlformats.org/officeDocument/2006/relationships/hyperlink" Target="http://creativecommons.org/licenses/by-nc/3.0/deed.en_US" TargetMode="External"/><Relationship Id="rId4" Type="http://schemas.openxmlformats.org/officeDocument/2006/relationships/hyperlink" Target="http://creativecommons.org/licenses/by-nc/3.0/deed.en_US" TargetMode="External"/><Relationship Id="rId5" Type="http://schemas.openxmlformats.org/officeDocument/2006/relationships/hyperlink" Target="http://creativecommons.org/licenses/by-nc/3.0/deed.en_US" TargetMode="External"/><Relationship Id="rId6" Type="http://schemas.openxmlformats.org/officeDocument/2006/relationships/hyperlink" Target="http://creativecommons.org/licenses/by-nc/3.0/deed.en_US" TargetMode="External"/><Relationship Id="rId7"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3.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13.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TextShape 1"/>
          <p:cNvSpPr txBox="1"/>
          <p:nvPr/>
        </p:nvSpPr>
        <p:spPr>
          <a:xfrm>
            <a:off x="685800" y="1703880"/>
            <a:ext cx="7772040" cy="146952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POSSE Stage 2!</a:t>
            </a:r>
            <a:endParaRPr b="0" lang="en-US" sz="4400" spc="-1" strike="noStrike">
              <a:solidFill>
                <a:srgbClr val="000000"/>
              </a:solidFill>
              <a:uFill>
                <a:solidFill>
                  <a:srgbClr val="ffffff"/>
                </a:solidFill>
              </a:uFill>
              <a:latin typeface="Arial"/>
            </a:endParaRPr>
          </a:p>
        </p:txBody>
      </p:sp>
      <p:pic>
        <p:nvPicPr>
          <p:cNvPr id="84" name="Picture 6" descr=""/>
          <p:cNvPicPr/>
          <p:nvPr/>
        </p:nvPicPr>
        <p:blipFill>
          <a:blip r:embed="rId1"/>
          <a:stretch/>
        </p:blipFill>
        <p:spPr>
          <a:xfrm>
            <a:off x="12192120" y="24383880"/>
            <a:ext cx="6400440" cy="2698200"/>
          </a:xfrm>
          <a:prstGeom prst="rect">
            <a:avLst/>
          </a:prstGeom>
          <a:ln>
            <a:noFill/>
          </a:ln>
        </p:spPr>
      </p:pic>
      <p:pic>
        <p:nvPicPr>
          <p:cNvPr id="85" name="Picture 7" descr=""/>
          <p:cNvPicPr/>
          <p:nvPr/>
        </p:nvPicPr>
        <p:blipFill>
          <a:blip r:embed="rId2"/>
          <a:stretch/>
        </p:blipFill>
        <p:spPr>
          <a:xfrm>
            <a:off x="12344400" y="24536520"/>
            <a:ext cx="6400440" cy="2698200"/>
          </a:xfrm>
          <a:prstGeom prst="rect">
            <a:avLst/>
          </a:prstGeom>
          <a:ln w="228600">
            <a:solidFill>
              <a:srgbClr val="000000"/>
            </a:solidFill>
            <a:miter/>
          </a:ln>
          <a:effectLst>
            <a:innerShdw blurRad="76200">
              <a:srgbClr val="000000"/>
            </a:innerShdw>
          </a:effectLst>
        </p:spPr>
      </p:pic>
      <p:pic>
        <p:nvPicPr>
          <p:cNvPr id="86" name="Picture 8" descr=""/>
          <p:cNvPicPr/>
          <p:nvPr/>
        </p:nvPicPr>
        <p:blipFill>
          <a:blip r:embed="rId3"/>
          <a:stretch/>
        </p:blipFill>
        <p:spPr>
          <a:xfrm>
            <a:off x="12496680" y="24688800"/>
            <a:ext cx="6400440" cy="2698200"/>
          </a:xfrm>
          <a:prstGeom prst="rect">
            <a:avLst/>
          </a:prstGeom>
          <a:ln>
            <a:noFill/>
          </a:ln>
        </p:spPr>
      </p:pic>
      <p:pic>
        <p:nvPicPr>
          <p:cNvPr id="87" name="Picture 10" descr=""/>
          <p:cNvPicPr/>
          <p:nvPr/>
        </p:nvPicPr>
        <p:blipFill>
          <a:blip r:embed="rId4"/>
          <a:stretch/>
        </p:blipFill>
        <p:spPr>
          <a:xfrm>
            <a:off x="12649320" y="24841080"/>
            <a:ext cx="6400440" cy="2698200"/>
          </a:xfrm>
          <a:prstGeom prst="rect">
            <a:avLst/>
          </a:prstGeom>
          <a:ln w="88920">
            <a:solidFill>
              <a:srgbClr val="ffffff"/>
            </a:solidFill>
            <a:miter/>
          </a:ln>
          <a:effectLst>
            <a:outerShdw algn="tl" blurRad="55000" dir="5400000" dist="18000" rotWithShape="0">
              <a:srgbClr val="000000">
                <a:alpha val="40000"/>
              </a:srgbClr>
            </a:outerShdw>
          </a:effectLst>
          <a:scene3d>
            <a:camera prst="orthographicFront"/>
            <a:lightRig dir="t" rig="twoPt">
              <a:rot lat="0" lon="0" rev="7200000"/>
            </a:lightRig>
          </a:scene3d>
          <a:sp3d>
            <a:bevelT w="25400" h="19050"/>
            <a:contourClr>
              <a:srgbClr val="ffffff"/>
            </a:contourClr>
          </a:sp3d>
        </p:spPr>
      </p:pic>
      <p:pic>
        <p:nvPicPr>
          <p:cNvPr id="88" name="Picture 11" descr=""/>
          <p:cNvPicPr/>
          <p:nvPr/>
        </p:nvPicPr>
        <p:blipFill>
          <a:blip r:embed="rId5"/>
          <a:stretch/>
        </p:blipFill>
        <p:spPr>
          <a:xfrm>
            <a:off x="12801600" y="24993720"/>
            <a:ext cx="6400440" cy="2698200"/>
          </a:xfrm>
          <a:prstGeom prst="rect">
            <a:avLst/>
          </a:prstGeom>
          <a:ln>
            <a:noFill/>
          </a:ln>
        </p:spPr>
      </p:pic>
      <p:pic>
        <p:nvPicPr>
          <p:cNvPr id="89" name="Picture 2" descr=""/>
          <p:cNvPicPr/>
          <p:nvPr/>
        </p:nvPicPr>
        <p:blipFill>
          <a:blip r:embed="rId6"/>
          <a:stretch/>
        </p:blipFill>
        <p:spPr>
          <a:xfrm>
            <a:off x="342360" y="5263920"/>
            <a:ext cx="3314880" cy="726120"/>
          </a:xfrm>
          <a:prstGeom prst="rect">
            <a:avLst/>
          </a:prstGeom>
          <a:ln w="9360">
            <a:noFill/>
          </a:ln>
        </p:spPr>
      </p:pic>
      <p:pic>
        <p:nvPicPr>
          <p:cNvPr id="90" name="Picture 11" descr=""/>
          <p:cNvPicPr/>
          <p:nvPr/>
        </p:nvPicPr>
        <p:blipFill>
          <a:blip r:embed="rId7"/>
          <a:stretch/>
        </p:blipFill>
        <p:spPr>
          <a:xfrm>
            <a:off x="3657600" y="5257800"/>
            <a:ext cx="1476000" cy="1476000"/>
          </a:xfrm>
          <a:prstGeom prst="rect">
            <a:avLst/>
          </a:prstGeom>
          <a:ln w="9360">
            <a:noFill/>
          </a:ln>
        </p:spPr>
      </p:pic>
      <p:pic>
        <p:nvPicPr>
          <p:cNvPr id="91" name="Picture 5" descr=""/>
          <p:cNvPicPr/>
          <p:nvPr/>
        </p:nvPicPr>
        <p:blipFill>
          <a:blip r:embed="rId8"/>
          <a:stretch/>
        </p:blipFill>
        <p:spPr>
          <a:xfrm>
            <a:off x="129960" y="129960"/>
            <a:ext cx="1679760" cy="1252440"/>
          </a:xfrm>
          <a:prstGeom prst="rect">
            <a:avLst/>
          </a:prstGeom>
          <a:ln>
            <a:noFill/>
          </a:ln>
        </p:spPr>
      </p:pic>
      <p:pic>
        <p:nvPicPr>
          <p:cNvPr id="92" name="Picture 14" descr=""/>
          <p:cNvPicPr/>
          <p:nvPr/>
        </p:nvPicPr>
        <p:blipFill>
          <a:blip r:embed="rId9"/>
          <a:stretch/>
        </p:blipFill>
        <p:spPr>
          <a:xfrm>
            <a:off x="7821720" y="22320"/>
            <a:ext cx="1352160" cy="1360080"/>
          </a:xfrm>
          <a:prstGeom prst="rect">
            <a:avLst/>
          </a:prstGeom>
          <a:ln>
            <a:noFill/>
          </a:ln>
        </p:spPr>
      </p:pic>
      <p:pic>
        <p:nvPicPr>
          <p:cNvPr id="93" name="Picture 2" descr=""/>
          <p:cNvPicPr/>
          <p:nvPr/>
        </p:nvPicPr>
        <p:blipFill>
          <a:blip r:embed="rId10"/>
          <a:stretch/>
        </p:blipFill>
        <p:spPr>
          <a:xfrm>
            <a:off x="5334120" y="5257800"/>
            <a:ext cx="1465200" cy="1465200"/>
          </a:xfrm>
          <a:prstGeom prst="rect">
            <a:avLst/>
          </a:prstGeom>
          <a:ln>
            <a:noFill/>
          </a:ln>
        </p:spPr>
      </p:pic>
      <p:pic>
        <p:nvPicPr>
          <p:cNvPr id="94" name="Picture 4" descr=""/>
          <p:cNvPicPr/>
          <p:nvPr/>
        </p:nvPicPr>
        <p:blipFill>
          <a:blip r:embed="rId11"/>
          <a:stretch/>
        </p:blipFill>
        <p:spPr>
          <a:xfrm>
            <a:off x="2395440" y="3048120"/>
            <a:ext cx="4000320" cy="1209240"/>
          </a:xfrm>
          <a:prstGeom prst="rect">
            <a:avLst/>
          </a:prstGeom>
          <a:ln>
            <a:noFill/>
          </a:ln>
        </p:spPr>
      </p:pic>
      <p:pic>
        <p:nvPicPr>
          <p:cNvPr id="95" name="Picture 3" descr=""/>
          <p:cNvPicPr/>
          <p:nvPr/>
        </p:nvPicPr>
        <p:blipFill>
          <a:blip r:embed="rId12"/>
          <a:stretch/>
        </p:blipFill>
        <p:spPr>
          <a:xfrm>
            <a:off x="7086600" y="5262480"/>
            <a:ext cx="1399680" cy="1399680"/>
          </a:xfrm>
          <a:prstGeom prst="rect">
            <a:avLst/>
          </a:prstGeom>
          <a:ln>
            <a:noFill/>
          </a:ln>
        </p:spPr>
      </p:pic>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Plan for Today</a:t>
            </a:r>
            <a:endParaRPr b="0" lang="en-US" sz="4400" spc="-1" strike="noStrike">
              <a:solidFill>
                <a:srgbClr val="000000"/>
              </a:solidFill>
              <a:uFill>
                <a:solidFill>
                  <a:srgbClr val="ffffff"/>
                </a:solidFill>
              </a:uFill>
              <a:latin typeface="Arial"/>
            </a:endParaRPr>
          </a:p>
        </p:txBody>
      </p:sp>
      <p:sp>
        <p:nvSpPr>
          <p:cNvPr id="129"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Get to know each other</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Workshop overview and schedule</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HFOSS in education</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HFOSS process and tools</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Dinner</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GIT activity</a:t>
            </a:r>
            <a:endParaRPr b="0" lang="en-US" sz="3200" spc="-1" strike="noStrike">
              <a:solidFill>
                <a:srgbClr val="000000"/>
              </a:solidFill>
              <a:uFill>
                <a:solidFill>
                  <a:srgbClr val="ffffff"/>
                </a:solidFill>
              </a:uFill>
              <a:latin typeface="Calibri"/>
            </a:endParaRPr>
          </a:p>
        </p:txBody>
      </p:sp>
      <p:sp>
        <p:nvSpPr>
          <p:cNvPr id="130" name="TextShape 3"/>
          <p:cNvSpPr txBox="1"/>
          <p:nvPr/>
        </p:nvSpPr>
        <p:spPr>
          <a:xfrm>
            <a:off x="6553080" y="6356520"/>
            <a:ext cx="2133360" cy="364680"/>
          </a:xfrm>
          <a:prstGeom prst="rect">
            <a:avLst/>
          </a:prstGeom>
          <a:noFill/>
          <a:ln>
            <a:noFill/>
          </a:ln>
        </p:spPr>
        <p:txBody>
          <a:bodyPr anchor="ctr"/>
          <a:p>
            <a:pPr algn="r">
              <a:lnSpc>
                <a:spcPct val="100000"/>
              </a:lnSpc>
            </a:pPr>
            <a:fld id="{14B02A93-DFD3-40DE-8065-B9E97A8BCBA1}"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TextShape 1"/>
          <p:cNvSpPr txBox="1"/>
          <p:nvPr/>
        </p:nvSpPr>
        <p:spPr>
          <a:xfrm>
            <a:off x="685800" y="2130480"/>
            <a:ext cx="7772040" cy="1469520"/>
          </a:xfrm>
          <a:prstGeom prst="rect">
            <a:avLst/>
          </a:prstGeom>
          <a:noFill/>
          <a:ln>
            <a:noFill/>
          </a:ln>
        </p:spPr>
        <p:txBody>
          <a:bodyPr anchor="ctr"/>
          <a:p>
            <a:pPr algn="ctr">
              <a:lnSpc>
                <a:spcPct val="100000"/>
              </a:lnSpc>
            </a:pPr>
            <a:r>
              <a:rPr b="0" lang="en-US" sz="4800" spc="-1" strike="noStrike">
                <a:solidFill>
                  <a:srgbClr val="000000"/>
                </a:solidFill>
                <a:uFill>
                  <a:solidFill>
                    <a:srgbClr val="ffffff"/>
                  </a:solidFill>
                </a:uFill>
                <a:latin typeface="Calibri"/>
              </a:rPr>
              <a:t>Introducing Everyone</a:t>
            </a:r>
            <a:endParaRPr b="0" lang="en-US" sz="4400" spc="-1" strike="noStrike">
              <a:solidFill>
                <a:srgbClr val="000000"/>
              </a:solidFill>
              <a:uFill>
                <a:solidFill>
                  <a:srgbClr val="ffffff"/>
                </a:solidFill>
              </a:uFill>
              <a:latin typeface="Arial"/>
            </a:endParaRPr>
          </a:p>
        </p:txBody>
      </p:sp>
      <p:sp>
        <p:nvSpPr>
          <p:cNvPr id="132" name="TextShape 2"/>
          <p:cNvSpPr txBox="1"/>
          <p:nvPr/>
        </p:nvSpPr>
        <p:spPr>
          <a:xfrm>
            <a:off x="1371600" y="3886200"/>
            <a:ext cx="6400440" cy="1752120"/>
          </a:xfrm>
          <a:prstGeom prst="rect">
            <a:avLst/>
          </a:prstGeom>
          <a:noFill/>
          <a:ln>
            <a:noFill/>
          </a:ln>
        </p:spPr>
        <p:txBody>
          <a:bodyPr/>
          <a:p>
            <a:pPr algn="ctr">
              <a:lnSpc>
                <a:spcPct val="100000"/>
              </a:lnSpc>
            </a:pPr>
            <a:r>
              <a:rPr b="0" lang="en-US" sz="3600" spc="-1" strike="noStrike">
                <a:solidFill>
                  <a:srgbClr val="000000"/>
                </a:solidFill>
                <a:uFill>
                  <a:solidFill>
                    <a:srgbClr val="ffffff"/>
                  </a:solidFill>
                </a:uFill>
                <a:latin typeface="Calibri"/>
              </a:rPr>
              <a:t>Your first workshop task!</a:t>
            </a:r>
            <a:endParaRPr b="0" lang="en-US" sz="3200" spc="-1" strike="noStrike">
              <a:solidFill>
                <a:srgbClr val="000000"/>
              </a:solidFill>
              <a:uFill>
                <a:solidFill>
                  <a:srgbClr val="ffffff"/>
                </a:solidFill>
              </a:uFill>
              <a:latin typeface="Arial"/>
            </a:endParaRPr>
          </a:p>
        </p:txBody>
      </p:sp>
      <p:sp>
        <p:nvSpPr>
          <p:cNvPr id="133" name="TextShape 3"/>
          <p:cNvSpPr txBox="1"/>
          <p:nvPr/>
        </p:nvSpPr>
        <p:spPr>
          <a:xfrm>
            <a:off x="6553080" y="6356520"/>
            <a:ext cx="2133360" cy="364680"/>
          </a:xfrm>
          <a:prstGeom prst="rect">
            <a:avLst/>
          </a:prstGeom>
          <a:noFill/>
          <a:ln>
            <a:noFill/>
          </a:ln>
        </p:spPr>
        <p:txBody>
          <a:bodyPr anchor="ctr"/>
          <a:p>
            <a:pPr algn="r">
              <a:lnSpc>
                <a:spcPct val="100000"/>
              </a:lnSpc>
            </a:pPr>
            <a:fld id="{978654CE-830E-487B-82E9-3CF01DBC74CF}"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Etherpad</a:t>
            </a:r>
            <a:endParaRPr b="0" lang="en-US" sz="4400" spc="-1" strike="noStrike">
              <a:solidFill>
                <a:srgbClr val="000000"/>
              </a:solidFill>
              <a:uFill>
                <a:solidFill>
                  <a:srgbClr val="ffffff"/>
                </a:solidFill>
              </a:uFill>
              <a:latin typeface="Arial"/>
            </a:endParaRPr>
          </a:p>
        </p:txBody>
      </p:sp>
      <p:sp>
        <p:nvSpPr>
          <p:cNvPr id="135"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Live, shared, web-based text editor</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Open source: </a:t>
            </a:r>
            <a:r>
              <a:rPr b="0" lang="en-US" sz="3600" spc="-1" strike="noStrike" u="sng">
                <a:solidFill>
                  <a:srgbClr val="5f5f5f"/>
                </a:solidFill>
                <a:uFill>
                  <a:solidFill>
                    <a:srgbClr val="ffffff"/>
                  </a:solidFill>
                </a:uFill>
                <a:latin typeface="Calibri"/>
                <a:hlinkClick r:id="rId1"/>
              </a:rPr>
              <a:t>http://etherpad.org/</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Free service</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u="sng">
                <a:solidFill>
                  <a:srgbClr val="5f5f5f"/>
                </a:solidFill>
                <a:uFill>
                  <a:solidFill>
                    <a:srgbClr val="ffffff"/>
                  </a:solidFill>
                </a:uFill>
                <a:latin typeface="Calibri"/>
                <a:hlinkClick r:id="rId2"/>
              </a:rPr>
              <a:t>http://titanpad.com/</a:t>
            </a:r>
            <a:endParaRPr b="0" lang="en-US" sz="2400" spc="-1" strike="noStrike">
              <a:solidFill>
                <a:srgbClr val="000000"/>
              </a:solidFill>
              <a:uFill>
                <a:solidFill>
                  <a:srgbClr val="ffffff"/>
                </a:solidFill>
              </a:uFill>
              <a:latin typeface="Calibri"/>
            </a:endParaRPr>
          </a:p>
        </p:txBody>
      </p:sp>
      <p:sp>
        <p:nvSpPr>
          <p:cNvPr id="136" name="TextShape 3"/>
          <p:cNvSpPr txBox="1"/>
          <p:nvPr/>
        </p:nvSpPr>
        <p:spPr>
          <a:xfrm>
            <a:off x="6553080" y="6356520"/>
            <a:ext cx="2133360" cy="364680"/>
          </a:xfrm>
          <a:prstGeom prst="rect">
            <a:avLst/>
          </a:prstGeom>
          <a:noFill/>
          <a:ln>
            <a:noFill/>
          </a:ln>
        </p:spPr>
        <p:txBody>
          <a:bodyPr anchor="ctr"/>
          <a:p>
            <a:pPr algn="r">
              <a:lnSpc>
                <a:spcPct val="100000"/>
              </a:lnSpc>
            </a:pPr>
            <a:fld id="{13F90F7B-73EB-4077-BC38-558CE39D94CE}"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Get to Know Each Other</a:t>
            </a:r>
            <a:endParaRPr b="0" lang="en-US" sz="4400" spc="-1" strike="noStrike">
              <a:solidFill>
                <a:srgbClr val="000000"/>
              </a:solidFill>
              <a:uFill>
                <a:solidFill>
                  <a:srgbClr val="ffffff"/>
                </a:solidFill>
              </a:uFill>
              <a:latin typeface="Arial"/>
            </a:endParaRPr>
          </a:p>
        </p:txBody>
      </p:sp>
      <p:sp>
        <p:nvSpPr>
          <p:cNvPr id="138" name="TextShape 2"/>
          <p:cNvSpPr txBox="1"/>
          <p:nvPr/>
        </p:nvSpPr>
        <p:spPr>
          <a:xfrm>
            <a:off x="457200" y="1523880"/>
            <a:ext cx="8229240" cy="472392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Go to: http://titanpad.com/POSSE1611 </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Once there, select a pad based on your last name</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Add your name and organization.</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Find someone you don’t know and introduce yourself</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Record two facts about that person under their entry in the pad</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You’ll introduce them</a:t>
            </a:r>
            <a:endParaRPr b="0" lang="en-US" sz="2400" spc="-1" strike="noStrike">
              <a:solidFill>
                <a:srgbClr val="000000"/>
              </a:solidFill>
              <a:uFill>
                <a:solidFill>
                  <a:srgbClr val="ffffff"/>
                </a:solidFill>
              </a:uFill>
              <a:latin typeface="Calibri"/>
            </a:endParaRPr>
          </a:p>
        </p:txBody>
      </p:sp>
      <p:sp>
        <p:nvSpPr>
          <p:cNvPr id="139" name="TextShape 3"/>
          <p:cNvSpPr txBox="1"/>
          <p:nvPr/>
        </p:nvSpPr>
        <p:spPr>
          <a:xfrm>
            <a:off x="6553080" y="6356520"/>
            <a:ext cx="2133360" cy="364680"/>
          </a:xfrm>
          <a:prstGeom prst="rect">
            <a:avLst/>
          </a:prstGeom>
          <a:noFill/>
          <a:ln>
            <a:noFill/>
          </a:ln>
        </p:spPr>
        <p:txBody>
          <a:bodyPr anchor="ctr"/>
          <a:p>
            <a:pPr algn="r">
              <a:lnSpc>
                <a:spcPct val="100000"/>
              </a:lnSpc>
            </a:pPr>
            <a:fld id="{78E35888-A368-4473-B965-A141F3A0412B}"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TextShape 1"/>
          <p:cNvSpPr txBox="1"/>
          <p:nvPr/>
        </p:nvSpPr>
        <p:spPr>
          <a:xfrm>
            <a:off x="685800" y="2130480"/>
            <a:ext cx="7772040" cy="1469520"/>
          </a:xfrm>
          <a:prstGeom prst="rect">
            <a:avLst/>
          </a:prstGeom>
          <a:noFill/>
          <a:ln>
            <a:noFill/>
          </a:ln>
        </p:spPr>
        <p:txBody>
          <a:bodyPr anchor="ctr"/>
          <a:p>
            <a:pPr algn="ctr">
              <a:lnSpc>
                <a:spcPct val="100000"/>
              </a:lnSpc>
            </a:pPr>
            <a:r>
              <a:rPr b="0" lang="en-US" sz="4800" spc="-1" strike="noStrike">
                <a:solidFill>
                  <a:srgbClr val="000000"/>
                </a:solidFill>
                <a:uFill>
                  <a:solidFill>
                    <a:srgbClr val="ffffff"/>
                  </a:solidFill>
                </a:uFill>
                <a:latin typeface="Calibri"/>
              </a:rPr>
              <a:t>About Stage 2</a:t>
            </a:r>
            <a:endParaRPr b="0" lang="en-US" sz="4400" spc="-1" strike="noStrike">
              <a:solidFill>
                <a:srgbClr val="000000"/>
              </a:solidFill>
              <a:uFill>
                <a:solidFill>
                  <a:srgbClr val="ffffff"/>
                </a:solidFill>
              </a:uFill>
              <a:latin typeface="Arial"/>
            </a:endParaRPr>
          </a:p>
        </p:txBody>
      </p:sp>
      <p:sp>
        <p:nvSpPr>
          <p:cNvPr id="141" name="TextShape 2"/>
          <p:cNvSpPr txBox="1"/>
          <p:nvPr/>
        </p:nvSpPr>
        <p:spPr>
          <a:xfrm>
            <a:off x="6553080" y="6356520"/>
            <a:ext cx="2133360" cy="364680"/>
          </a:xfrm>
          <a:prstGeom prst="rect">
            <a:avLst/>
          </a:prstGeom>
          <a:noFill/>
          <a:ln>
            <a:noFill/>
          </a:ln>
        </p:spPr>
        <p:txBody>
          <a:bodyPr anchor="ctr"/>
          <a:p>
            <a:pPr algn="r">
              <a:lnSpc>
                <a:spcPct val="100000"/>
              </a:lnSpc>
            </a:pPr>
            <a:fld id="{7879264B-80C9-488C-A775-A7DE617C4B36}"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
        <p:nvSpPr>
          <p:cNvPr id="142" name="TextShape 3"/>
          <p:cNvSpPr txBox="1"/>
          <p:nvPr/>
        </p:nvSpPr>
        <p:spPr>
          <a:xfrm>
            <a:off x="1371600" y="3886200"/>
            <a:ext cx="6400440" cy="1752120"/>
          </a:xfrm>
          <a:prstGeom prst="rect">
            <a:avLst/>
          </a:prstGeom>
          <a:noFill/>
          <a:ln>
            <a:noFill/>
          </a:ln>
        </p:spPr>
        <p:txBody>
          <a:bodyPr/>
          <a:p>
            <a:pPr algn="ctr"/>
            <a:endParaRPr b="0" lang="en-US" sz="3200" spc="-1" strike="noStrike">
              <a:solidFill>
                <a:srgbClr val="000000"/>
              </a:solidFill>
              <a:uFill>
                <a:solidFill>
                  <a:srgbClr val="ffffff"/>
                </a:solidFill>
              </a:uFill>
              <a:latin typeface="Arial"/>
            </a:endParaRPr>
          </a:p>
        </p:txBody>
      </p:sp>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Stage 2 Outcomes</a:t>
            </a:r>
            <a:endParaRPr b="0" lang="en-US" sz="4400" spc="-1" strike="noStrike">
              <a:solidFill>
                <a:srgbClr val="000000"/>
              </a:solidFill>
              <a:uFill>
                <a:solidFill>
                  <a:srgbClr val="ffffff"/>
                </a:solidFill>
              </a:uFill>
              <a:latin typeface="Arial"/>
            </a:endParaRPr>
          </a:p>
        </p:txBody>
      </p:sp>
      <p:sp>
        <p:nvSpPr>
          <p:cNvPr id="144"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Describe the variety of learning activities that student participation in HFOSS projects may include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Implement HFOSS activities appropriate for a particular curriculum and student population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Explain challenges and opportunities of student HFOSS participation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Discuss key aspects of FOSS culture and process </a:t>
            </a:r>
            <a:endParaRPr b="0" lang="en-US" sz="3200" spc="-1" strike="noStrike">
              <a:solidFill>
                <a:srgbClr val="000000"/>
              </a:solidFill>
              <a:uFill>
                <a:solidFill>
                  <a:srgbClr val="ffffff"/>
                </a:solidFill>
              </a:uFill>
              <a:latin typeface="Calibri"/>
            </a:endParaRPr>
          </a:p>
        </p:txBody>
      </p:sp>
      <p:sp>
        <p:nvSpPr>
          <p:cNvPr id="145" name="TextShape 3"/>
          <p:cNvSpPr txBox="1"/>
          <p:nvPr/>
        </p:nvSpPr>
        <p:spPr>
          <a:xfrm>
            <a:off x="6553080" y="6356520"/>
            <a:ext cx="2133360" cy="364680"/>
          </a:xfrm>
          <a:prstGeom prst="rect">
            <a:avLst/>
          </a:prstGeom>
          <a:noFill/>
          <a:ln>
            <a:noFill/>
          </a:ln>
        </p:spPr>
        <p:txBody>
          <a:bodyPr anchor="ctr"/>
          <a:p>
            <a:pPr algn="r">
              <a:lnSpc>
                <a:spcPct val="100000"/>
              </a:lnSpc>
            </a:pPr>
            <a:fld id="{EC040C0D-8E73-420A-8231-349F510764E6}"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29" dur="indefinite" restart="never" nodeType="tmRoot">
          <p:childTnLst>
            <p:seq>
              <p:cTn id="30"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Stage 2 Outcomes</a:t>
            </a:r>
            <a:endParaRPr b="0" lang="en-US" sz="4400" spc="-1" strike="noStrike">
              <a:solidFill>
                <a:srgbClr val="000000"/>
              </a:solidFill>
              <a:uFill>
                <a:solidFill>
                  <a:srgbClr val="ffffff"/>
                </a:solidFill>
              </a:uFill>
              <a:latin typeface="Arial"/>
            </a:endParaRPr>
          </a:p>
        </p:txBody>
      </p:sp>
      <p:sp>
        <p:nvSpPr>
          <p:cNvPr id="147"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Use a selection of tools common in HFOSS projects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Select an HFOSS project well-suited for student participation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Identify key sources of information for learning about HFOSS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Identify other participants with similar ideas about applying HFOSS </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Participate in POSSE Stage 3 </a:t>
            </a:r>
            <a:endParaRPr b="0" lang="en-US" sz="32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48" name="TextShape 3"/>
          <p:cNvSpPr txBox="1"/>
          <p:nvPr/>
        </p:nvSpPr>
        <p:spPr>
          <a:xfrm>
            <a:off x="6553080" y="6356520"/>
            <a:ext cx="2133360" cy="364680"/>
          </a:xfrm>
          <a:prstGeom prst="rect">
            <a:avLst/>
          </a:prstGeom>
          <a:noFill/>
          <a:ln>
            <a:noFill/>
          </a:ln>
        </p:spPr>
        <p:txBody>
          <a:bodyPr anchor="ctr"/>
          <a:p>
            <a:pPr algn="r">
              <a:lnSpc>
                <a:spcPct val="100000"/>
              </a:lnSpc>
            </a:pPr>
            <a:fld id="{942E7972-C02E-4E7A-BAA2-7D8A20DD7CCA}"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1" dur="indefinite" restart="never" nodeType="tmRoot">
          <p:childTnLst>
            <p:seq>
              <p:cTn id="32"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Schedule</a:t>
            </a:r>
            <a:endParaRPr b="0" lang="en-US" sz="4400" spc="-1" strike="noStrike">
              <a:solidFill>
                <a:srgbClr val="000000"/>
              </a:solidFill>
              <a:uFill>
                <a:solidFill>
                  <a:srgbClr val="ffffff"/>
                </a:solidFill>
              </a:uFill>
              <a:latin typeface="Arial"/>
            </a:endParaRPr>
          </a:p>
        </p:txBody>
      </p:sp>
      <p:sp>
        <p:nvSpPr>
          <p:cNvPr id="150"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u="sng">
                <a:solidFill>
                  <a:srgbClr val="5f5f5f"/>
                </a:solidFill>
                <a:uFill>
                  <a:solidFill>
                    <a:srgbClr val="ffffff"/>
                  </a:solidFill>
                </a:uFill>
                <a:latin typeface="Calibri"/>
                <a:hlinkClick r:id="rId1"/>
              </a:rPr>
              <a:t>http://foss2serve.org/index.php/Stage_2_Activities#Schedule</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Informal perspective on the schedule</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Learning about open source culture and process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Finding an initial HFOSS project to work with</a:t>
            </a:r>
            <a:endParaRPr b="0" lang="en-US"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Getting started exploring that project</a:t>
            </a:r>
            <a:endParaRPr b="0" lang="en-US" sz="20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Discussing curricular and pedagogical issues </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Learning more about FOSS tools and technique</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Getting to know each other</a:t>
            </a:r>
            <a:endParaRPr b="0" lang="en-US" sz="2400" spc="-1" strike="noStrike">
              <a:solidFill>
                <a:srgbClr val="000000"/>
              </a:solidFill>
              <a:uFill>
                <a:solidFill>
                  <a:srgbClr val="ffffff"/>
                </a:solidFill>
              </a:uFill>
              <a:latin typeface="Calibri"/>
            </a:endParaRPr>
          </a:p>
        </p:txBody>
      </p:sp>
      <p:sp>
        <p:nvSpPr>
          <p:cNvPr id="151" name="TextShape 3"/>
          <p:cNvSpPr txBox="1"/>
          <p:nvPr/>
        </p:nvSpPr>
        <p:spPr>
          <a:xfrm>
            <a:off x="6553080" y="6356520"/>
            <a:ext cx="2133360" cy="364680"/>
          </a:xfrm>
          <a:prstGeom prst="rect">
            <a:avLst/>
          </a:prstGeom>
          <a:noFill/>
          <a:ln>
            <a:noFill/>
          </a:ln>
        </p:spPr>
        <p:txBody>
          <a:bodyPr anchor="ctr"/>
          <a:p>
            <a:pPr algn="r">
              <a:lnSpc>
                <a:spcPct val="100000"/>
              </a:lnSpc>
            </a:pPr>
            <a:fld id="{9258427E-57C5-4058-A624-B53902B2F3FC}"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3" dur="indefinite" restart="never" nodeType="tmRoot">
          <p:childTnLst>
            <p:seq>
              <p:cTn id="34"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Logistics - Food</a:t>
            </a:r>
            <a:endParaRPr b="0" lang="en-US" sz="4400" spc="-1" strike="noStrike">
              <a:solidFill>
                <a:srgbClr val="000000"/>
              </a:solidFill>
              <a:uFill>
                <a:solidFill>
                  <a:srgbClr val="ffffff"/>
                </a:solidFill>
              </a:uFill>
              <a:latin typeface="Arial"/>
            </a:endParaRPr>
          </a:p>
        </p:txBody>
      </p:sp>
      <p:sp>
        <p:nvSpPr>
          <p:cNvPr id="153"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Day 1</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Dinner: working/social dinner here</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Day 2</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Breakfast: continental breakfast here</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Lunch: here</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Dinner: out – Vic’s 331 Blake St.</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Day 3</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Breakfast: continental breakfast here</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Lunch: here or taken with you</a:t>
            </a:r>
            <a:endParaRPr b="0" lang="en-US" sz="2400" spc="-1" strike="noStrike">
              <a:solidFill>
                <a:srgbClr val="000000"/>
              </a:solidFill>
              <a:uFill>
                <a:solidFill>
                  <a:srgbClr val="ffffff"/>
                </a:solidFill>
              </a:uFill>
              <a:latin typeface="Calibri"/>
            </a:endParaRPr>
          </a:p>
        </p:txBody>
      </p:sp>
      <p:sp>
        <p:nvSpPr>
          <p:cNvPr id="154" name="TextShape 3"/>
          <p:cNvSpPr txBox="1"/>
          <p:nvPr/>
        </p:nvSpPr>
        <p:spPr>
          <a:xfrm>
            <a:off x="6553080" y="6356520"/>
            <a:ext cx="2133360" cy="364680"/>
          </a:xfrm>
          <a:prstGeom prst="rect">
            <a:avLst/>
          </a:prstGeom>
          <a:noFill/>
          <a:ln>
            <a:noFill/>
          </a:ln>
        </p:spPr>
        <p:txBody>
          <a:bodyPr anchor="ctr"/>
          <a:p>
            <a:pPr algn="r">
              <a:lnSpc>
                <a:spcPct val="100000"/>
              </a:lnSpc>
            </a:pPr>
            <a:fld id="{C0C7E610-D407-4316-A532-FDAAD48E3B1D}"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5" dur="indefinite" restart="never" nodeType="tmRoot">
          <p:childTnLst>
            <p:seq>
              <p:cTn id="36"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Logistics - Food</a:t>
            </a:r>
            <a:endParaRPr b="0" lang="en-US" sz="4400" spc="-1" strike="noStrike">
              <a:solidFill>
                <a:srgbClr val="000000"/>
              </a:solidFill>
              <a:uFill>
                <a:solidFill>
                  <a:srgbClr val="ffffff"/>
                </a:solidFill>
              </a:uFill>
              <a:latin typeface="Arial"/>
            </a:endParaRPr>
          </a:p>
        </p:txBody>
      </p:sp>
      <p:sp>
        <p:nvSpPr>
          <p:cNvPr id="156"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Special requests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Vegetarian options</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Anyone not making dinner on Thursday?</a:t>
            </a:r>
            <a:endParaRPr b="0" lang="en-US" sz="3200" spc="-1" strike="noStrike">
              <a:solidFill>
                <a:srgbClr val="000000"/>
              </a:solidFill>
              <a:uFill>
                <a:solidFill>
                  <a:srgbClr val="ffffff"/>
                </a:solidFill>
              </a:uFill>
              <a:latin typeface="Calibri"/>
            </a:endParaRPr>
          </a:p>
        </p:txBody>
      </p:sp>
      <p:sp>
        <p:nvSpPr>
          <p:cNvPr id="157" name="TextShape 3"/>
          <p:cNvSpPr txBox="1"/>
          <p:nvPr/>
        </p:nvSpPr>
        <p:spPr>
          <a:xfrm>
            <a:off x="6553080" y="6356520"/>
            <a:ext cx="2133360" cy="364680"/>
          </a:xfrm>
          <a:prstGeom prst="rect">
            <a:avLst/>
          </a:prstGeom>
          <a:noFill/>
          <a:ln>
            <a:noFill/>
          </a:ln>
        </p:spPr>
        <p:txBody>
          <a:bodyPr anchor="ctr"/>
          <a:p>
            <a:pPr algn="r">
              <a:lnSpc>
                <a:spcPct val="100000"/>
              </a:lnSpc>
            </a:pPr>
            <a:fld id="{4C198714-6F5D-4233-8003-4BAAE576F994}"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7" dur="indefinite" restart="never" nodeType="tmRoot">
          <p:childTnLst>
            <p:seq>
              <p:cTn id="38"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Section Outcomes</a:t>
            </a:r>
            <a:endParaRPr b="0" lang="en-US" sz="4400" spc="-1" strike="noStrike">
              <a:solidFill>
                <a:srgbClr val="000000"/>
              </a:solidFill>
              <a:uFill>
                <a:solidFill>
                  <a:srgbClr val="ffffff"/>
                </a:solidFill>
              </a:uFill>
              <a:latin typeface="Arial"/>
            </a:endParaRPr>
          </a:p>
        </p:txBody>
      </p:sp>
      <p:sp>
        <p:nvSpPr>
          <p:cNvPr id="97"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After completing this section you should be able to:</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Find the coffee</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Name a few of your fellow participants who you didn’t know before</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Explain the intended outcomes of Stage 2</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Explain how you will get back to your hotel</a:t>
            </a:r>
            <a:endParaRPr b="0" lang="en-US" sz="2400" spc="-1" strike="noStrike">
              <a:solidFill>
                <a:srgbClr val="000000"/>
              </a:solidFill>
              <a:uFill>
                <a:solidFill>
                  <a:srgbClr val="ffffff"/>
                </a:solidFill>
              </a:uFill>
              <a:latin typeface="Calibri"/>
            </a:endParaRPr>
          </a:p>
        </p:txBody>
      </p:sp>
      <p:sp>
        <p:nvSpPr>
          <p:cNvPr id="98" name="TextShape 3"/>
          <p:cNvSpPr txBox="1"/>
          <p:nvPr/>
        </p:nvSpPr>
        <p:spPr>
          <a:xfrm>
            <a:off x="6553080" y="6356520"/>
            <a:ext cx="2133360" cy="364680"/>
          </a:xfrm>
          <a:prstGeom prst="rect">
            <a:avLst/>
          </a:prstGeom>
          <a:noFill/>
          <a:ln>
            <a:noFill/>
          </a:ln>
        </p:spPr>
        <p:txBody>
          <a:bodyPr anchor="ctr"/>
          <a:p>
            <a:pPr algn="r">
              <a:lnSpc>
                <a:spcPct val="100000"/>
              </a:lnSpc>
            </a:pPr>
            <a:fld id="{B7AAB5FB-BDAC-44C1-AED2-03F3F6154F05}"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Logistics - Transportation</a:t>
            </a:r>
            <a:endParaRPr b="0" lang="en-US" sz="4400" spc="-1" strike="noStrike">
              <a:solidFill>
                <a:srgbClr val="000000"/>
              </a:solidFill>
              <a:uFill>
                <a:solidFill>
                  <a:srgbClr val="ffffff"/>
                </a:solidFill>
              </a:uFill>
              <a:latin typeface="Arial"/>
            </a:endParaRPr>
          </a:p>
        </p:txBody>
      </p:sp>
      <p:sp>
        <p:nvSpPr>
          <p:cNvPr id="159" name="TextShape 2"/>
          <p:cNvSpPr txBox="1"/>
          <p:nvPr/>
        </p:nvSpPr>
        <p:spPr>
          <a:xfrm>
            <a:off x="457200" y="1600200"/>
            <a:ext cx="8229240" cy="4525560"/>
          </a:xfrm>
          <a:prstGeom prst="rect">
            <a:avLst/>
          </a:prstGeom>
          <a:noFill/>
          <a:ln>
            <a:solidFill>
              <a:srgbClr val="dddddd"/>
            </a:solid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Group shuttle/taxi to the airport</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Please enter your information:</a:t>
            </a:r>
            <a:endParaRPr b="0" lang="en-US"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u="sng">
                <a:solidFill>
                  <a:srgbClr val="5f5f5f"/>
                </a:solidFill>
                <a:uFill>
                  <a:solidFill>
                    <a:srgbClr val="ffffff"/>
                  </a:solidFill>
                </a:uFill>
                <a:latin typeface="Calibri"/>
                <a:hlinkClick r:id="rId1"/>
              </a:rPr>
              <a:t>https://</a:t>
            </a:r>
            <a:r>
              <a:rPr b="0" lang="en-US" sz="2400" spc="-1" strike="noStrike" u="sng">
                <a:solidFill>
                  <a:srgbClr val="5f5f5f"/>
                </a:solidFill>
                <a:uFill>
                  <a:solidFill>
                    <a:srgbClr val="ffffff"/>
                  </a:solidFill>
                </a:uFill>
                <a:latin typeface="Calibri"/>
                <a:hlinkClick r:id="rId2"/>
              </a:rPr>
              <a:t>titanpad.com/POSSETravel</a:t>
            </a:r>
            <a:endParaRPr b="0" lang="en-US" sz="20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Hotel to Red Hat</a:t>
            </a:r>
            <a:endParaRPr b="0" lang="en-US" sz="3200" spc="-1" strike="noStrike">
              <a:solidFill>
                <a:srgbClr val="000000"/>
              </a:solidFill>
              <a:uFill>
                <a:solidFill>
                  <a:srgbClr val="ffffff"/>
                </a:solidFill>
              </a:uFill>
              <a:latin typeface="Calibri"/>
            </a:endParaRPr>
          </a:p>
        </p:txBody>
      </p:sp>
      <p:sp>
        <p:nvSpPr>
          <p:cNvPr id="160" name="TextShape 3"/>
          <p:cNvSpPr txBox="1"/>
          <p:nvPr/>
        </p:nvSpPr>
        <p:spPr>
          <a:xfrm>
            <a:off x="6553080" y="6356520"/>
            <a:ext cx="2133360" cy="364680"/>
          </a:xfrm>
          <a:prstGeom prst="rect">
            <a:avLst/>
          </a:prstGeom>
          <a:noFill/>
          <a:ln>
            <a:noFill/>
          </a:ln>
        </p:spPr>
        <p:txBody>
          <a:bodyPr anchor="ctr"/>
          <a:p>
            <a:pPr algn="r">
              <a:lnSpc>
                <a:spcPct val="100000"/>
              </a:lnSpc>
            </a:pPr>
            <a:fld id="{DDDF770D-61C8-4787-8ECE-77337D49F34C}"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39" dur="indefinite" restart="never" nodeType="tmRoot">
          <p:childTnLst>
            <p:seq>
              <p:cTn id="40"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61"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Logistics - Transportation</a:t>
            </a:r>
            <a:endParaRPr b="0" lang="en-US" sz="4400" spc="-1" strike="noStrike">
              <a:solidFill>
                <a:srgbClr val="000000"/>
              </a:solidFill>
              <a:uFill>
                <a:solidFill>
                  <a:srgbClr val="ffffff"/>
                </a:solidFill>
              </a:uFill>
              <a:latin typeface="Arial"/>
            </a:endParaRPr>
          </a:p>
        </p:txBody>
      </p:sp>
      <p:sp>
        <p:nvSpPr>
          <p:cNvPr id="162" name="TextShape 2"/>
          <p:cNvSpPr txBox="1"/>
          <p:nvPr/>
        </p:nvSpPr>
        <p:spPr>
          <a:xfrm>
            <a:off x="457200" y="1600200"/>
            <a:ext cx="8229240" cy="4525560"/>
          </a:xfrm>
          <a:prstGeom prst="rect">
            <a:avLst/>
          </a:prstGeom>
          <a:noFill/>
          <a:ln>
            <a:solidFill>
              <a:srgbClr val="dddddd"/>
            </a:solid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Group shuttle/taxi to the airport</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Please enter your information:</a:t>
            </a:r>
            <a:endParaRPr b="0" lang="en-US"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u="sng">
                <a:solidFill>
                  <a:srgbClr val="5f5f5f"/>
                </a:solidFill>
                <a:uFill>
                  <a:solidFill>
                    <a:srgbClr val="ffffff"/>
                  </a:solidFill>
                </a:uFill>
                <a:latin typeface="Calibri"/>
                <a:hlinkClick r:id="rId1"/>
              </a:rPr>
              <a:t>https://</a:t>
            </a:r>
            <a:r>
              <a:rPr b="0" lang="en-US" sz="2400" spc="-1" strike="noStrike" u="sng">
                <a:solidFill>
                  <a:srgbClr val="5f5f5f"/>
                </a:solidFill>
                <a:uFill>
                  <a:solidFill>
                    <a:srgbClr val="ffffff"/>
                  </a:solidFill>
                </a:uFill>
                <a:latin typeface="Calibri"/>
                <a:hlinkClick r:id="rId2"/>
              </a:rPr>
              <a:t>titanpad.com/POSSETravel</a:t>
            </a:r>
            <a:endParaRPr b="0" lang="en-US" sz="20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Hotel to Drexel</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Nice to walk (1.3 miles)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Trolley or subway – team members have tokens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Taxi – please share</a:t>
            </a:r>
            <a:endParaRPr b="0" lang="en-US"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Taxi stand on 17</a:t>
            </a:r>
            <a:r>
              <a:rPr b="0" lang="en-US" sz="2400" spc="-1" strike="noStrike" baseline="30000">
                <a:solidFill>
                  <a:srgbClr val="000000"/>
                </a:solidFill>
                <a:uFill>
                  <a:solidFill>
                    <a:srgbClr val="ffffff"/>
                  </a:solidFill>
                </a:uFill>
                <a:latin typeface="Calibri"/>
              </a:rPr>
              <a:t>th</a:t>
            </a:r>
            <a:r>
              <a:rPr b="0" lang="en-US" sz="2400" spc="-1" strike="noStrike">
                <a:solidFill>
                  <a:srgbClr val="000000"/>
                </a:solidFill>
                <a:uFill>
                  <a:solidFill>
                    <a:srgbClr val="ffffff"/>
                  </a:solidFill>
                </a:uFill>
                <a:latin typeface="Calibri"/>
              </a:rPr>
              <a:t> St just around the corner from the hotel</a:t>
            </a:r>
            <a:endParaRPr b="0" lang="en-US" sz="2000" spc="-1" strike="noStrike">
              <a:solidFill>
                <a:srgbClr val="000000"/>
              </a:solidFill>
              <a:uFill>
                <a:solidFill>
                  <a:srgbClr val="ffffff"/>
                </a:solidFill>
              </a:uFill>
              <a:latin typeface="Calibri"/>
            </a:endParaRPr>
          </a:p>
        </p:txBody>
      </p:sp>
      <p:sp>
        <p:nvSpPr>
          <p:cNvPr id="163" name="TextShape 3"/>
          <p:cNvSpPr txBox="1"/>
          <p:nvPr/>
        </p:nvSpPr>
        <p:spPr>
          <a:xfrm>
            <a:off x="6553080" y="6356520"/>
            <a:ext cx="2133360" cy="364680"/>
          </a:xfrm>
          <a:prstGeom prst="rect">
            <a:avLst/>
          </a:prstGeom>
          <a:noFill/>
          <a:ln>
            <a:noFill/>
          </a:ln>
        </p:spPr>
        <p:txBody>
          <a:bodyPr anchor="ctr"/>
          <a:p>
            <a:pPr algn="r">
              <a:lnSpc>
                <a:spcPct val="100000"/>
              </a:lnSpc>
            </a:pPr>
            <a:fld id="{D3BC4BA7-1BA3-40CC-BF37-6823C70A47B3}"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41" dur="indefinite" restart="never" nodeType="tmRoot">
          <p:childTnLst>
            <p:seq>
              <p:cTn id="42" nodeType="mainSeq"/>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Quick Intro to Google Drive &amp; Docs</a:t>
            </a:r>
            <a:endParaRPr b="0" lang="en-US" sz="4400" spc="-1" strike="noStrike">
              <a:solidFill>
                <a:srgbClr val="000000"/>
              </a:solidFill>
              <a:uFill>
                <a:solidFill>
                  <a:srgbClr val="ffffff"/>
                </a:solidFill>
              </a:uFill>
              <a:latin typeface="Arial"/>
            </a:endParaRPr>
          </a:p>
        </p:txBody>
      </p:sp>
      <p:sp>
        <p:nvSpPr>
          <p:cNvPr id="165"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Drive: cloud storage</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like Dropbox, etc.</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Docs: browser-based word processor</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real-time collaborative editing, version history</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we will use this for several team activities</a:t>
            </a:r>
            <a:endParaRPr b="0" lang="en-US" sz="24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66" name="TextShape 3"/>
          <p:cNvSpPr txBox="1"/>
          <p:nvPr/>
        </p:nvSpPr>
        <p:spPr>
          <a:xfrm>
            <a:off x="6553080" y="6356520"/>
            <a:ext cx="2133360" cy="364680"/>
          </a:xfrm>
          <a:prstGeom prst="rect">
            <a:avLst/>
          </a:prstGeom>
          <a:noFill/>
          <a:ln>
            <a:noFill/>
          </a:ln>
        </p:spPr>
        <p:txBody>
          <a:bodyPr anchor="ctr"/>
          <a:p>
            <a:pPr algn="r">
              <a:lnSpc>
                <a:spcPct val="100000"/>
              </a:lnSpc>
            </a:pPr>
            <a:fld id="{EC793541-2D61-43F0-B53B-ACFB611E5361}" type="slidenum">
              <a:rPr b="0" lang="en-US" sz="1200" spc="-1" strike="noStrike">
                <a:solidFill>
                  <a:srgbClr val="8b8b8b"/>
                </a:solidFill>
                <a:uFill>
                  <a:solidFill>
                    <a:srgbClr val="ffffff"/>
                  </a:solidFill>
                </a:uFill>
                <a:latin typeface="Calibri"/>
              </a:rPr>
              <a:t>&lt;number&gt;</a:t>
            </a:fld>
            <a:endParaRPr b="0" lang="en-US" sz="1200" spc="-1" strike="noStrike">
              <a:solidFill>
                <a:srgbClr val="000000"/>
              </a:solidFill>
              <a:uFill>
                <a:solidFill>
                  <a:srgbClr val="ffffff"/>
                </a:solidFill>
              </a:uFill>
              <a:latin typeface="Times New Roman"/>
            </a:endParaRPr>
          </a:p>
        </p:txBody>
      </p:sp>
    </p:spTree>
  </p:cSld>
  <p:timing>
    <p:tnLst>
      <p:par>
        <p:cTn id="43" dur="indefinite" restart="never" nodeType="tmRoot">
          <p:childTnLst>
            <p:seq>
              <p:cTn id="44" nodeType="mainSeq"/>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To access shared Docs in Drive:</a:t>
            </a:r>
            <a:endParaRPr b="0" lang="en-US" sz="4400" spc="-1" strike="noStrike">
              <a:solidFill>
                <a:srgbClr val="000000"/>
              </a:solidFill>
              <a:uFill>
                <a:solidFill>
                  <a:srgbClr val="ffffff"/>
                </a:solidFill>
              </a:uFill>
              <a:latin typeface="Arial"/>
            </a:endParaRPr>
          </a:p>
        </p:txBody>
      </p:sp>
      <p:sp>
        <p:nvSpPr>
          <p:cNvPr id="168" name="TextShape 2"/>
          <p:cNvSpPr txBox="1"/>
          <p:nvPr/>
        </p:nvSpPr>
        <p:spPr>
          <a:xfrm>
            <a:off x="457200" y="1600200"/>
            <a:ext cx="8229240" cy="4525560"/>
          </a:xfrm>
          <a:prstGeom prst="rect">
            <a:avLst/>
          </a:prstGeom>
          <a:noFill/>
          <a:ln>
            <a:noFill/>
          </a:ln>
        </p:spPr>
        <p:txBody>
          <a:bodyPr/>
          <a:p>
            <a:pPr marL="743040" indent="-742680">
              <a:lnSpc>
                <a:spcPct val="100000"/>
              </a:lnSpc>
              <a:buClr>
                <a:srgbClr val="000000"/>
              </a:buClr>
              <a:buFont typeface="Calibri"/>
              <a:buAutoNum type="arabicPeriod"/>
            </a:pPr>
            <a:r>
              <a:rPr b="0" lang="en-US" sz="3200" spc="-1" strike="noStrike">
                <a:solidFill>
                  <a:srgbClr val="000000"/>
                </a:solidFill>
                <a:uFill>
                  <a:solidFill>
                    <a:srgbClr val="ffffff"/>
                  </a:solidFill>
                </a:uFill>
                <a:latin typeface="Calibri"/>
              </a:rPr>
              <a:t>Click on a link in TitanPad or wiki agenda</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400" spc="-1" strike="noStrike" u="sng">
                <a:solidFill>
                  <a:srgbClr val="5f5f5f"/>
                </a:solidFill>
                <a:uFill>
                  <a:solidFill>
                    <a:srgbClr val="ffffff"/>
                  </a:solidFill>
                </a:uFill>
                <a:latin typeface="Calibri"/>
                <a:hlinkClick r:id="rId1"/>
              </a:rPr>
              <a:t>https://titanpad.com/POSSE1611</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400" spc="-1" strike="noStrike" u="sng">
                <a:solidFill>
                  <a:srgbClr val="5f5f5f"/>
                </a:solidFill>
                <a:uFill>
                  <a:solidFill>
                    <a:srgbClr val="ffffff"/>
                  </a:solidFill>
                </a:uFill>
                <a:latin typeface="Calibri"/>
                <a:hlinkClick r:id="rId2"/>
              </a:rPr>
              <a:t>http://foss2serve.org/index.php/Stage_2_Activities</a:t>
            </a:r>
            <a:endParaRPr b="0" lang="en-US" sz="2400" spc="-1" strike="noStrike">
              <a:solidFill>
                <a:srgbClr val="000000"/>
              </a:solidFill>
              <a:uFill>
                <a:solidFill>
                  <a:srgbClr val="ffffff"/>
                </a:solidFill>
              </a:uFill>
              <a:latin typeface="Calibri"/>
            </a:endParaRPr>
          </a:p>
          <a:p>
            <a:pPr marL="743040" indent="-742680">
              <a:lnSpc>
                <a:spcPct val="100000"/>
              </a:lnSpc>
              <a:buClr>
                <a:srgbClr val="000000"/>
              </a:buClr>
              <a:buFont typeface="Calibri"/>
              <a:buAutoNum type="arabicPeriod"/>
            </a:pPr>
            <a:r>
              <a:rPr b="0" lang="en-US" sz="3200" spc="-1" strike="noStrike">
                <a:solidFill>
                  <a:srgbClr val="000000"/>
                </a:solidFill>
                <a:uFill>
                  <a:solidFill>
                    <a:srgbClr val="ffffff"/>
                  </a:solidFill>
                </a:uFill>
                <a:latin typeface="Calibri"/>
              </a:rPr>
              <a:t>See list of shared files</a:t>
            </a:r>
            <a:endParaRPr b="0" lang="en-US" sz="3200" spc="-1" strike="noStrike">
              <a:solidFill>
                <a:srgbClr val="000000"/>
              </a:solidFill>
              <a:uFill>
                <a:solidFill>
                  <a:srgbClr val="ffffff"/>
                </a:solidFill>
              </a:uFill>
              <a:latin typeface="Calibri"/>
            </a:endParaRPr>
          </a:p>
          <a:p>
            <a:pPr lvl="1" marL="1143000" indent="-74268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icon at upper right to toggle view (grid or list)</a:t>
            </a:r>
            <a:endParaRPr b="0" lang="en-US" sz="2400" spc="-1" strike="noStrike">
              <a:solidFill>
                <a:srgbClr val="000000"/>
              </a:solidFill>
              <a:uFill>
                <a:solidFill>
                  <a:srgbClr val="ffffff"/>
                </a:solidFill>
              </a:uFill>
              <a:latin typeface="Calibri"/>
            </a:endParaRPr>
          </a:p>
          <a:p>
            <a:pPr lvl="1" marL="1143000" indent="-74268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optional: sign in with your Google ID</a:t>
            </a:r>
            <a:endParaRPr b="0" lang="en-US" sz="2400" spc="-1" strike="noStrike">
              <a:solidFill>
                <a:srgbClr val="000000"/>
              </a:solidFill>
              <a:uFill>
                <a:solidFill>
                  <a:srgbClr val="ffffff"/>
                </a:solidFill>
              </a:uFill>
              <a:latin typeface="Calibri"/>
            </a:endParaRPr>
          </a:p>
          <a:p>
            <a:pPr marL="743040" indent="-742680">
              <a:lnSpc>
                <a:spcPct val="100000"/>
              </a:lnSpc>
              <a:buClr>
                <a:srgbClr val="000000"/>
              </a:buClr>
              <a:buFont typeface="Calibri"/>
              <a:buAutoNum type="arabicPeriod"/>
            </a:pPr>
            <a:r>
              <a:rPr b="0" lang="en-US" sz="3200" spc="-1" strike="noStrike">
                <a:solidFill>
                  <a:srgbClr val="000000"/>
                </a:solidFill>
                <a:uFill>
                  <a:solidFill>
                    <a:srgbClr val="ffffff"/>
                  </a:solidFill>
                </a:uFill>
                <a:latin typeface="Calibri"/>
              </a:rPr>
              <a:t>Click to open file for your team</a:t>
            </a:r>
            <a:endParaRPr b="0" lang="en-US" sz="3200" spc="-1" strike="noStrike">
              <a:solidFill>
                <a:srgbClr val="000000"/>
              </a:solidFill>
              <a:uFill>
                <a:solidFill>
                  <a:srgbClr val="ffffff"/>
                </a:solidFill>
              </a:uFill>
              <a:latin typeface="Calibri"/>
            </a:endParaRPr>
          </a:p>
          <a:p>
            <a:pPr marL="743040" indent="-742680">
              <a:lnSpc>
                <a:spcPct val="100000"/>
              </a:lnSpc>
              <a:buClr>
                <a:srgbClr val="000000"/>
              </a:buClr>
              <a:buFont typeface="Calibri"/>
              <a:buAutoNum type="arabicPeriod"/>
            </a:pPr>
            <a:r>
              <a:rPr b="0" lang="en-US" sz="3200" spc="-1" strike="noStrike">
                <a:solidFill>
                  <a:srgbClr val="000000"/>
                </a:solidFill>
                <a:uFill>
                  <a:solidFill>
                    <a:srgbClr val="ffffff"/>
                  </a:solidFill>
                </a:uFill>
                <a:latin typeface="Calibri"/>
              </a:rPr>
              <a:t>Rename to include your names</a:t>
            </a:r>
            <a:endParaRPr b="0" lang="en-US" sz="3200" spc="-1" strike="noStrike">
              <a:solidFill>
                <a:srgbClr val="000000"/>
              </a:solidFill>
              <a:uFill>
                <a:solidFill>
                  <a:srgbClr val="ffffff"/>
                </a:solidFill>
              </a:uFill>
              <a:latin typeface="Calibri"/>
            </a:endParaRPr>
          </a:p>
          <a:p>
            <a:pPr lvl="1" marL="1143000" indent="-74268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1.2. HFOSS in Ed – Team 1 – Clif, Greg, Heidi, </a:t>
            </a:r>
            <a:endParaRPr b="0" lang="en-US" sz="24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69" name="TextShape 3"/>
          <p:cNvSpPr txBox="1"/>
          <p:nvPr/>
        </p:nvSpPr>
        <p:spPr>
          <a:xfrm>
            <a:off x="6553080" y="6356520"/>
            <a:ext cx="2133360" cy="364680"/>
          </a:xfrm>
          <a:prstGeom prst="rect">
            <a:avLst/>
          </a:prstGeom>
          <a:noFill/>
          <a:ln>
            <a:noFill/>
          </a:ln>
        </p:spPr>
        <p:txBody>
          <a:bodyPr anchor="ctr"/>
          <a:p>
            <a:pPr algn="r">
              <a:lnSpc>
                <a:spcPct val="100000"/>
              </a:lnSpc>
            </a:pPr>
            <a:fld id="{D4615451-6EA9-4160-BC5F-B2950C1590D4}"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45" dur="indefinite" restart="never" nodeType="tmRoot">
          <p:childTnLst>
            <p:seq>
              <p:cTn id="46" nodeType="mainSeq"/>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Acknowledgement and Licensing</a:t>
            </a:r>
            <a:endParaRPr b="0" lang="en-US" sz="4400" spc="-1" strike="noStrike">
              <a:solidFill>
                <a:srgbClr val="000000"/>
              </a:solidFill>
              <a:uFill>
                <a:solidFill>
                  <a:srgbClr val="ffffff"/>
                </a:solidFill>
              </a:uFill>
              <a:latin typeface="Arial"/>
            </a:endParaRPr>
          </a:p>
        </p:txBody>
      </p:sp>
      <p:sp>
        <p:nvSpPr>
          <p:cNvPr id="171"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Acknowledgement</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This material is based on work supported by the National Science Foundation under Grants DUE- 1225738, 1225688, and 1225708. Any opinions, findings and conclusions or recommendations expressed in this material are those of the author(s) and do not necessarily reflect the views of the National Science Foundation (NSF)</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The original development of POSSE was accomplished with support by Red Hat, Inc. and Red Hat continues as a partner in the effort</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Copyright and Licensing</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This work is copyrighted by the authors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This work is licensed under a </a:t>
            </a:r>
            <a:r>
              <a:rPr b="0" lang="en-US" sz="1800" spc="-1" strike="noStrike" u="sng">
                <a:solidFill>
                  <a:srgbClr val="5f5f5f"/>
                </a:solidFill>
                <a:uFill>
                  <a:solidFill>
                    <a:srgbClr val="ffffff"/>
                  </a:solidFill>
                </a:uFill>
                <a:latin typeface="Calibri"/>
                <a:hlinkClick r:id="rId1"/>
              </a:rPr>
              <a:t>Creative Commons Attribution-</a:t>
            </a:r>
            <a:r>
              <a:rPr b="0" lang="en-US" sz="1800" spc="-1" strike="noStrike" u="sng">
                <a:solidFill>
                  <a:srgbClr val="5f5f5f"/>
                </a:solidFill>
                <a:uFill>
                  <a:solidFill>
                    <a:srgbClr val="ffffff"/>
                  </a:solidFill>
                </a:uFill>
                <a:latin typeface="Calibri"/>
                <a:hlinkClick r:id="rId2"/>
              </a:rPr>
              <a:t>NonCommercial</a:t>
            </a:r>
            <a:r>
              <a:rPr b="0" lang="en-US" sz="1800" spc="-1" strike="noStrike" u="sng">
                <a:solidFill>
                  <a:srgbClr val="5f5f5f"/>
                </a:solidFill>
                <a:uFill>
                  <a:solidFill>
                    <a:srgbClr val="ffffff"/>
                  </a:solidFill>
                </a:uFill>
                <a:latin typeface="Calibri"/>
                <a:hlinkClick r:id="rId3"/>
              </a:rPr>
              <a:t> 3.0 </a:t>
            </a:r>
            <a:r>
              <a:rPr b="0" lang="en-US" sz="1800" spc="-1" strike="noStrike" u="sng">
                <a:solidFill>
                  <a:srgbClr val="5f5f5f"/>
                </a:solidFill>
                <a:uFill>
                  <a:solidFill>
                    <a:srgbClr val="ffffff"/>
                  </a:solidFill>
                </a:uFill>
                <a:latin typeface="Calibri"/>
                <a:hlinkClick r:id="rId4"/>
              </a:rPr>
              <a:t>Unported</a:t>
            </a:r>
            <a:r>
              <a:rPr b="0" lang="en-US" sz="1800" spc="-1" strike="noStrike" u="sng">
                <a:solidFill>
                  <a:srgbClr val="5f5f5f"/>
                </a:solidFill>
                <a:uFill>
                  <a:solidFill>
                    <a:srgbClr val="ffffff"/>
                  </a:solidFill>
                </a:uFill>
                <a:latin typeface="Calibri"/>
                <a:hlinkClick r:id="rId5"/>
              </a:rPr>
              <a:t> </a:t>
            </a:r>
            <a:r>
              <a:rPr b="0" lang="en-US" sz="1800" spc="-1" strike="noStrike" u="sng">
                <a:solidFill>
                  <a:srgbClr val="5f5f5f"/>
                </a:solidFill>
                <a:uFill>
                  <a:solidFill>
                    <a:srgbClr val="ffffff"/>
                  </a:solidFill>
                </a:uFill>
                <a:latin typeface="Calibri"/>
                <a:hlinkClick r:id="rId6"/>
              </a:rPr>
              <a:t>License</a:t>
            </a:r>
            <a:endParaRPr b="0" lang="en-US" sz="2400" spc="-1" strike="noStrike">
              <a:solidFill>
                <a:srgbClr val="000000"/>
              </a:solidFill>
              <a:uFill>
                <a:solidFill>
                  <a:srgbClr val="ffffff"/>
                </a:solidFill>
              </a:uFill>
              <a:latin typeface="Calibri"/>
            </a:endParaRPr>
          </a:p>
        </p:txBody>
      </p:sp>
      <p:sp>
        <p:nvSpPr>
          <p:cNvPr id="172" name="TextShape 3"/>
          <p:cNvSpPr txBox="1"/>
          <p:nvPr/>
        </p:nvSpPr>
        <p:spPr>
          <a:xfrm>
            <a:off x="6553080" y="6356520"/>
            <a:ext cx="2133360" cy="364680"/>
          </a:xfrm>
          <a:prstGeom prst="rect">
            <a:avLst/>
          </a:prstGeom>
          <a:noFill/>
          <a:ln>
            <a:noFill/>
          </a:ln>
        </p:spPr>
        <p:txBody>
          <a:bodyPr anchor="ctr"/>
          <a:p>
            <a:pPr algn="r">
              <a:lnSpc>
                <a:spcPct val="100000"/>
              </a:lnSpc>
            </a:pPr>
            <a:fld id="{2123C669-FC2E-44E1-B81A-97AB79F86219}" type="slidenum">
              <a:rPr b="0" lang="en-US" sz="1200" spc="-1" strike="noStrike">
                <a:solidFill>
                  <a:srgbClr val="8b8b8b"/>
                </a:solidFill>
                <a:uFill>
                  <a:solidFill>
                    <a:srgbClr val="ffffff"/>
                  </a:solidFill>
                </a:uFill>
                <a:latin typeface="Calibri"/>
              </a:rPr>
              <a:t>&lt;number&gt;</a:t>
            </a:fld>
            <a:endParaRPr b="0" lang="en-US" sz="1200" spc="-1" strike="noStrike">
              <a:solidFill>
                <a:srgbClr val="000000"/>
              </a:solidFill>
              <a:uFill>
                <a:solidFill>
                  <a:srgbClr val="ffffff"/>
                </a:solidFill>
              </a:uFill>
              <a:latin typeface="Times New Roman"/>
            </a:endParaRPr>
          </a:p>
        </p:txBody>
      </p:sp>
    </p:spTree>
  </p:cSld>
  <p:timing>
    <p:tnLst>
      <p:par>
        <p:cTn id="47" dur="indefinite" restart="never" nodeType="tmRoot">
          <p:childTnLst>
            <p:seq>
              <p:cTn id="48"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Raleigh</a:t>
            </a:r>
            <a:endParaRPr b="0" lang="en-US" sz="4400" spc="-1" strike="noStrike">
              <a:solidFill>
                <a:srgbClr val="000000"/>
              </a:solidFill>
              <a:uFill>
                <a:solidFill>
                  <a:srgbClr val="ffffff"/>
                </a:solidFill>
              </a:uFill>
              <a:latin typeface="Arial"/>
            </a:endParaRPr>
          </a:p>
        </p:txBody>
      </p:sp>
      <p:sp>
        <p:nvSpPr>
          <p:cNvPr id="100"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The City of Oaks</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Over 430,000 people</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One of the fastest growing cities in the country</a:t>
            </a:r>
            <a:endParaRPr b="0" lang="en-US" sz="24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01" name="TextShape 3"/>
          <p:cNvSpPr txBox="1"/>
          <p:nvPr/>
        </p:nvSpPr>
        <p:spPr>
          <a:xfrm>
            <a:off x="6553080" y="6356520"/>
            <a:ext cx="2133360" cy="364680"/>
          </a:xfrm>
          <a:prstGeom prst="rect">
            <a:avLst/>
          </a:prstGeom>
          <a:noFill/>
          <a:ln>
            <a:noFill/>
          </a:ln>
        </p:spPr>
        <p:txBody>
          <a:bodyPr anchor="ctr"/>
          <a:p>
            <a:pPr algn="r">
              <a:lnSpc>
                <a:spcPct val="100000"/>
              </a:lnSpc>
            </a:pPr>
            <a:fld id="{A612D964-7B00-4955-8963-2BB62C7F0BD7}"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
        <p:nvSpPr>
          <p:cNvPr id="102" name="CustomShape 4"/>
          <p:cNvSpPr/>
          <p:nvPr/>
        </p:nvSpPr>
        <p:spPr>
          <a:xfrm>
            <a:off x="155520" y="-144360"/>
            <a:ext cx="304560" cy="304560"/>
          </a:xfrm>
          <a:prstGeom prst="rect">
            <a:avLst/>
          </a:prstGeom>
          <a:noFill/>
          <a:ln>
            <a:noFill/>
          </a:ln>
        </p:spPr>
        <p:style>
          <a:lnRef idx="0"/>
          <a:fillRef idx="0"/>
          <a:effectRef idx="0"/>
          <a:fontRef idx="minor"/>
        </p:style>
      </p:sp>
      <p:sp>
        <p:nvSpPr>
          <p:cNvPr id="103" name="CustomShape 5"/>
          <p:cNvSpPr/>
          <p:nvPr/>
        </p:nvSpPr>
        <p:spPr>
          <a:xfrm>
            <a:off x="307800" y="7920"/>
            <a:ext cx="304560" cy="304560"/>
          </a:xfrm>
          <a:prstGeom prst="rect">
            <a:avLst/>
          </a:prstGeom>
          <a:noFill/>
          <a:ln>
            <a:noFill/>
          </a:ln>
        </p:spPr>
        <p:style>
          <a:lnRef idx="0"/>
          <a:fillRef idx="0"/>
          <a:effectRef idx="0"/>
          <a:fontRef idx="minor"/>
        </p:style>
      </p:sp>
      <p:pic>
        <p:nvPicPr>
          <p:cNvPr id="104" name="Picture 6" descr=""/>
          <p:cNvPicPr/>
          <p:nvPr/>
        </p:nvPicPr>
        <p:blipFill>
          <a:blip r:embed="rId1"/>
          <a:stretch/>
        </p:blipFill>
        <p:spPr>
          <a:xfrm>
            <a:off x="3886200" y="3657600"/>
            <a:ext cx="4021560" cy="2675880"/>
          </a:xfrm>
          <a:prstGeom prst="rect">
            <a:avLst/>
          </a:prstGeom>
          <a:ln>
            <a:noFill/>
          </a:ln>
        </p:spPr>
      </p:pic>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Red Hat</a:t>
            </a:r>
            <a:endParaRPr b="0" lang="en-US" sz="4400" spc="-1" strike="noStrike">
              <a:solidFill>
                <a:srgbClr val="000000"/>
              </a:solidFill>
              <a:uFill>
                <a:solidFill>
                  <a:srgbClr val="ffffff"/>
                </a:solidFill>
              </a:uFill>
              <a:latin typeface="Arial"/>
            </a:endParaRPr>
          </a:p>
        </p:txBody>
      </p:sp>
      <p:sp>
        <p:nvSpPr>
          <p:cNvPr id="106"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Leader of open source solutions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Mission: To be the catalyst in communities </a:t>
            </a:r>
            <a:r>
              <a:rPr b="0" lang="en-US" sz="2800" spc="-1" strike="noStrike">
                <a:solidFill>
                  <a:srgbClr val="000000"/>
                </a:solidFill>
                <a:uFill>
                  <a:solidFill>
                    <a:srgbClr val="ffffff"/>
                  </a:solidFill>
                </a:uFill>
                <a:latin typeface="Calibri"/>
              </a:rPr>
              <a:t>
</a:t>
            </a:r>
            <a:r>
              <a:rPr b="0" lang="en-US" sz="2800" spc="-1" strike="noStrike">
                <a:solidFill>
                  <a:srgbClr val="000000"/>
                </a:solidFill>
                <a:uFill>
                  <a:solidFill>
                    <a:srgbClr val="ffffff"/>
                  </a:solidFill>
                </a:uFill>
                <a:latin typeface="Calibri"/>
              </a:rPr>
              <a:t>of customers, contributors, and partners </a:t>
            </a:r>
            <a:r>
              <a:rPr b="0" lang="en-US" sz="2800" spc="-1" strike="noStrike">
                <a:solidFill>
                  <a:srgbClr val="000000"/>
                </a:solidFill>
                <a:uFill>
                  <a:solidFill>
                    <a:srgbClr val="ffffff"/>
                  </a:solidFill>
                </a:uFill>
                <a:latin typeface="Calibri"/>
              </a:rPr>
              <a:t>
</a:t>
            </a:r>
            <a:r>
              <a:rPr b="0" lang="en-US" sz="2800" spc="-1" strike="noStrike">
                <a:solidFill>
                  <a:srgbClr val="000000"/>
                </a:solidFill>
                <a:uFill>
                  <a:solidFill>
                    <a:srgbClr val="ffffff"/>
                  </a:solidFill>
                </a:uFill>
                <a:latin typeface="Calibri"/>
              </a:rPr>
              <a:t>creating better technology the open source way.</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Founded in 1993</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NYSE traded company; revenue of $1.7 billion; 7,500 employees</a:t>
            </a:r>
            <a:endParaRPr b="0" lang="en-US" sz="2400" spc="-1" strike="noStrike">
              <a:solidFill>
                <a:srgbClr val="000000"/>
              </a:solidFill>
              <a:uFill>
                <a:solidFill>
                  <a:srgbClr val="ffffff"/>
                </a:solidFill>
              </a:uFill>
              <a:latin typeface="Calibri"/>
            </a:endParaRPr>
          </a:p>
        </p:txBody>
      </p:sp>
      <p:sp>
        <p:nvSpPr>
          <p:cNvPr id="107" name="TextShape 3"/>
          <p:cNvSpPr txBox="1"/>
          <p:nvPr/>
        </p:nvSpPr>
        <p:spPr>
          <a:xfrm>
            <a:off x="6553080" y="6356520"/>
            <a:ext cx="2133360" cy="364680"/>
          </a:xfrm>
          <a:prstGeom prst="rect">
            <a:avLst/>
          </a:prstGeom>
          <a:noFill/>
          <a:ln>
            <a:noFill/>
          </a:ln>
        </p:spPr>
        <p:txBody>
          <a:bodyPr anchor="ctr"/>
          <a:p>
            <a:pPr algn="r">
              <a:lnSpc>
                <a:spcPct val="100000"/>
              </a:lnSpc>
            </a:pPr>
            <a:fld id="{4DB5686D-C0E8-4CEA-B94D-0368FE07980D}"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pic>
        <p:nvPicPr>
          <p:cNvPr id="108" name="Picture 2" descr=""/>
          <p:cNvPicPr/>
          <p:nvPr/>
        </p:nvPicPr>
        <p:blipFill>
          <a:blip r:embed="rId1"/>
          <a:stretch/>
        </p:blipFill>
        <p:spPr>
          <a:xfrm>
            <a:off x="485640" y="5257800"/>
            <a:ext cx="3781080" cy="1209240"/>
          </a:xfrm>
          <a:prstGeom prst="rect">
            <a:avLst/>
          </a:prstGeom>
          <a:ln>
            <a:noFill/>
          </a:ln>
        </p:spPr>
      </p:pic>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the Red Hat HQ</a:t>
            </a:r>
            <a:endParaRPr b="0" lang="en-US" sz="4400" spc="-1" strike="noStrike">
              <a:solidFill>
                <a:srgbClr val="000000"/>
              </a:solidFill>
              <a:uFill>
                <a:solidFill>
                  <a:srgbClr val="ffffff"/>
                </a:solidFill>
              </a:uFill>
              <a:latin typeface="Arial"/>
            </a:endParaRPr>
          </a:p>
        </p:txBody>
      </p:sp>
      <p:sp>
        <p:nvSpPr>
          <p:cNvPr id="110" name="TextShape 2"/>
          <p:cNvSpPr txBox="1"/>
          <p:nvPr/>
        </p:nvSpPr>
        <p:spPr>
          <a:xfrm>
            <a:off x="457200" y="1600200"/>
            <a:ext cx="8229240" cy="46479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Training Center</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Restrooms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Breaks</a:t>
            </a:r>
            <a:endParaRPr b="0" lang="en-US" sz="24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11" name="TextShape 3"/>
          <p:cNvSpPr txBox="1"/>
          <p:nvPr/>
        </p:nvSpPr>
        <p:spPr>
          <a:xfrm>
            <a:off x="6553080" y="6356520"/>
            <a:ext cx="2133360" cy="364680"/>
          </a:xfrm>
          <a:prstGeom prst="rect">
            <a:avLst/>
          </a:prstGeom>
          <a:noFill/>
          <a:ln>
            <a:noFill/>
          </a:ln>
        </p:spPr>
        <p:txBody>
          <a:bodyPr anchor="ctr"/>
          <a:p>
            <a:pPr algn="r">
              <a:lnSpc>
                <a:spcPct val="100000"/>
              </a:lnSpc>
            </a:pPr>
            <a:fld id="{C4505F77-9B74-483E-9DEC-7DE43B54333E}"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pic>
        <p:nvPicPr>
          <p:cNvPr id="112" name="Picture 2" descr=""/>
          <p:cNvPicPr/>
          <p:nvPr/>
        </p:nvPicPr>
        <p:blipFill>
          <a:blip r:embed="rId1"/>
          <a:stretch/>
        </p:blipFill>
        <p:spPr>
          <a:xfrm>
            <a:off x="4572000" y="3086280"/>
            <a:ext cx="4114440" cy="3085920"/>
          </a:xfrm>
          <a:prstGeom prst="rect">
            <a:avLst/>
          </a:prstGeom>
          <a:ln>
            <a:noFill/>
          </a:ln>
        </p:spPr>
      </p:pic>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13"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Philadelphia</a:t>
            </a:r>
            <a:endParaRPr b="0" lang="en-US" sz="4400" spc="-1" strike="noStrike">
              <a:solidFill>
                <a:srgbClr val="000000"/>
              </a:solidFill>
              <a:uFill>
                <a:solidFill>
                  <a:srgbClr val="ffffff"/>
                </a:solidFill>
              </a:uFill>
              <a:latin typeface="Arial"/>
            </a:endParaRPr>
          </a:p>
        </p:txBody>
      </p:sp>
      <p:sp>
        <p:nvSpPr>
          <p:cNvPr id="114"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The City of Brotherly Love</a:t>
            </a:r>
            <a:endParaRPr b="0" lang="en-US"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1.5 million people and growing</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5 million in the metropolitan area</a:t>
            </a:r>
            <a:endParaRPr b="0" lang="en-US" sz="24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15" name="TextShape 3"/>
          <p:cNvSpPr txBox="1"/>
          <p:nvPr/>
        </p:nvSpPr>
        <p:spPr>
          <a:xfrm>
            <a:off x="6553080" y="6356520"/>
            <a:ext cx="2133360" cy="364680"/>
          </a:xfrm>
          <a:prstGeom prst="rect">
            <a:avLst/>
          </a:prstGeom>
          <a:noFill/>
          <a:ln>
            <a:noFill/>
          </a:ln>
        </p:spPr>
        <p:txBody>
          <a:bodyPr anchor="ctr"/>
          <a:p>
            <a:pPr algn="r">
              <a:lnSpc>
                <a:spcPct val="100000"/>
              </a:lnSpc>
            </a:pPr>
            <a:fld id="{0A8BAF6E-3594-48CA-9330-0C9217762DDF}"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pic>
        <p:nvPicPr>
          <p:cNvPr id="116" name="Picture 2" descr=""/>
          <p:cNvPicPr/>
          <p:nvPr/>
        </p:nvPicPr>
        <p:blipFill>
          <a:blip r:embed="rId1"/>
          <a:stretch/>
        </p:blipFill>
        <p:spPr>
          <a:xfrm>
            <a:off x="2555640" y="3505320"/>
            <a:ext cx="6588000" cy="3352320"/>
          </a:xfrm>
          <a:prstGeom prst="rect">
            <a:avLst/>
          </a:prstGeom>
          <a:ln>
            <a:noFill/>
          </a:ln>
        </p:spPr>
      </p:pic>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17"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Drexel University</a:t>
            </a:r>
            <a:endParaRPr b="0" lang="en-US" sz="4400" spc="-1" strike="noStrike">
              <a:solidFill>
                <a:srgbClr val="000000"/>
              </a:solidFill>
              <a:uFill>
                <a:solidFill>
                  <a:srgbClr val="ffffff"/>
                </a:solidFill>
              </a:uFill>
              <a:latin typeface="Arial"/>
            </a:endParaRPr>
          </a:p>
        </p:txBody>
      </p:sp>
      <p:sp>
        <p:nvSpPr>
          <p:cNvPr id="118"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Research I university founded in 1891</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Strong roots in applied technology</a:t>
            </a:r>
            <a:endParaRPr b="0" lang="en-US"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The Drexel Institute of Art, Science, and Industry</a:t>
            </a:r>
            <a:endParaRPr b="0" lang="en-US" sz="20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Emphasis on cooperative education </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14 colleges and schools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26,000 total students</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14,000 traditional </a:t>
            </a:r>
            <a:r>
              <a:rPr b="0" lang="en-US" sz="2800" spc="-1" strike="noStrike">
                <a:solidFill>
                  <a:srgbClr val="000000"/>
                </a:solidFill>
                <a:uFill>
                  <a:solidFill>
                    <a:srgbClr val="ffffff"/>
                  </a:solidFill>
                </a:uFill>
                <a:latin typeface="Calibri"/>
              </a:rPr>
              <a:t>
</a:t>
            </a:r>
            <a:r>
              <a:rPr b="0" lang="en-US" sz="2800" spc="-1" strike="noStrike">
                <a:solidFill>
                  <a:srgbClr val="000000"/>
                </a:solidFill>
                <a:uFill>
                  <a:solidFill>
                    <a:srgbClr val="ffffff"/>
                  </a:solidFill>
                </a:uFill>
                <a:latin typeface="Calibri"/>
              </a:rPr>
              <a:t>undergraduates</a:t>
            </a:r>
            <a:endParaRPr b="0" lang="en-US" sz="2400" spc="-1" strike="noStrike">
              <a:solidFill>
                <a:srgbClr val="000000"/>
              </a:solidFill>
              <a:uFill>
                <a:solidFill>
                  <a:srgbClr val="ffffff"/>
                </a:solidFill>
              </a:uFill>
              <a:latin typeface="Calibri"/>
            </a:endParaRPr>
          </a:p>
        </p:txBody>
      </p:sp>
      <p:sp>
        <p:nvSpPr>
          <p:cNvPr id="119" name="TextShape 3"/>
          <p:cNvSpPr txBox="1"/>
          <p:nvPr/>
        </p:nvSpPr>
        <p:spPr>
          <a:xfrm>
            <a:off x="6553080" y="6356520"/>
            <a:ext cx="2133360" cy="364680"/>
          </a:xfrm>
          <a:prstGeom prst="rect">
            <a:avLst/>
          </a:prstGeom>
          <a:noFill/>
          <a:ln>
            <a:noFill/>
          </a:ln>
        </p:spPr>
        <p:txBody>
          <a:bodyPr anchor="ctr"/>
          <a:p>
            <a:pPr algn="r">
              <a:lnSpc>
                <a:spcPct val="100000"/>
              </a:lnSpc>
            </a:pPr>
            <a:fld id="{A238264F-353E-48D1-ADD4-689F14FDBB3D}"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pic>
        <p:nvPicPr>
          <p:cNvPr id="120" name="Picture 2" descr=""/>
          <p:cNvPicPr/>
          <p:nvPr/>
        </p:nvPicPr>
        <p:blipFill>
          <a:blip r:embed="rId1"/>
          <a:stretch/>
        </p:blipFill>
        <p:spPr>
          <a:xfrm>
            <a:off x="5029200" y="4276080"/>
            <a:ext cx="4120920" cy="2592720"/>
          </a:xfrm>
          <a:prstGeom prst="rect">
            <a:avLst/>
          </a:prstGeom>
          <a:ln>
            <a:noFill/>
          </a:ln>
        </p:spPr>
      </p:pic>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21"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the College of Computing and Informatics</a:t>
            </a:r>
            <a:endParaRPr b="0" lang="en-US" sz="4400" spc="-1" strike="noStrike">
              <a:solidFill>
                <a:srgbClr val="000000"/>
              </a:solidFill>
              <a:uFill>
                <a:solidFill>
                  <a:srgbClr val="ffffff"/>
                </a:solidFill>
              </a:uFill>
              <a:latin typeface="Arial"/>
            </a:endParaRPr>
          </a:p>
        </p:txBody>
      </p:sp>
      <p:sp>
        <p:nvSpPr>
          <p:cNvPr id="122"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College Roots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Library and Information Science started in 1893</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Computer Science that evolved out of Math</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New College in 2013</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About 80 full-time faculty </a:t>
            </a:r>
            <a:endParaRPr b="0" lang="en-US"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About 2,000 students</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Degree programs</a:t>
            </a:r>
            <a:endParaRPr b="0" lang="en-US" sz="32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Undergrad: CS, IS, CST, SE, and DS</a:t>
            </a:r>
            <a:endParaRPr b="0" lang="en-US" sz="20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Graduate: CS, HI, IS, LIS, SE</a:t>
            </a:r>
            <a:endParaRPr b="0" lang="en-US" sz="20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PhD: CS and Information Studies</a:t>
            </a:r>
            <a:endParaRPr b="0" lang="en-US" sz="2000" spc="-1" strike="noStrike">
              <a:solidFill>
                <a:srgbClr val="000000"/>
              </a:solidFill>
              <a:uFill>
                <a:solidFill>
                  <a:srgbClr val="ffffff"/>
                </a:solidFill>
              </a:uFill>
              <a:latin typeface="Calibri"/>
            </a:endParaRPr>
          </a:p>
          <a:p>
            <a:pPr>
              <a:lnSpc>
                <a:spcPct val="100000"/>
              </a:lnSpc>
            </a:pPr>
            <a:endParaRPr b="0" lang="en-US" sz="3200" spc="-1" strike="noStrike">
              <a:solidFill>
                <a:srgbClr val="000000"/>
              </a:solidFill>
              <a:uFill>
                <a:solidFill>
                  <a:srgbClr val="ffffff"/>
                </a:solidFill>
              </a:uFill>
              <a:latin typeface="Calibri"/>
            </a:endParaRPr>
          </a:p>
        </p:txBody>
      </p:sp>
      <p:sp>
        <p:nvSpPr>
          <p:cNvPr id="123" name="TextShape 3"/>
          <p:cNvSpPr txBox="1"/>
          <p:nvPr/>
        </p:nvSpPr>
        <p:spPr>
          <a:xfrm>
            <a:off x="6553080" y="6356520"/>
            <a:ext cx="2133360" cy="364680"/>
          </a:xfrm>
          <a:prstGeom prst="rect">
            <a:avLst/>
          </a:prstGeom>
          <a:noFill/>
          <a:ln>
            <a:noFill/>
          </a:ln>
        </p:spPr>
        <p:txBody>
          <a:bodyPr anchor="ctr"/>
          <a:p>
            <a:pPr algn="r">
              <a:lnSpc>
                <a:spcPct val="100000"/>
              </a:lnSpc>
            </a:pPr>
            <a:fld id="{38457570-23D7-4CF9-A0CB-7F8EC03CB331}"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24" name="TextShape 1"/>
          <p:cNvSpPr txBox="1"/>
          <p:nvPr/>
        </p:nvSpPr>
        <p:spPr>
          <a:xfrm>
            <a:off x="457200" y="274680"/>
            <a:ext cx="8229240" cy="1142640"/>
          </a:xfrm>
          <a:prstGeom prst="rect">
            <a:avLst/>
          </a:prstGeom>
          <a:noFill/>
          <a:ln>
            <a:noFill/>
          </a:ln>
        </p:spPr>
        <p:txBody>
          <a:bodyPr anchor="ctr"/>
          <a:p>
            <a:pPr algn="ctr">
              <a:lnSpc>
                <a:spcPct val="100000"/>
              </a:lnSpc>
            </a:pPr>
            <a:r>
              <a:rPr b="0" lang="en-US" sz="4000" spc="-1" strike="noStrike">
                <a:solidFill>
                  <a:srgbClr val="000000"/>
                </a:solidFill>
                <a:uFill>
                  <a:solidFill>
                    <a:srgbClr val="ffffff"/>
                  </a:solidFill>
                </a:uFill>
                <a:latin typeface="Calibri"/>
              </a:rPr>
              <a:t>Welcome to the Rush Building</a:t>
            </a:r>
            <a:endParaRPr b="0" lang="en-US" sz="4400" spc="-1" strike="noStrike">
              <a:solidFill>
                <a:srgbClr val="000000"/>
              </a:solidFill>
              <a:uFill>
                <a:solidFill>
                  <a:srgbClr val="ffffff"/>
                </a:solidFill>
              </a:uFill>
              <a:latin typeface="Arial"/>
            </a:endParaRPr>
          </a:p>
        </p:txBody>
      </p:sp>
      <p:sp>
        <p:nvSpPr>
          <p:cNvPr id="125" name="TextShape 2"/>
          <p:cNvSpPr txBox="1"/>
          <p:nvPr/>
        </p:nvSpPr>
        <p:spPr>
          <a:xfrm>
            <a:off x="457200" y="1600200"/>
            <a:ext cx="8229240" cy="4525560"/>
          </a:xfrm>
          <a:prstGeom prst="rect">
            <a:avLst/>
          </a:prstGeom>
          <a:noFill/>
          <a:ln>
            <a:noFill/>
          </a:ln>
        </p:spPr>
        <p:txBody>
          <a:bodyPr/>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One of three CCI locations on campus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Originally a hospital named for Benjamin Rush, physician and U.S. founding father</a:t>
            </a:r>
            <a:endParaRPr b="0" lang="en-US"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b="0" lang="en-US" sz="3600" spc="-1" strike="noStrike">
                <a:solidFill>
                  <a:srgbClr val="000000"/>
                </a:solidFill>
                <a:uFill>
                  <a:solidFill>
                    <a:srgbClr val="ffffff"/>
                  </a:solidFill>
                </a:uFill>
                <a:latin typeface="Calibri"/>
              </a:rPr>
              <a:t>Restrooms</a:t>
            </a:r>
            <a:endParaRPr b="0" lang="en-US"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Lobby</a:t>
            </a:r>
            <a:endParaRPr b="0" lang="en-US"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Women: left corner when going upstairs</a:t>
            </a:r>
            <a:endParaRPr b="0" lang="en-US" sz="20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Unisex: around the corner to the right</a:t>
            </a:r>
            <a:endParaRPr b="0" lang="en-US" sz="20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Third floor to the left </a:t>
            </a:r>
            <a:r>
              <a:rPr b="0" lang="en-US" sz="2800" spc="-1" strike="noStrike">
                <a:solidFill>
                  <a:srgbClr val="000000"/>
                </a:solidFill>
                <a:uFill>
                  <a:solidFill>
                    <a:srgbClr val="ffffff"/>
                  </a:solidFill>
                </a:uFill>
                <a:latin typeface="Calibri"/>
              </a:rPr>
              <a:t>
</a:t>
            </a:r>
            <a:r>
              <a:rPr b="0" lang="en-US" sz="2800" spc="-1" strike="noStrike">
                <a:solidFill>
                  <a:srgbClr val="000000"/>
                </a:solidFill>
                <a:uFill>
                  <a:solidFill>
                    <a:srgbClr val="ffffff"/>
                  </a:solidFill>
                </a:uFill>
                <a:latin typeface="Calibri"/>
              </a:rPr>
              <a:t>of the elevator</a:t>
            </a:r>
            <a:endParaRPr b="0" lang="en-US" sz="2400" spc="-1" strike="noStrike">
              <a:solidFill>
                <a:srgbClr val="000000"/>
              </a:solidFill>
              <a:uFill>
                <a:solidFill>
                  <a:srgbClr val="ffffff"/>
                </a:solidFill>
              </a:uFill>
              <a:latin typeface="Calibri"/>
            </a:endParaRPr>
          </a:p>
        </p:txBody>
      </p:sp>
      <p:sp>
        <p:nvSpPr>
          <p:cNvPr id="126" name="TextShape 3"/>
          <p:cNvSpPr txBox="1"/>
          <p:nvPr/>
        </p:nvSpPr>
        <p:spPr>
          <a:xfrm>
            <a:off x="6553080" y="6356520"/>
            <a:ext cx="2133360" cy="364680"/>
          </a:xfrm>
          <a:prstGeom prst="rect">
            <a:avLst/>
          </a:prstGeom>
          <a:noFill/>
          <a:ln>
            <a:noFill/>
          </a:ln>
        </p:spPr>
        <p:txBody>
          <a:bodyPr anchor="ctr"/>
          <a:p>
            <a:pPr algn="r">
              <a:lnSpc>
                <a:spcPct val="100000"/>
              </a:lnSpc>
            </a:pPr>
            <a:fld id="{7D84C73C-C36C-479F-9395-70550C373A5F}"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pic>
        <p:nvPicPr>
          <p:cNvPr id="127" name="Picture 2" descr=""/>
          <p:cNvPicPr/>
          <p:nvPr/>
        </p:nvPicPr>
        <p:blipFill>
          <a:blip r:embed="rId1"/>
          <a:stretch/>
        </p:blipFill>
        <p:spPr>
          <a:xfrm>
            <a:off x="6398280" y="5105520"/>
            <a:ext cx="2745360" cy="1837800"/>
          </a:xfrm>
          <a:prstGeom prst="rect">
            <a:avLst/>
          </a:prstGeom>
          <a:ln>
            <a:noFill/>
          </a:ln>
        </p:spPr>
      </p:pic>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4189</TotalTime>
  <Application>LibreOffice/5.1.3.2$Linux_X86_64 LibreOffice_project/644e4637d1d8544fd9f56425bd6cec110e49301b</Application>
  <Words>1066</Words>
  <Paragraphs>179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2009-06-29T15:20:32Z</dcterms:created>
  <dc:creator>user</dc:creator>
  <dc:description/>
  <dc:language>en-US</dc:language>
  <cp:lastModifiedBy>Heidi Ellis</cp:lastModifiedBy>
  <dcterms:modified xsi:type="dcterms:W3CDTF">2016-11-08T08:13:47Z</dcterms:modified>
  <cp:revision>854</cp:revision>
  <dc:subject/>
  <dc:title>Slide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5</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4</vt:i4>
  </property>
  <property fmtid="{D5CDD505-2E9C-101B-9397-08002B2CF9AE}" pid="8" name="PresentationFormat">
    <vt:lpwstr>On-screen Show (4:3)</vt:lpwstr>
  </property>
  <property fmtid="{D5CDD505-2E9C-101B-9397-08002B2CF9AE}" pid="9" name="ScaleCrop">
    <vt:bool>0</vt:bool>
  </property>
  <property fmtid="{D5CDD505-2E9C-101B-9397-08002B2CF9AE}" pid="10" name="ShareDoc">
    <vt:bool>0</vt:bool>
  </property>
  <property fmtid="{D5CDD505-2E9C-101B-9397-08002B2CF9AE}" pid="11" name="Slides">
    <vt:i4>24</vt:i4>
  </property>
</Properties>
</file>