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89" r:id="rId2"/>
    <p:sldId id="386" r:id="rId3"/>
    <p:sldId id="396" r:id="rId4"/>
    <p:sldId id="347" r:id="rId5"/>
    <p:sldId id="348" r:id="rId6"/>
    <p:sldId id="349" r:id="rId7"/>
    <p:sldId id="351" r:id="rId8"/>
    <p:sldId id="352" r:id="rId9"/>
    <p:sldId id="376" r:id="rId10"/>
    <p:sldId id="377" r:id="rId11"/>
    <p:sldId id="378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1587"/>
    <a:srgbClr val="143288"/>
    <a:srgbClr val="8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20565" autoAdjust="0"/>
    <p:restoredTop sz="94660"/>
  </p:normalViewPr>
  <p:slideViewPr>
    <p:cSldViewPr>
      <p:cViewPr varScale="1">
        <p:scale>
          <a:sx n="92" d="100"/>
          <a:sy n="92" d="100"/>
        </p:scale>
        <p:origin x="1908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E1A4B3E-213F-4CF4-85B2-5917254297CB}" type="datetimeFigureOut">
              <a:rPr lang="en-US"/>
              <a:pPr>
                <a:defRPr/>
              </a:pPr>
              <a:t>6/1/2016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BA9D7CCF-F491-426D-9638-FC80555158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94981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692C80-8FE5-6244-8225-483F40355FDE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82953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36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5A85B6-EBA4-4FA0-8E0B-9B07353DB7C3}" type="datetime1">
              <a:rPr lang="en-US"/>
              <a:pPr>
                <a:defRPr/>
              </a:pPr>
              <a:t>6/1/2016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75AF5-9F80-4A78-93DE-AA46C20D08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78ED84-57F7-4671-9C6B-207BEA3C8200}" type="datetime1">
              <a:rPr lang="en-US"/>
              <a:pPr>
                <a:defRPr/>
              </a:pPr>
              <a:t>6/1/2016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59A475-6B89-4C58-BE66-319B394F1E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9C5090-FB5F-4F0E-92EA-1FBF5D504357}" type="datetime1">
              <a:rPr lang="en-US"/>
              <a:pPr>
                <a:defRPr/>
              </a:pPr>
              <a:t>6/1/2016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E21DC3-01D4-4FBD-9310-8B6252FE42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600"/>
            </a:lvl1pPr>
            <a:lvl2pPr>
              <a:defRPr sz="2800"/>
            </a:lvl2pPr>
            <a:lvl3pPr>
              <a:defRPr sz="24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8A9D18-03E9-4BC6-93D6-9DD45B4BAC39}" type="datetime1">
              <a:rPr lang="en-US"/>
              <a:pPr>
                <a:defRPr/>
              </a:pPr>
              <a:t>6/1/2016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25EBC2-12FA-4DAC-9208-5351300764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E8F754-AC25-429D-97B6-6B2315AF0672}" type="datetime1">
              <a:rPr lang="en-US"/>
              <a:pPr>
                <a:defRPr/>
              </a:pPr>
              <a:t>6/1/2016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104598-777A-4E6E-A15E-6F7BF04C49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9C216B-661E-4252-9EE3-2BF99062E9C7}" type="datetime1">
              <a:rPr lang="en-US"/>
              <a:pPr>
                <a:defRPr/>
              </a:pPr>
              <a:t>6/1/2016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5D4D68-1353-41E0-A4C6-6FE6599CFE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072E22-9CDE-4E93-8B85-0C04DA233642}" type="datetime1">
              <a:rPr lang="en-US"/>
              <a:pPr>
                <a:defRPr/>
              </a:pPr>
              <a:t>6/1/2016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D8F5D4-8232-448D-BD36-3E48C720B0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6D3FBB-0D43-4DFB-9056-D2A19B3A17D9}" type="datetime1">
              <a:rPr lang="en-US"/>
              <a:pPr>
                <a:defRPr/>
              </a:pPr>
              <a:t>6/1/2016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59D303-6692-4693-9282-65F502AF2F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06F838-A26D-4BB2-B479-032E57F17978}" type="datetime1">
              <a:rPr lang="en-US"/>
              <a:pPr>
                <a:defRPr/>
              </a:pPr>
              <a:t>6/1/2016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C2135B-9C8E-4E29-A39B-06F9394F9F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832187-DC85-4B8B-A876-FD8ABEE55796}" type="datetime1">
              <a:rPr lang="en-US"/>
              <a:pPr>
                <a:defRPr/>
              </a:pPr>
              <a:t>6/1/2016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1FED83-9C15-453E-88E4-30F2D4B351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93F678-41C5-4A65-A35C-3DA5E5495B96}" type="datetime1">
              <a:rPr lang="en-US"/>
              <a:pPr>
                <a:defRPr/>
              </a:pPr>
              <a:t>6/1/2016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CAD41A-8D71-4361-8001-4920321C5F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1EA1BA2-FBFB-4127-8858-D44FE097CD1B}" type="datetime1">
              <a:rPr lang="en-US"/>
              <a:pPr>
                <a:defRPr/>
              </a:pPr>
              <a:t>6/1/2016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C517C32-AB2C-4593-8DC1-83A75397D3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foss2serve.org/index.php/50_Ways" TargetMode="Externa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1.2 HFOSS in Education</a:t>
            </a:r>
            <a:endParaRPr lang="en-US" sz="4000" dirty="0"/>
          </a:p>
        </p:txBody>
      </p:sp>
      <p:pic>
        <p:nvPicPr>
          <p:cNvPr id="1028" name="Picture 4" descr="POSSE_logo_primary_RGB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5486400"/>
            <a:ext cx="4000500" cy="1209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OpenMRS</a:t>
            </a:r>
            <a:r>
              <a:rPr lang="en-US" dirty="0" smtClean="0"/>
              <a:t> Development Environment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247,00 LOC</a:t>
            </a:r>
          </a:p>
          <a:p>
            <a:pPr lvl="1"/>
            <a:r>
              <a:rPr lang="en-US" dirty="0" smtClean="0"/>
              <a:t>Java, JavaScript, XML, HTML, SQL</a:t>
            </a:r>
          </a:p>
          <a:p>
            <a:r>
              <a:rPr lang="en-US" dirty="0" smtClean="0"/>
              <a:t>Over 3600 commits made by 75 committers</a:t>
            </a:r>
          </a:p>
          <a:p>
            <a:r>
              <a:rPr lang="en-US" dirty="0" smtClean="0"/>
              <a:t>First step: Getting the dev environment install instructions</a:t>
            </a:r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Student Enhancements:</a:t>
            </a:r>
            <a:br>
              <a:rPr lang="en-US" dirty="0" smtClean="0"/>
            </a:br>
            <a:r>
              <a:rPr lang="en-US" dirty="0" smtClean="0"/>
              <a:t>Developer Environment Instructions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057400"/>
            <a:ext cx="881959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50 Ways to be a </a:t>
            </a:r>
            <a:r>
              <a:rPr lang="en-US" dirty="0" err="1" smtClean="0"/>
              <a:t>FOSSer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US" kern="1200" dirty="0" smtClean="0">
                <a:solidFill>
                  <a:schemeClr val="tx1"/>
                </a:solidFill>
                <a:effectLst/>
              </a:rPr>
              <a:t>Use &amp; Evaluate</a:t>
            </a:r>
            <a:endParaRPr lang="en-US" dirty="0" smtClean="0">
              <a:effectLst/>
            </a:endParaRPr>
          </a:p>
          <a:p>
            <a:pPr lvl="0"/>
            <a:r>
              <a:rPr lang="en-US" dirty="0" smtClean="0"/>
              <a:t>FOSS Participants</a:t>
            </a:r>
          </a:p>
          <a:p>
            <a:pPr lvl="0"/>
            <a:r>
              <a:rPr lang="en-US" dirty="0" smtClean="0"/>
              <a:t>HFOSS Project Overview</a:t>
            </a:r>
          </a:p>
          <a:p>
            <a:pPr lvl="0"/>
            <a:r>
              <a:rPr lang="en-US" dirty="0" smtClean="0"/>
              <a:t>Communication</a:t>
            </a:r>
          </a:p>
          <a:p>
            <a:pPr lvl="0"/>
            <a:r>
              <a:rPr lang="en-US" dirty="0" smtClean="0"/>
              <a:t>Tools</a:t>
            </a:r>
          </a:p>
          <a:p>
            <a:pPr lvl="0"/>
            <a:r>
              <a:rPr lang="en-US" dirty="0" smtClean="0"/>
              <a:t>Business Model</a:t>
            </a:r>
          </a:p>
          <a:p>
            <a:pPr lvl="0"/>
            <a:r>
              <a:rPr lang="en-US" dirty="0" smtClean="0"/>
              <a:t>Philosophy and Politics</a:t>
            </a:r>
          </a:p>
          <a:p>
            <a:r>
              <a:rPr lang="en-US" dirty="0"/>
              <a:t>Privacy and </a:t>
            </a:r>
            <a:r>
              <a:rPr lang="en-US" dirty="0" smtClean="0"/>
              <a:t>Security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lvl="0"/>
            <a:r>
              <a:rPr lang="en-US" dirty="0" smtClean="0"/>
              <a:t>Documentation</a:t>
            </a:r>
            <a:endParaRPr lang="en-US" dirty="0"/>
          </a:p>
          <a:p>
            <a:pPr lvl="0"/>
            <a:r>
              <a:rPr lang="en-US" dirty="0"/>
              <a:t>Visual Design</a:t>
            </a:r>
          </a:p>
          <a:p>
            <a:pPr lvl="0"/>
            <a:r>
              <a:rPr lang="en-US" dirty="0"/>
              <a:t>Quality and Testing</a:t>
            </a:r>
          </a:p>
          <a:p>
            <a:pPr lvl="0"/>
            <a:r>
              <a:rPr lang="en-US" dirty="0"/>
              <a:t>Usability</a:t>
            </a:r>
          </a:p>
          <a:p>
            <a:pPr lvl="0"/>
            <a:r>
              <a:rPr lang="en-US" dirty="0"/>
              <a:t>Design</a:t>
            </a:r>
          </a:p>
          <a:p>
            <a:pPr lvl="0"/>
            <a:r>
              <a:rPr lang="en-US" dirty="0"/>
              <a:t>Style</a:t>
            </a:r>
          </a:p>
          <a:p>
            <a:pPr lvl="0"/>
            <a:r>
              <a:rPr lang="en-US" dirty="0" smtClean="0"/>
              <a:t>Coding</a:t>
            </a:r>
          </a:p>
          <a:p>
            <a:pPr lvl="0"/>
            <a:r>
              <a:rPr lang="en-US" dirty="0" smtClean="0"/>
              <a:t>Localization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362200" y="1062891"/>
            <a:ext cx="449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dirty="0" smtClean="0">
                <a:hlinkClick r:id="rId2"/>
              </a:rPr>
              <a:t>http://foss2serve.org/index.php/50_Ways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272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Students Have…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41437"/>
            <a:ext cx="8229600" cy="4525963"/>
          </a:xfrm>
        </p:spPr>
        <p:txBody>
          <a:bodyPr/>
          <a:lstStyle/>
          <a:p>
            <a:r>
              <a:rPr lang="en-US" sz="3200" dirty="0" smtClean="0"/>
              <a:t>Created install instructions for the dev environment for </a:t>
            </a:r>
            <a:r>
              <a:rPr lang="en-US" sz="3200" dirty="0" err="1" smtClean="0"/>
              <a:t>OpenMRS</a:t>
            </a:r>
            <a:endParaRPr lang="en-US" sz="3200" dirty="0" smtClean="0"/>
          </a:p>
          <a:p>
            <a:r>
              <a:rPr lang="en-US" sz="3200" dirty="0" smtClean="0"/>
              <a:t>Added a keyboard to the Caribou onscreen keyboard</a:t>
            </a:r>
          </a:p>
          <a:p>
            <a:r>
              <a:rPr lang="en-US" sz="3200" dirty="0" smtClean="0"/>
              <a:t>Written guidelines for downloading and installing products</a:t>
            </a:r>
          </a:p>
          <a:p>
            <a:r>
              <a:rPr lang="en-US" sz="3200" dirty="0" smtClean="0"/>
              <a:t>Added color filters to vision software</a:t>
            </a:r>
          </a:p>
          <a:p>
            <a:r>
              <a:rPr lang="en-US" sz="3200" dirty="0" smtClean="0"/>
              <a:t>Created a volunteer management module for disaster management software</a:t>
            </a:r>
          </a:p>
          <a:p>
            <a:endParaRPr lang="en-US" sz="180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585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smtClean="0"/>
              <a:t>The Course: Software Engineering</a:t>
            </a:r>
          </a:p>
        </p:txBody>
      </p:sp>
      <p:sp>
        <p:nvSpPr>
          <p:cNvPr id="6861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200" smtClean="0"/>
              <a:t>Senior-level software engineering course</a:t>
            </a:r>
          </a:p>
          <a:p>
            <a:r>
              <a:rPr lang="en-US" sz="3200" smtClean="0"/>
              <a:t>Two 75 minute meetings per week</a:t>
            </a:r>
          </a:p>
          <a:p>
            <a:r>
              <a:rPr lang="en-US" sz="3200" smtClean="0"/>
              <a:t>Goals: </a:t>
            </a:r>
          </a:p>
          <a:p>
            <a:pPr lvl="1"/>
            <a:r>
              <a:rPr lang="en-US" smtClean="0"/>
              <a:t>Expose students to major development steps</a:t>
            </a:r>
          </a:p>
          <a:p>
            <a:pPr lvl="2"/>
            <a:r>
              <a:rPr lang="en-US" smtClean="0"/>
              <a:t>Requirements, design, code, test, maintenance</a:t>
            </a:r>
          </a:p>
          <a:p>
            <a:pPr lvl="1"/>
            <a:r>
              <a:rPr lang="en-US" smtClean="0"/>
              <a:t>Provide experience with complex, on-going project</a:t>
            </a:r>
          </a:p>
          <a:p>
            <a:pPr lvl="1"/>
            <a:r>
              <a:rPr lang="en-US" smtClean="0"/>
              <a:t>Involve students in professional community</a:t>
            </a:r>
          </a:p>
        </p:txBody>
      </p:sp>
      <p:pic>
        <p:nvPicPr>
          <p:cNvPr id="68612" name="Picture 4" descr="star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91388" y="5005388"/>
            <a:ext cx="1852612" cy="18526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smtClean="0"/>
              <a:t>The Project: Caribou</a:t>
            </a:r>
          </a:p>
        </p:txBody>
      </p:sp>
      <p:sp>
        <p:nvSpPr>
          <p:cNvPr id="60419" name="Rectangle 3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r>
              <a:rPr lang="en-US" sz="3200" smtClean="0"/>
              <a:t>On-screen keyboard</a:t>
            </a:r>
          </a:p>
          <a:p>
            <a:r>
              <a:rPr lang="en-US" sz="3200" smtClean="0"/>
              <a:t>Part of GNOME desktop environment</a:t>
            </a:r>
          </a:p>
          <a:p>
            <a:r>
              <a:rPr lang="en-US" sz="3200" smtClean="0"/>
              <a:t>Use by mouse or switch device</a:t>
            </a:r>
          </a:p>
          <a:p>
            <a:r>
              <a:rPr lang="en-US" sz="3200" smtClean="0">
                <a:solidFill>
                  <a:srgbClr val="000000"/>
                </a:solidFill>
              </a:rPr>
              <a:t>Customizable</a:t>
            </a:r>
          </a:p>
          <a:p>
            <a:pPr lvl="1"/>
            <a:r>
              <a:rPr lang="en-US" smtClean="0">
                <a:solidFill>
                  <a:srgbClr val="000000"/>
                </a:solidFill>
              </a:rPr>
              <a:t>Keyboard layout, font, color, etc.</a:t>
            </a:r>
            <a:endParaRPr lang="en-US" smtClean="0"/>
          </a:p>
        </p:txBody>
      </p:sp>
      <p:pic>
        <p:nvPicPr>
          <p:cNvPr id="60422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4259263"/>
            <a:ext cx="6934200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0423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91400" y="0"/>
            <a:ext cx="17526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Caribou Development Environment</a:t>
            </a:r>
          </a:p>
        </p:txBody>
      </p:sp>
      <p:sp>
        <p:nvSpPr>
          <p:cNvPr id="66563" name="Rectangle 3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876800"/>
          </a:xfrm>
        </p:spPr>
        <p:txBody>
          <a:bodyPr/>
          <a:lstStyle/>
          <a:p>
            <a:r>
              <a:rPr lang="en-US" sz="2800" smtClean="0"/>
              <a:t>1500 lines of Python code</a:t>
            </a:r>
          </a:p>
          <a:p>
            <a:pPr lvl="1"/>
            <a:r>
              <a:rPr lang="en-US" sz="2400" smtClean="0"/>
              <a:t>Download from git repository</a:t>
            </a:r>
          </a:p>
          <a:p>
            <a:pPr lvl="1"/>
            <a:r>
              <a:rPr lang="en-US" sz="2400" smtClean="0"/>
              <a:t>8 files</a:t>
            </a:r>
          </a:p>
          <a:p>
            <a:pPr lvl="1"/>
            <a:r>
              <a:rPr lang="en-US" sz="2400" smtClean="0"/>
              <a:t>15 classes</a:t>
            </a:r>
          </a:p>
          <a:p>
            <a:r>
              <a:rPr lang="en-US" sz="2800" smtClean="0"/>
              <a:t>Keyboards stored as XML or JSON format</a:t>
            </a:r>
          </a:p>
          <a:p>
            <a:r>
              <a:rPr lang="en-US" sz="2800" smtClean="0"/>
              <a:t>Code organization relatively complex</a:t>
            </a:r>
          </a:p>
          <a:p>
            <a:pPr lvl="1"/>
            <a:r>
              <a:rPr lang="en-US" sz="2400" smtClean="0"/>
              <a:t>Creation involves multiple install.sh and make files</a:t>
            </a:r>
          </a:p>
          <a:p>
            <a:pPr lvl="1"/>
            <a:r>
              <a:rPr lang="en-US" sz="2400" smtClean="0"/>
              <a:t>Four levels of directories and make files</a:t>
            </a:r>
          </a:p>
          <a:p>
            <a:r>
              <a:rPr lang="en-US" sz="2800" smtClean="0"/>
              <a:t>We wrote requirements, design, test spec, and made code contributions</a:t>
            </a:r>
          </a:p>
        </p:txBody>
      </p:sp>
      <p:pic>
        <p:nvPicPr>
          <p:cNvPr id="66564" name="Picture 4" descr="pyth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5600" y="1447800"/>
            <a:ext cx="1847850" cy="18192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6" name="Rectang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smtClean="0"/>
              <a:t>Student Enhancements: Usability</a:t>
            </a:r>
          </a:p>
        </p:txBody>
      </p:sp>
      <p:sp>
        <p:nvSpPr>
          <p:cNvPr id="74764" name="Rectangle 12"/>
          <p:cNvSpPr>
            <a:spLocks noGrp="1"/>
          </p:cNvSpPr>
          <p:nvPr>
            <p:ph type="body" idx="1"/>
          </p:nvPr>
        </p:nvSpPr>
        <p:spPr>
          <a:xfrm>
            <a:off x="457200" y="1828800"/>
            <a:ext cx="8229600" cy="4525963"/>
          </a:xfrm>
        </p:spPr>
        <p:txBody>
          <a:bodyPr/>
          <a:lstStyle/>
          <a:p>
            <a:r>
              <a:rPr lang="en-US" sz="3200" smtClean="0"/>
              <a:t>More descriptive names for some keys</a:t>
            </a:r>
          </a:p>
          <a:p>
            <a:r>
              <a:rPr lang="en-US" sz="3200" smtClean="0"/>
              <a:t>Add keys with critical functionality</a:t>
            </a:r>
          </a:p>
        </p:txBody>
      </p:sp>
      <p:pic>
        <p:nvPicPr>
          <p:cNvPr id="7475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3389313"/>
            <a:ext cx="8001000" cy="25542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74758" name="Oval 6"/>
          <p:cNvSpPr>
            <a:spLocks noChangeArrowheads="1"/>
          </p:cNvSpPr>
          <p:nvPr/>
        </p:nvSpPr>
        <p:spPr bwMode="auto">
          <a:xfrm>
            <a:off x="6172200" y="4722813"/>
            <a:ext cx="696913" cy="701675"/>
          </a:xfrm>
          <a:prstGeom prst="ellipse">
            <a:avLst/>
          </a:prstGeom>
          <a:noFill/>
          <a:ln w="2556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4759" name="Oval 7"/>
          <p:cNvSpPr>
            <a:spLocks noChangeArrowheads="1"/>
          </p:cNvSpPr>
          <p:nvPr/>
        </p:nvSpPr>
        <p:spPr bwMode="auto">
          <a:xfrm>
            <a:off x="7772400" y="3275013"/>
            <a:ext cx="685800" cy="766762"/>
          </a:xfrm>
          <a:prstGeom prst="ellipse">
            <a:avLst/>
          </a:prstGeom>
          <a:noFill/>
          <a:ln w="2556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4760" name="Oval 8"/>
          <p:cNvSpPr>
            <a:spLocks noChangeArrowheads="1"/>
          </p:cNvSpPr>
          <p:nvPr/>
        </p:nvSpPr>
        <p:spPr bwMode="auto">
          <a:xfrm>
            <a:off x="7772400" y="5180013"/>
            <a:ext cx="685800" cy="690562"/>
          </a:xfrm>
          <a:prstGeom prst="ellipse">
            <a:avLst/>
          </a:prstGeom>
          <a:noFill/>
          <a:ln w="2556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4761" name="Oval 9"/>
          <p:cNvSpPr>
            <a:spLocks noChangeArrowheads="1"/>
          </p:cNvSpPr>
          <p:nvPr/>
        </p:nvSpPr>
        <p:spPr bwMode="auto">
          <a:xfrm>
            <a:off x="609600" y="4189413"/>
            <a:ext cx="677863" cy="690562"/>
          </a:xfrm>
          <a:prstGeom prst="ellipse">
            <a:avLst/>
          </a:prstGeom>
          <a:noFill/>
          <a:ln w="25560">
            <a:solidFill>
              <a:srgbClr val="3333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4762" name="Oval 10"/>
          <p:cNvSpPr>
            <a:spLocks noChangeArrowheads="1"/>
          </p:cNvSpPr>
          <p:nvPr/>
        </p:nvSpPr>
        <p:spPr bwMode="auto">
          <a:xfrm>
            <a:off x="685800" y="4722813"/>
            <a:ext cx="774700" cy="690562"/>
          </a:xfrm>
          <a:prstGeom prst="ellipse">
            <a:avLst/>
          </a:prstGeom>
          <a:noFill/>
          <a:ln w="25560">
            <a:solidFill>
              <a:srgbClr val="3333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4763" name="Oval 11"/>
          <p:cNvSpPr>
            <a:spLocks noChangeArrowheads="1"/>
          </p:cNvSpPr>
          <p:nvPr/>
        </p:nvSpPr>
        <p:spPr bwMode="auto">
          <a:xfrm>
            <a:off x="609600" y="3808413"/>
            <a:ext cx="581025" cy="609600"/>
          </a:xfrm>
          <a:prstGeom prst="ellipse">
            <a:avLst/>
          </a:prstGeom>
          <a:noFill/>
          <a:ln w="2556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2" name="Rectang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Student Enhancements: </a:t>
            </a:r>
            <a:br>
              <a:rPr lang="en-US" smtClean="0"/>
            </a:br>
            <a:r>
              <a:rPr lang="en-US" smtClean="0"/>
              <a:t>Programming Keyboard</a:t>
            </a:r>
          </a:p>
        </p:txBody>
      </p:sp>
      <p:sp>
        <p:nvSpPr>
          <p:cNvPr id="63495" name="Rectangle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200" smtClean="0"/>
              <a:t>Keyboard layout intended for programming</a:t>
            </a:r>
          </a:p>
          <a:p>
            <a:r>
              <a:rPr lang="en-US" sz="3200" smtClean="0"/>
              <a:t>Reduce layout switching between alphanumeric and special characters</a:t>
            </a:r>
          </a:p>
          <a:p>
            <a:endParaRPr lang="en-US" sz="3200" smtClean="0"/>
          </a:p>
        </p:txBody>
      </p:sp>
      <p:pic>
        <p:nvPicPr>
          <p:cNvPr id="63496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581400"/>
            <a:ext cx="8382000" cy="236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dirty="0" smtClean="0"/>
              <a:t>The Project: </a:t>
            </a:r>
            <a:r>
              <a:rPr lang="en-US" dirty="0" err="1" smtClean="0"/>
              <a:t>OpenMRS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4525963"/>
          </a:xfrm>
        </p:spPr>
        <p:txBody>
          <a:bodyPr/>
          <a:lstStyle/>
          <a:p>
            <a:r>
              <a:rPr lang="en-US" dirty="0" smtClean="0"/>
              <a:t>World's leading open source enterprise electronic medical record system.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2332037"/>
            <a:ext cx="7293832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islopEllis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3842</TotalTime>
  <Words>293</Words>
  <Application>Microsoft Office PowerPoint</Application>
  <PresentationFormat>On-screen Show (4:3)</PresentationFormat>
  <Paragraphs>70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Calibri</vt:lpstr>
      <vt:lpstr>HislopEllis</vt:lpstr>
      <vt:lpstr>1.2 HFOSS in Education</vt:lpstr>
      <vt:lpstr>50 Ways to be a FOSSer</vt:lpstr>
      <vt:lpstr>Students Have…</vt:lpstr>
      <vt:lpstr>The Course: Software Engineering</vt:lpstr>
      <vt:lpstr>The Project: Caribou</vt:lpstr>
      <vt:lpstr>Caribou Development Environment</vt:lpstr>
      <vt:lpstr>Student Enhancements: Usability</vt:lpstr>
      <vt:lpstr>Student Enhancements:  Programming Keyboard</vt:lpstr>
      <vt:lpstr>The Project: OpenMRS</vt:lpstr>
      <vt:lpstr>OpenMRS Development Environment</vt:lpstr>
      <vt:lpstr>Student Enhancements: Developer Environment Instructions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lpostner</cp:lastModifiedBy>
  <cp:revision>890</cp:revision>
  <dcterms:created xsi:type="dcterms:W3CDTF">2009-06-29T15:20:32Z</dcterms:created>
  <dcterms:modified xsi:type="dcterms:W3CDTF">2016-06-01T15:20:45Z</dcterms:modified>
</cp:coreProperties>
</file>