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89" r:id="rId2"/>
    <p:sldId id="344" r:id="rId3"/>
    <p:sldId id="345" r:id="rId4"/>
    <p:sldId id="327" r:id="rId5"/>
    <p:sldId id="328" r:id="rId6"/>
    <p:sldId id="342" r:id="rId7"/>
    <p:sldId id="329" r:id="rId8"/>
    <p:sldId id="330" r:id="rId9"/>
    <p:sldId id="331" r:id="rId10"/>
    <p:sldId id="332" r:id="rId11"/>
    <p:sldId id="333" r:id="rId12"/>
    <p:sldId id="334" r:id="rId13"/>
    <p:sldId id="335" r:id="rId14"/>
    <p:sldId id="336" r:id="rId15"/>
    <p:sldId id="337" r:id="rId16"/>
    <p:sldId id="338" r:id="rId17"/>
    <p:sldId id="339" r:id="rId18"/>
    <p:sldId id="340" r:id="rId19"/>
    <p:sldId id="341" r:id="rId20"/>
    <p:sldId id="311"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587"/>
    <a:srgbClr val="143288"/>
    <a:srgbClr val="8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7540" autoAdjust="0"/>
    <p:restoredTop sz="77711" autoAdjust="0"/>
  </p:normalViewPr>
  <p:slideViewPr>
    <p:cSldViewPr>
      <p:cViewPr varScale="1">
        <p:scale>
          <a:sx n="70" d="100"/>
          <a:sy n="70" d="100"/>
        </p:scale>
        <p:origin x="-1096" y="-104"/>
      </p:cViewPr>
      <p:guideLst>
        <p:guide orient="horz" pos="2160"/>
        <p:guide pos="2880"/>
      </p:guideLst>
    </p:cSldViewPr>
  </p:slideViewPr>
  <p:outlineViewPr>
    <p:cViewPr>
      <p:scale>
        <a:sx n="33" d="100"/>
        <a:sy n="33" d="100"/>
      </p:scale>
      <p:origin x="0" y="1558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6AD9EE-0CC2-994A-8D83-8FCD415B3A4B}" type="datetimeFigureOut">
              <a:rPr lang="en-US" smtClean="0"/>
              <a:pPr/>
              <a:t>11/13/16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DEAA07-A226-7840-841A-A3BEDE5DEF98}" type="slidenum">
              <a:rPr lang="en-US" smtClean="0"/>
              <a:pPr/>
              <a:t>‹#›</a:t>
            </a:fld>
            <a:endParaRPr lang="en-US"/>
          </a:p>
        </p:txBody>
      </p:sp>
    </p:spTree>
    <p:extLst>
      <p:ext uri="{BB962C8B-B14F-4D97-AF65-F5344CB8AC3E}">
        <p14:creationId xmlns:p14="http://schemas.microsoft.com/office/powerpoint/2010/main" val="31043504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E1A4B3E-213F-4CF4-85B2-5917254297CB}" type="datetimeFigureOut">
              <a:rPr lang="en-US"/>
              <a:pPr>
                <a:defRPr/>
              </a:pPr>
              <a:t>11/13/16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A9D7CCF-F491-426D-9638-FC80555158A5}" type="slidenum">
              <a:rPr lang="en-US"/>
              <a:pPr>
                <a:defRPr/>
              </a:pPr>
              <a:t>‹#›</a:t>
            </a:fld>
            <a:endParaRPr lang="en-US"/>
          </a:p>
        </p:txBody>
      </p:sp>
    </p:spTree>
    <p:extLst>
      <p:ext uri="{BB962C8B-B14F-4D97-AF65-F5344CB8AC3E}">
        <p14:creationId xmlns:p14="http://schemas.microsoft.com/office/powerpoint/2010/main" val="32799498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692C80-8FE5-6244-8225-483F40355FDE}" type="slidenum">
              <a:rPr lang="en-US" smtClean="0"/>
              <a:pPr/>
              <a:t>1</a:t>
            </a:fld>
            <a:endParaRPr lang="en-US" dirty="0"/>
          </a:p>
        </p:txBody>
      </p:sp>
    </p:spTree>
    <p:extLst>
      <p:ext uri="{BB962C8B-B14F-4D97-AF65-F5344CB8AC3E}">
        <p14:creationId xmlns:p14="http://schemas.microsoft.com/office/powerpoint/2010/main" val="701435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4"/>
          <p:cNvSpPr>
            <a:spLocks noGrp="1" noChangeArrowheads="1"/>
          </p:cNvSpPr>
          <p:nvPr>
            <p:ph type="sldNum"/>
          </p:nvPr>
        </p:nvSpPr>
        <p:spPr>
          <a:ln/>
        </p:spPr>
        <p:txBody>
          <a:bodyPr/>
          <a:lstStyle/>
          <a:p>
            <a:fld id="{5A74AF3C-2691-4AB1-917B-60C13F10811B}" type="slidenum">
              <a:rPr lang="en-US"/>
              <a:pPr/>
              <a:t>16</a:t>
            </a:fld>
            <a:endParaRPr lang="en-US"/>
          </a:p>
        </p:txBody>
      </p:sp>
      <p:sp>
        <p:nvSpPr>
          <p:cNvPr id="111617" name="Text Box 1"/>
          <p:cNvSpPr txBox="1">
            <a:spLocks noGrp="1" noChangeArrowheads="1"/>
          </p:cNvSpPr>
          <p:nvPr>
            <p:ph type="body"/>
          </p:nvPr>
        </p:nvSpPr>
        <p:spPr bwMode="auto">
          <a:xfrm>
            <a:off x="288921" y="4344767"/>
            <a:ext cx="6281710" cy="4115191"/>
          </a:xfrm>
          <a:prstGeom prst="rect">
            <a:avLst/>
          </a:prstGeom>
          <a:noFill/>
          <a:ln cap="flat">
            <a:round/>
            <a:headEnd/>
            <a:tailEnd/>
          </a:ln>
        </p:spPr>
        <p:txBody>
          <a:bodyPr lIns="91506" tIns="45576" rIns="91506" bIns="45576"/>
          <a:lstStyle/>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Free and Open Source software is provided “as-is”. Unlike commercial software, FOSS licenses provide no guarantee of support, warranty, or indemnification; that is, there is no one standing behind any organization. It this important that corporate product teams understand these risks.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Licenses on the right side (permissive licenses) permit this sort of recursive development process as shown on the previous slide. These licenses permit the software to be distributed with the right for others to do further modification and distribution.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left require that derivative works (changes or modifications to the program or library) must be licensed under the same terms (a sort of recursive feature that is sometimes referred to as </a:t>
            </a:r>
            <a:r>
              <a:rPr lang="en-US" sz="1000" dirty="0" err="1">
                <a:latin typeface="Arial" charset="0"/>
                <a:cs typeface="Arial" charset="0"/>
              </a:rPr>
              <a:t>copyleft</a:t>
            </a:r>
            <a:r>
              <a:rPr lang="en-US" sz="1000" dirty="0">
                <a:latin typeface="Arial" charset="0"/>
                <a:cs typeface="Arial" charset="0"/>
              </a:rPr>
              <a:t> – a play on the term ‘copyright’). </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Eighty to ninety percent of FOSS is licensed under the GPL, LGPL, MIT, BSD, and Apache.</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relationship between proprietary software (or software under any other license) and software under these licenses must be carefully examined to make sure that the two types of software are sufficiently “separate” as required by the particular </a:t>
            </a:r>
            <a:r>
              <a:rPr lang="en-US" sz="1000" dirty="0" err="1">
                <a:latin typeface="Arial" charset="0"/>
                <a:cs typeface="Arial" charset="0"/>
              </a:rPr>
              <a:t>copyleft</a:t>
            </a:r>
            <a:r>
              <a:rPr lang="en-US" sz="1000" dirty="0">
                <a:latin typeface="Arial" charset="0"/>
                <a:cs typeface="Arial" charset="0"/>
              </a:rPr>
              <a:t> license.</a:t>
            </a:r>
          </a:p>
          <a:p>
            <a:pPr marL="331849" lvl="2" indent="-110617" eaLnBrk="1" hangingPunct="1">
              <a:lnSpc>
                <a:spcPct val="110000"/>
              </a:lnSpc>
              <a:spcBef>
                <a:spcPts val="196"/>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right permit modified versions to be retained as proprietary and permit arbitrary integration into proprietary software.</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p:txBody>
      </p:sp>
      <p:sp>
        <p:nvSpPr>
          <p:cNvPr id="111618" name="Text Box 2"/>
          <p:cNvSpPr txBox="1">
            <a:spLocks noChangeArrowheads="1"/>
          </p:cNvSpPr>
          <p:nvPr/>
        </p:nvSpPr>
        <p:spPr bwMode="auto">
          <a:xfrm>
            <a:off x="3125322" y="8866010"/>
            <a:ext cx="596483" cy="268620"/>
          </a:xfrm>
          <a:prstGeom prst="rect">
            <a:avLst/>
          </a:prstGeom>
          <a:noFill/>
          <a:ln w="9525" cap="flat">
            <a:noFill/>
            <a:round/>
            <a:headEnd/>
            <a:tailEnd/>
          </a:ln>
          <a:effectLst/>
        </p:spPr>
        <p:txBody>
          <a:bodyPr lIns="91506" tIns="45576" rIns="91506" bIns="45576" anchor="b"/>
          <a:lstStyle/>
          <a:p>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fld id="{F75841B5-7DD5-4BA4-A686-B1217D47DE15}" type="slidenum">
              <a:rPr lang="en-US" sz="800">
                <a:solidFill>
                  <a:srgbClr val="000000"/>
                </a:solidFill>
                <a:latin typeface="Futura Bk" charset="0"/>
              </a:rPr>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t>16</a:t>
            </a:fld>
            <a:endParaRPr lang="en-US" sz="800" dirty="0">
              <a:solidFill>
                <a:srgbClr val="000000"/>
              </a:solidFill>
              <a:latin typeface="Futura Bk" charset="0"/>
            </a:endParaRPr>
          </a:p>
        </p:txBody>
      </p:sp>
      <p:sp>
        <p:nvSpPr>
          <p:cNvPr id="111619" name="Rectangle 3"/>
          <p:cNvSpPr txBox="1">
            <a:spLocks noGrp="1" noRot="1" noChangeAspect="1" noChangeArrowheads="1"/>
          </p:cNvSpPr>
          <p:nvPr>
            <p:ph type="sldImg" idx="1"/>
          </p:nvPr>
        </p:nvSpPr>
        <p:spPr bwMode="auto">
          <a:xfrm>
            <a:off x="1144588" y="687388"/>
            <a:ext cx="4570412" cy="3429000"/>
          </a:xfrm>
          <a:prstGeom prst="rect">
            <a:avLst/>
          </a:prstGeom>
          <a:solidFill>
            <a:srgbClr val="FFFFFF"/>
          </a:solidFill>
          <a:ln>
            <a:solidFill>
              <a:srgbClr val="000000"/>
            </a:solidFill>
            <a:miter lim="800000"/>
            <a:headEnd/>
            <a:tailEnd/>
          </a:ln>
        </p:spPr>
      </p:sp>
      <p:sp>
        <p:nvSpPr>
          <p:cNvPr id="111620" name="Rectangle 4"/>
          <p:cNvSpPr>
            <a:spLocks noChangeArrowheads="1"/>
          </p:cNvSpPr>
          <p:nvPr/>
        </p:nvSpPr>
        <p:spPr bwMode="auto">
          <a:xfrm>
            <a:off x="0" y="7809"/>
            <a:ext cx="5666587" cy="369756"/>
          </a:xfrm>
          <a:prstGeom prst="rect">
            <a:avLst/>
          </a:prstGeom>
          <a:noFill/>
          <a:ln w="9525" cap="flat">
            <a:noFill/>
            <a:round/>
            <a:headEnd/>
            <a:tailEnd/>
          </a:ln>
          <a:effectLst/>
        </p:spPr>
        <p:txBody>
          <a:bodyPr lIns="88326" tIns="45930" rIns="88326" bIns="45930">
            <a:spAutoFit/>
          </a:bodyPr>
          <a:lstStyle/>
          <a:p>
            <a:pP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r>
              <a:rPr lang="en-US" dirty="0">
                <a:solidFill>
                  <a:srgbClr val="000000"/>
                </a:solidFill>
              </a:rPr>
              <a:t>Organizational Participation in Open Communities</a:t>
            </a:r>
          </a:p>
        </p:txBody>
      </p:sp>
    </p:spTree>
    <p:extLst>
      <p:ext uri="{BB962C8B-B14F-4D97-AF65-F5344CB8AC3E}">
        <p14:creationId xmlns:p14="http://schemas.microsoft.com/office/powerpoint/2010/main" val="4199811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6628834-6534-D849-BB3D-83974F92E0B0}" type="datetime1">
              <a:rPr lang="en-US" smtClean="0"/>
              <a:pPr>
                <a:defRPr/>
              </a:pPr>
              <a:t>11/13/16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FE575AF5-9F80-4A78-93DE-AA46C20D08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A4E445-93DD-9D4D-BFE0-A865B17AD3FD}" type="datetime1">
              <a:rPr lang="en-US" smtClean="0"/>
              <a:pPr>
                <a:defRPr/>
              </a:pPr>
              <a:t>11/13/16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5B59A475-6B89-4C58-BE66-319B394F1E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1D5B73-12B3-8A4F-A13C-BDDAFEC8BF4B}" type="datetime1">
              <a:rPr lang="en-US" smtClean="0"/>
              <a:pPr>
                <a:defRPr/>
              </a:pPr>
              <a:t>11/13/16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08E21DC3-01D4-4FBD-9310-8B6252FE424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600"/>
            </a:lvl1pPr>
            <a:lvl2pPr>
              <a:defRPr sz="2800"/>
            </a:lvl2pPr>
            <a:lvl3pPr>
              <a:defRPr sz="24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425EBC2-12FA-4DAC-9208-5351300764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AE82232-DA1E-194D-8C5E-2CFB10A664A8}" type="datetime1">
              <a:rPr lang="en-US" smtClean="0"/>
              <a:pPr>
                <a:defRPr/>
              </a:pPr>
              <a:t>11/13/16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F5104598-777A-4E6E-A15E-6F7BF04C49D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C7B097B-4112-C141-BCCD-35AF0D585511}" type="datetime1">
              <a:rPr lang="en-US" smtClean="0"/>
              <a:pPr>
                <a:defRPr/>
              </a:pPr>
              <a:t>11/13/16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005D4D68-1353-41E0-A4C6-6FE6599CFEC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2450339-2A61-2D4A-A9D9-DD15BEAA5192}" type="datetime1">
              <a:rPr lang="en-US" smtClean="0"/>
              <a:pPr>
                <a:defRPr/>
              </a:pPr>
              <a:t>11/13/16</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9" name="Slide Number Placeholder 5"/>
          <p:cNvSpPr>
            <a:spLocks noGrp="1"/>
          </p:cNvSpPr>
          <p:nvPr>
            <p:ph type="sldNum" sz="quarter" idx="12"/>
          </p:nvPr>
        </p:nvSpPr>
        <p:spPr/>
        <p:txBody>
          <a:bodyPr/>
          <a:lstStyle>
            <a:lvl1pPr>
              <a:defRPr/>
            </a:lvl1pPr>
          </a:lstStyle>
          <a:p>
            <a:pPr>
              <a:defRPr/>
            </a:pPr>
            <a:fld id="{85D8F5D4-8232-448D-BD36-3E48C720B01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1A298ED-D17F-DD44-94E1-6107F0C4A0C5}" type="datetime1">
              <a:rPr lang="en-US" smtClean="0"/>
              <a:pPr>
                <a:defRPr/>
              </a:pPr>
              <a:t>11/13/16</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5" name="Slide Number Placeholder 5"/>
          <p:cNvSpPr>
            <a:spLocks noGrp="1"/>
          </p:cNvSpPr>
          <p:nvPr>
            <p:ph type="sldNum" sz="quarter" idx="12"/>
          </p:nvPr>
        </p:nvSpPr>
        <p:spPr/>
        <p:txBody>
          <a:bodyPr/>
          <a:lstStyle>
            <a:lvl1pPr>
              <a:defRPr/>
            </a:lvl1pPr>
          </a:lstStyle>
          <a:p>
            <a:pPr>
              <a:defRPr/>
            </a:pPr>
            <a:fld id="{6859D303-6692-4693-9282-65F502AF2FC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825FFA-F5BA-4746-9277-5F62729077BA}" type="datetime1">
              <a:rPr lang="en-US" smtClean="0"/>
              <a:pPr>
                <a:defRPr/>
              </a:pPr>
              <a:t>11/13/16</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4" name="Slide Number Placeholder 5"/>
          <p:cNvSpPr>
            <a:spLocks noGrp="1"/>
          </p:cNvSpPr>
          <p:nvPr>
            <p:ph type="sldNum" sz="quarter" idx="12"/>
          </p:nvPr>
        </p:nvSpPr>
        <p:spPr/>
        <p:txBody>
          <a:bodyPr/>
          <a:lstStyle>
            <a:lvl1pPr>
              <a:defRPr/>
            </a:lvl1pPr>
          </a:lstStyle>
          <a:p>
            <a:pPr>
              <a:defRPr/>
            </a:pPr>
            <a:fld id="{DFC2135B-9C8E-4E29-A39B-06F9394F9F8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0513682-3180-3E4D-9D65-E70CE3A892B8}" type="datetime1">
              <a:rPr lang="en-US" smtClean="0"/>
              <a:pPr>
                <a:defRPr/>
              </a:pPr>
              <a:t>11/13/16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CA1FED83-9C15-453E-88E4-30F2D4B351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61AD045-C5AD-F34D-991C-BB9E69D26A16}" type="datetime1">
              <a:rPr lang="en-US" smtClean="0"/>
              <a:pPr>
                <a:defRPr/>
              </a:pPr>
              <a:t>11/13/16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BBCAD41A-8D71-4361-8001-4920321C5F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8AA974A-354B-1E4F-9BA1-7C8438AD6198}" type="datetime1">
              <a:rPr lang="en-US" smtClean="0"/>
              <a:pPr>
                <a:defRPr/>
              </a:pPr>
              <a:t>11/13/16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Last Modified: 2013-05-31, 14:45 UTC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C517C32-AB2C-4593-8DC1-83A75397D38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iki.gnome.org/action/show/Projects/MouseTra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iki.gnome.org/Schedule" TargetMode="Externa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iki.gnome.org/Projects/MouseTrap/Roadmap" TargetMode="External"/><Relationship Id="rId3" Type="http://schemas.openxmlformats.org/officeDocument/2006/relationships/image" Target="../media/image3.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t>1.3 HFOSS Process and Tools</a:t>
            </a:r>
            <a:endParaRPr lang="en-US" sz="4000" dirty="0"/>
          </a:p>
        </p:txBody>
      </p:sp>
      <p:pic>
        <p:nvPicPr>
          <p:cNvPr id="4" name="Picture 3" descr="POSSE_logo_primary_RG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5486400"/>
            <a:ext cx="400050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 - 2</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3.   Ask </a:t>
            </a:r>
            <a:r>
              <a:rPr lang="en-US" dirty="0"/>
              <a:t>community for </a:t>
            </a:r>
            <a:r>
              <a:rPr lang="en-US" dirty="0" smtClean="0"/>
              <a:t>help</a:t>
            </a:r>
            <a:endParaRPr lang="en-US" dirty="0"/>
          </a:p>
          <a:p>
            <a:pPr lvl="1"/>
            <a:r>
              <a:rPr lang="en-US" dirty="0"/>
              <a:t>Reproduction </a:t>
            </a:r>
            <a:r>
              <a:rPr lang="en-US" dirty="0" smtClean="0"/>
              <a:t>instructions</a:t>
            </a:r>
            <a:endParaRPr lang="en-US" dirty="0"/>
          </a:p>
          <a:p>
            <a:pPr lvl="2"/>
            <a:r>
              <a:rPr lang="en-US" dirty="0"/>
              <a:t>Where are you?</a:t>
            </a:r>
          </a:p>
          <a:p>
            <a:pPr lvl="2"/>
            <a:r>
              <a:rPr lang="en-US" dirty="0"/>
              <a:t>What have you done?</a:t>
            </a:r>
          </a:p>
          <a:p>
            <a:pPr lvl="2"/>
            <a:r>
              <a:rPr lang="en-US" dirty="0"/>
              <a:t>How can someone else get to the same place?</a:t>
            </a:r>
          </a:p>
          <a:p>
            <a:pPr lvl="2"/>
            <a:r>
              <a:rPr lang="en-US" dirty="0"/>
              <a:t>Why should someone care</a:t>
            </a:r>
            <a:r>
              <a:rPr lang="en-US" dirty="0" smtClean="0"/>
              <a:t>?</a:t>
            </a:r>
          </a:p>
          <a:p>
            <a:pPr lvl="1"/>
            <a:r>
              <a:rPr lang="en-US" dirty="0" smtClean="0"/>
              <a:t>Visibility</a:t>
            </a:r>
          </a:p>
          <a:p>
            <a:pPr lvl="2"/>
            <a:r>
              <a:rPr lang="en-US" dirty="0" smtClean="0"/>
              <a:t>In an open ticket links to: </a:t>
            </a:r>
            <a:r>
              <a:rPr lang="en-US" dirty="0" err="1" smtClean="0"/>
              <a:t>Patchfile</a:t>
            </a:r>
            <a:r>
              <a:rPr lang="en-US" dirty="0"/>
              <a:t>,</a:t>
            </a:r>
            <a:r>
              <a:rPr lang="en-US" dirty="0" smtClean="0"/>
              <a:t> Blog, VC, </a:t>
            </a:r>
            <a:r>
              <a:rPr lang="en-US" dirty="0" err="1" smtClean="0"/>
              <a:t>pastebin</a:t>
            </a:r>
            <a:r>
              <a:rPr lang="en-US" dirty="0"/>
              <a:t>,</a:t>
            </a:r>
            <a:r>
              <a:rPr lang="en-US" dirty="0" smtClean="0"/>
              <a:t> screen shots/casts, live sandbox, wiki with HOWTO reproduce, listserv archives, IRC logs</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10</a:t>
            </a:fld>
            <a:endParaRPr lang="en-US"/>
          </a:p>
        </p:txBody>
      </p:sp>
      <p:pic>
        <p:nvPicPr>
          <p:cNvPr id="12290" name="Picture 2" descr="C:\Users\he302979\AppData\Local\Microsoft\Windows\Temporary Internet Files\Content.IE5\WEQGO4TU\MP9003987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2989" y="1295400"/>
            <a:ext cx="2667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1917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r>
              <a:rPr lang="en-US" baseline="0" dirty="0" smtClean="0"/>
              <a:t> </a:t>
            </a:r>
            <a:r>
              <a:rPr lang="en-US" dirty="0" smtClean="0"/>
              <a:t>Process - 3</a:t>
            </a:r>
            <a:endParaRPr lang="en-US" dirty="0"/>
          </a:p>
        </p:txBody>
      </p:sp>
      <p:sp>
        <p:nvSpPr>
          <p:cNvPr id="3" name="Content Placeholder 2"/>
          <p:cNvSpPr>
            <a:spLocks noGrp="1"/>
          </p:cNvSpPr>
          <p:nvPr>
            <p:ph idx="1"/>
          </p:nvPr>
        </p:nvSpPr>
        <p:spPr/>
        <p:txBody>
          <a:bodyPr/>
          <a:lstStyle/>
          <a:p>
            <a:pPr marL="742950" indent="-742950">
              <a:buAutoNum type="arabicPeriod" startAt="4"/>
            </a:pPr>
            <a:r>
              <a:rPr lang="en-US" dirty="0" smtClean="0"/>
              <a:t>You and the community continue to do the above until you have something working</a:t>
            </a:r>
            <a:endParaRPr lang="en-US" dirty="0"/>
          </a:p>
          <a:p>
            <a:pPr marL="742950" indent="-742950">
              <a:buAutoNum type="arabicPeriod" startAt="4"/>
            </a:pPr>
            <a:r>
              <a:rPr lang="en-US" dirty="0" smtClean="0"/>
              <a:t>Submit patch</a:t>
            </a: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11</a:t>
            </a:fld>
            <a:endParaRPr lang="en-US"/>
          </a:p>
        </p:txBody>
      </p:sp>
      <p:pic>
        <p:nvPicPr>
          <p:cNvPr id="7171" name="Picture 3" descr="C:\Users\he302979\AppData\Local\Microsoft\Windows\Temporary Internet Files\Content.IE5\5NFDVXQ9\MC90008239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953000"/>
            <a:ext cx="1794967" cy="1495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0071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- 1</a:t>
            </a:r>
            <a:endParaRPr lang="en-US" dirty="0"/>
          </a:p>
        </p:txBody>
      </p:sp>
      <p:sp>
        <p:nvSpPr>
          <p:cNvPr id="3" name="Content Placeholder 2"/>
          <p:cNvSpPr>
            <a:spLocks noGrp="1"/>
          </p:cNvSpPr>
          <p:nvPr>
            <p:ph idx="1"/>
          </p:nvPr>
        </p:nvSpPr>
        <p:spPr/>
        <p:txBody>
          <a:bodyPr/>
          <a:lstStyle/>
          <a:p>
            <a:r>
              <a:rPr lang="en-US" dirty="0" smtClean="0"/>
              <a:t>Software is intellectual property</a:t>
            </a:r>
          </a:p>
          <a:p>
            <a:r>
              <a:rPr lang="en-US" dirty="0" smtClean="0"/>
              <a:t>Software is protected under copyright law</a:t>
            </a:r>
          </a:p>
          <a:p>
            <a:r>
              <a:rPr lang="en-US" dirty="0" smtClean="0"/>
              <a:t>Ownership of software determined by examination of any contracts under which it was produced, and any other legally relevant circumstances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12</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4098" name="Picture 2" descr="C:\Documents and Settings\Hellis\Local Settings\Temporary Internet Files\Content.IE5\IHT2761O\MC900282170[1].wmf"/>
          <p:cNvPicPr>
            <a:picLocks noChangeAspect="1" noChangeArrowheads="1"/>
          </p:cNvPicPr>
          <p:nvPr/>
        </p:nvPicPr>
        <p:blipFill>
          <a:blip r:embed="rId2" cstate="print"/>
          <a:srcRect/>
          <a:stretch>
            <a:fillRect/>
          </a:stretch>
        </p:blipFill>
        <p:spPr bwMode="auto">
          <a:xfrm>
            <a:off x="7924800" y="5257800"/>
            <a:ext cx="761695" cy="882396"/>
          </a:xfrm>
          <a:prstGeom prst="rect">
            <a:avLst/>
          </a:prstGeom>
          <a:noFill/>
        </p:spPr>
      </p:pic>
    </p:spTree>
    <p:extLst>
      <p:ext uri="{BB962C8B-B14F-4D97-AF65-F5344CB8AC3E}">
        <p14:creationId xmlns:p14="http://schemas.microsoft.com/office/powerpoint/2010/main" val="38430873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Copyright law says that by default only creator of software (aka copyright holder) may copy, adapt or distribute it</a:t>
            </a:r>
          </a:p>
          <a:p>
            <a:pPr lvl="1"/>
            <a:r>
              <a:rPr lang="en-US" dirty="0" smtClean="0"/>
              <a:t>Owner can agree to let another person copy, adapt or distribute the code</a:t>
            </a:r>
          </a:p>
          <a:p>
            <a:pPr lvl="1"/>
            <a:r>
              <a:rPr lang="en-US" dirty="0" smtClean="0"/>
              <a:t>Called a license</a:t>
            </a:r>
          </a:p>
          <a:p>
            <a:r>
              <a:rPr lang="en-US" dirty="0" smtClean="0"/>
              <a:t>Open source licenses grant these rights (copy, adapt,</a:t>
            </a:r>
            <a:r>
              <a:rPr lang="en-US" baseline="0" dirty="0" smtClean="0"/>
              <a:t> distribute)</a:t>
            </a:r>
            <a:r>
              <a:rPr lang="en-US" dirty="0" smtClean="0"/>
              <a:t> to anyone who chooses to take them up, with certain conditions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13</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341515399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Open source licenses aim to create a community of contributors who will fix and develop the software</a:t>
            </a:r>
          </a:p>
          <a:p>
            <a:r>
              <a:rPr lang="en-US" dirty="0" smtClean="0"/>
              <a:t>Combining two pieces of software code under different licenses can be complex</a:t>
            </a:r>
          </a:p>
          <a:p>
            <a:r>
              <a:rPr lang="en-US" dirty="0" smtClean="0"/>
              <a:t>All projects that produce software need to keep complete, detailed records of the licensing and ownership of contributions to that software</a:t>
            </a:r>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14</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5122" name="Picture 2" descr="C:\Documents and Settings\Hellis\Local Settings\Temporary Internet Files\Content.IE5\LJJBDLG6\MC900389276[1].wmf"/>
          <p:cNvPicPr>
            <a:picLocks noChangeAspect="1" noChangeArrowheads="1"/>
          </p:cNvPicPr>
          <p:nvPr/>
        </p:nvPicPr>
        <p:blipFill>
          <a:blip r:embed="rId2" cstate="print"/>
          <a:srcRect/>
          <a:stretch>
            <a:fillRect/>
          </a:stretch>
        </p:blipFill>
        <p:spPr bwMode="auto">
          <a:xfrm>
            <a:off x="7746949" y="5462036"/>
            <a:ext cx="1244651" cy="1319764"/>
          </a:xfrm>
          <a:prstGeom prst="rect">
            <a:avLst/>
          </a:prstGeom>
          <a:noFill/>
        </p:spPr>
      </p:pic>
    </p:spTree>
    <p:extLst>
      <p:ext uri="{BB962C8B-B14F-4D97-AF65-F5344CB8AC3E}">
        <p14:creationId xmlns:p14="http://schemas.microsoft.com/office/powerpoint/2010/main" val="33328537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Licensing - 1</a:t>
            </a:r>
            <a:endParaRPr lang="en-US" dirty="0"/>
          </a:p>
        </p:txBody>
      </p:sp>
      <p:sp>
        <p:nvSpPr>
          <p:cNvPr id="3" name="Content Placeholder 2"/>
          <p:cNvSpPr>
            <a:spLocks noGrp="1"/>
          </p:cNvSpPr>
          <p:nvPr>
            <p:ph idx="1"/>
          </p:nvPr>
        </p:nvSpPr>
        <p:spPr/>
        <p:txBody>
          <a:bodyPr/>
          <a:lstStyle/>
          <a:p>
            <a:r>
              <a:rPr lang="en-US" dirty="0" smtClean="0"/>
              <a:t>More than 60 licenses recognized by OSI</a:t>
            </a:r>
          </a:p>
          <a:p>
            <a:r>
              <a:rPr lang="en-US" dirty="0" smtClean="0"/>
              <a:t>Two basic types of licenses</a:t>
            </a:r>
          </a:p>
          <a:p>
            <a:pPr marL="742950" indent="-742950">
              <a:buFont typeface="+mj-lt"/>
              <a:buAutoNum type="arabicPeriod"/>
            </a:pPr>
            <a:r>
              <a:rPr lang="en-US" dirty="0" smtClean="0"/>
              <a:t>Reciprocal licenses: require code changes be returned to community. </a:t>
            </a:r>
          </a:p>
          <a:p>
            <a:pPr marL="1143000" lvl="1" indent="-742950"/>
            <a:r>
              <a:rPr lang="en-US" dirty="0" err="1" smtClean="0"/>
              <a:t>Copyleft</a:t>
            </a:r>
            <a:r>
              <a:rPr lang="en-US" dirty="0" smtClean="0"/>
              <a:t> license. </a:t>
            </a:r>
          </a:p>
          <a:p>
            <a:pPr marL="742950" indent="-742950">
              <a:buFont typeface="+mj-lt"/>
              <a:buAutoNum type="arabicPeriod"/>
            </a:pPr>
            <a:r>
              <a:rPr lang="en-US" dirty="0" smtClean="0"/>
              <a:t>Licenses that permit modified versions to be retained as proprietary and used within proprietary software.</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15</a:t>
            </a:fld>
            <a:endParaRPr lang="en-US"/>
          </a:p>
        </p:txBody>
      </p:sp>
    </p:spTree>
    <p:extLst>
      <p:ext uri="{BB962C8B-B14F-4D97-AF65-F5344CB8AC3E}">
        <p14:creationId xmlns:p14="http://schemas.microsoft.com/office/powerpoint/2010/main" val="32582892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171450" y="4002088"/>
            <a:ext cx="14684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LGPL</a:t>
            </a:r>
          </a:p>
        </p:txBody>
      </p:sp>
      <p:sp>
        <p:nvSpPr>
          <p:cNvPr id="55298" name="Text Box 2"/>
          <p:cNvSpPr txBox="1">
            <a:spLocks noChangeArrowheads="1"/>
          </p:cNvSpPr>
          <p:nvPr/>
        </p:nvSpPr>
        <p:spPr bwMode="auto">
          <a:xfrm>
            <a:off x="7472363" y="4694238"/>
            <a:ext cx="666750" cy="398462"/>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MIT</a:t>
            </a:r>
          </a:p>
        </p:txBody>
      </p:sp>
      <p:cxnSp>
        <p:nvCxnSpPr>
          <p:cNvPr id="55299" name="AutoShape 3"/>
          <p:cNvCxnSpPr>
            <a:cxnSpLocks noChangeShapeType="1"/>
            <a:stCxn id="55315" idx="3"/>
            <a:endCxn id="55312" idx="7"/>
          </p:cNvCxnSpPr>
          <p:nvPr/>
        </p:nvCxnSpPr>
        <p:spPr bwMode="auto">
          <a:xfrm flipH="1">
            <a:off x="3181350" y="2051050"/>
            <a:ext cx="781050" cy="438150"/>
          </a:xfrm>
          <a:prstGeom prst="bentConnector3">
            <a:avLst>
              <a:gd name="adj1" fmla="val 50000"/>
            </a:avLst>
          </a:prstGeom>
          <a:noFill/>
          <a:ln w="9525" cap="flat">
            <a:solidFill>
              <a:srgbClr val="000000"/>
            </a:solidFill>
            <a:round/>
            <a:headEnd/>
            <a:tailEnd/>
          </a:ln>
          <a:effectLst/>
        </p:spPr>
      </p:cxnSp>
      <p:cxnSp>
        <p:nvCxnSpPr>
          <p:cNvPr id="55300" name="AutoShape 4"/>
          <p:cNvCxnSpPr>
            <a:cxnSpLocks noChangeShapeType="1"/>
            <a:stCxn id="55315" idx="5"/>
            <a:endCxn id="55311" idx="1"/>
          </p:cNvCxnSpPr>
          <p:nvPr/>
        </p:nvCxnSpPr>
        <p:spPr bwMode="auto">
          <a:xfrm>
            <a:off x="5065713" y="2051050"/>
            <a:ext cx="1246187" cy="438150"/>
          </a:xfrm>
          <a:prstGeom prst="bentConnector3">
            <a:avLst>
              <a:gd name="adj1" fmla="val 50000"/>
            </a:avLst>
          </a:prstGeom>
          <a:noFill/>
          <a:ln w="9525" cap="flat">
            <a:solidFill>
              <a:srgbClr val="000000"/>
            </a:solidFill>
            <a:round/>
            <a:headEnd/>
            <a:tailEnd/>
          </a:ln>
          <a:effectLst/>
        </p:spPr>
      </p:cxnSp>
      <p:cxnSp>
        <p:nvCxnSpPr>
          <p:cNvPr id="55301" name="AutoShape 5"/>
          <p:cNvCxnSpPr>
            <a:cxnSpLocks noChangeShapeType="1"/>
            <a:stCxn id="55312" idx="4"/>
          </p:cNvCxnSpPr>
          <p:nvPr/>
        </p:nvCxnSpPr>
        <p:spPr bwMode="auto">
          <a:xfrm flipH="1">
            <a:off x="906463" y="3724275"/>
            <a:ext cx="1560512" cy="277813"/>
          </a:xfrm>
          <a:prstGeom prst="bentConnector3">
            <a:avLst>
              <a:gd name="adj1" fmla="val 50000"/>
            </a:avLst>
          </a:prstGeom>
          <a:noFill/>
          <a:ln w="9525" cap="flat">
            <a:solidFill>
              <a:srgbClr val="000000"/>
            </a:solidFill>
            <a:round/>
            <a:headEnd/>
            <a:tailEnd/>
          </a:ln>
          <a:effectLst/>
        </p:spPr>
      </p:cxnSp>
      <p:sp>
        <p:nvSpPr>
          <p:cNvPr id="55302" name="Text Box 6"/>
          <p:cNvSpPr txBox="1">
            <a:spLocks noChangeArrowheads="1"/>
          </p:cNvSpPr>
          <p:nvPr/>
        </p:nvSpPr>
        <p:spPr bwMode="auto">
          <a:xfrm>
            <a:off x="2181225" y="4740275"/>
            <a:ext cx="63182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IBM</a:t>
            </a:r>
          </a:p>
        </p:txBody>
      </p:sp>
      <p:sp>
        <p:nvSpPr>
          <p:cNvPr id="55303" name="Text Box 7"/>
          <p:cNvSpPr txBox="1">
            <a:spLocks noChangeArrowheads="1"/>
          </p:cNvSpPr>
          <p:nvPr/>
        </p:nvSpPr>
        <p:spPr bwMode="auto">
          <a:xfrm>
            <a:off x="2787650" y="4402138"/>
            <a:ext cx="9731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Mozilla</a:t>
            </a:r>
          </a:p>
        </p:txBody>
      </p:sp>
      <p:cxnSp>
        <p:nvCxnSpPr>
          <p:cNvPr id="55304" name="AutoShape 8"/>
          <p:cNvCxnSpPr>
            <a:cxnSpLocks noChangeShapeType="1"/>
            <a:stCxn id="55312" idx="4"/>
            <a:endCxn id="55303" idx="0"/>
          </p:cNvCxnSpPr>
          <p:nvPr/>
        </p:nvCxnSpPr>
        <p:spPr bwMode="auto">
          <a:xfrm>
            <a:off x="2466975" y="3724275"/>
            <a:ext cx="808038" cy="677863"/>
          </a:xfrm>
          <a:prstGeom prst="bentConnector3">
            <a:avLst>
              <a:gd name="adj1" fmla="val 50000"/>
            </a:avLst>
          </a:prstGeom>
          <a:noFill/>
          <a:ln w="9525" cap="flat">
            <a:solidFill>
              <a:srgbClr val="000000"/>
            </a:solidFill>
            <a:round/>
            <a:headEnd/>
            <a:tailEnd/>
          </a:ln>
          <a:effectLst/>
        </p:spPr>
      </p:cxnSp>
      <p:cxnSp>
        <p:nvCxnSpPr>
          <p:cNvPr id="55305" name="AutoShape 9"/>
          <p:cNvCxnSpPr>
            <a:cxnSpLocks noChangeShapeType="1"/>
            <a:stCxn id="55312" idx="4"/>
            <a:endCxn id="55302" idx="0"/>
          </p:cNvCxnSpPr>
          <p:nvPr/>
        </p:nvCxnSpPr>
        <p:spPr bwMode="auto">
          <a:xfrm>
            <a:off x="2466975" y="3724275"/>
            <a:ext cx="30163" cy="1016000"/>
          </a:xfrm>
          <a:prstGeom prst="bentConnector3">
            <a:avLst>
              <a:gd name="adj1" fmla="val 50000"/>
            </a:avLst>
          </a:prstGeom>
          <a:noFill/>
          <a:ln w="9525" cap="flat">
            <a:solidFill>
              <a:srgbClr val="000000"/>
            </a:solidFill>
            <a:round/>
            <a:headEnd/>
            <a:tailEnd/>
          </a:ln>
          <a:effectLst/>
        </p:spPr>
      </p:cxnSp>
      <p:sp>
        <p:nvSpPr>
          <p:cNvPr id="55306" name="Text Box 10"/>
          <p:cNvSpPr txBox="1">
            <a:spLocks noChangeArrowheads="1"/>
          </p:cNvSpPr>
          <p:nvPr/>
        </p:nvSpPr>
        <p:spPr bwMode="auto">
          <a:xfrm>
            <a:off x="8089900" y="4164013"/>
            <a:ext cx="747713"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W3C</a:t>
            </a:r>
          </a:p>
        </p:txBody>
      </p:sp>
      <p:sp>
        <p:nvSpPr>
          <p:cNvPr id="55307" name="Text Box 11"/>
          <p:cNvSpPr txBox="1">
            <a:spLocks noChangeArrowheads="1"/>
          </p:cNvSpPr>
          <p:nvPr/>
        </p:nvSpPr>
        <p:spPr bwMode="auto">
          <a:xfrm>
            <a:off x="5149850" y="4664075"/>
            <a:ext cx="104457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Apache</a:t>
            </a:r>
          </a:p>
        </p:txBody>
      </p:sp>
      <p:cxnSp>
        <p:nvCxnSpPr>
          <p:cNvPr id="55308" name="AutoShape 12"/>
          <p:cNvCxnSpPr>
            <a:cxnSpLocks noChangeShapeType="1"/>
            <a:stCxn id="55311" idx="4"/>
            <a:endCxn id="55307" idx="0"/>
          </p:cNvCxnSpPr>
          <p:nvPr/>
        </p:nvCxnSpPr>
        <p:spPr bwMode="auto">
          <a:xfrm flipH="1">
            <a:off x="5670550" y="3724275"/>
            <a:ext cx="1449388" cy="941388"/>
          </a:xfrm>
          <a:prstGeom prst="bentConnector3">
            <a:avLst>
              <a:gd name="adj1" fmla="val 50000"/>
            </a:avLst>
          </a:prstGeom>
          <a:noFill/>
          <a:ln w="9525" cap="flat">
            <a:solidFill>
              <a:srgbClr val="000000"/>
            </a:solidFill>
            <a:round/>
            <a:headEnd/>
            <a:tailEnd/>
          </a:ln>
          <a:effectLst/>
        </p:spPr>
      </p:cxnSp>
      <p:cxnSp>
        <p:nvCxnSpPr>
          <p:cNvPr id="55309" name="AutoShape 13"/>
          <p:cNvCxnSpPr>
            <a:cxnSpLocks noChangeShapeType="1"/>
            <a:stCxn id="55311" idx="4"/>
            <a:endCxn id="55298" idx="0"/>
          </p:cNvCxnSpPr>
          <p:nvPr/>
        </p:nvCxnSpPr>
        <p:spPr bwMode="auto">
          <a:xfrm>
            <a:off x="7119938" y="3724275"/>
            <a:ext cx="685800" cy="969963"/>
          </a:xfrm>
          <a:prstGeom prst="bentConnector3">
            <a:avLst>
              <a:gd name="adj1" fmla="val 50000"/>
            </a:avLst>
          </a:prstGeom>
          <a:noFill/>
          <a:ln w="9525" cap="flat">
            <a:solidFill>
              <a:srgbClr val="000000"/>
            </a:solidFill>
            <a:round/>
            <a:headEnd/>
            <a:tailEnd/>
          </a:ln>
          <a:effectLst/>
        </p:spPr>
      </p:cxnSp>
      <p:cxnSp>
        <p:nvCxnSpPr>
          <p:cNvPr id="55310" name="AutoShape 14"/>
          <p:cNvCxnSpPr>
            <a:cxnSpLocks noChangeShapeType="1"/>
            <a:stCxn id="55311" idx="4"/>
            <a:endCxn id="55306" idx="0"/>
          </p:cNvCxnSpPr>
          <p:nvPr/>
        </p:nvCxnSpPr>
        <p:spPr bwMode="auto">
          <a:xfrm>
            <a:off x="7119938" y="3724275"/>
            <a:ext cx="1343025" cy="439738"/>
          </a:xfrm>
          <a:prstGeom prst="bentConnector3">
            <a:avLst>
              <a:gd name="adj1" fmla="val 50000"/>
            </a:avLst>
          </a:prstGeom>
          <a:noFill/>
          <a:ln w="9525" cap="flat">
            <a:solidFill>
              <a:srgbClr val="000000"/>
            </a:solidFill>
            <a:round/>
            <a:headEnd/>
            <a:tailEnd/>
          </a:ln>
          <a:effectLst/>
        </p:spPr>
      </p:cxnSp>
      <p:sp>
        <p:nvSpPr>
          <p:cNvPr id="55311" name="Oval 15"/>
          <p:cNvSpPr>
            <a:spLocks noChangeArrowheads="1"/>
          </p:cNvSpPr>
          <p:nvPr/>
        </p:nvSpPr>
        <p:spPr bwMode="auto">
          <a:xfrm>
            <a:off x="5976938" y="2276475"/>
            <a:ext cx="2287587" cy="1447800"/>
          </a:xfrm>
          <a:prstGeom prst="ellipse">
            <a:avLst/>
          </a:prstGeom>
          <a:solidFill>
            <a:srgbClr val="C0504D"/>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No impact on</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other code</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(Permissive)</a:t>
            </a:r>
          </a:p>
        </p:txBody>
      </p:sp>
      <p:sp>
        <p:nvSpPr>
          <p:cNvPr id="55312" name="Oval 16"/>
          <p:cNvSpPr>
            <a:spLocks noChangeArrowheads="1"/>
          </p:cNvSpPr>
          <p:nvPr/>
        </p:nvSpPr>
        <p:spPr bwMode="auto">
          <a:xfrm>
            <a:off x="1457325" y="2276475"/>
            <a:ext cx="2019300" cy="1447800"/>
          </a:xfrm>
          <a:prstGeom prst="ellipse">
            <a:avLst/>
          </a:prstGeom>
          <a:solidFill>
            <a:srgbClr val="C56403"/>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cs typeface="Arial" charset="0"/>
              </a:rPr>
              <a:t>Copyleft</a:t>
            </a:r>
          </a:p>
        </p:txBody>
      </p:sp>
      <p:sp>
        <p:nvSpPr>
          <p:cNvPr id="55313" name="Text Box 17"/>
          <p:cNvSpPr txBox="1">
            <a:spLocks noChangeArrowheads="1"/>
          </p:cNvSpPr>
          <p:nvPr/>
        </p:nvSpPr>
        <p:spPr bwMode="auto">
          <a:xfrm>
            <a:off x="1165225" y="4379913"/>
            <a:ext cx="1327150"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GPL</a:t>
            </a:r>
          </a:p>
        </p:txBody>
      </p:sp>
      <p:cxnSp>
        <p:nvCxnSpPr>
          <p:cNvPr id="55314" name="AutoShape 18"/>
          <p:cNvCxnSpPr>
            <a:cxnSpLocks noChangeShapeType="1"/>
            <a:stCxn id="55312" idx="4"/>
            <a:endCxn id="55313" idx="0"/>
          </p:cNvCxnSpPr>
          <p:nvPr/>
        </p:nvCxnSpPr>
        <p:spPr bwMode="auto">
          <a:xfrm flipH="1">
            <a:off x="1827213" y="3724275"/>
            <a:ext cx="639762" cy="655638"/>
          </a:xfrm>
          <a:prstGeom prst="bentConnector3">
            <a:avLst>
              <a:gd name="adj1" fmla="val 50000"/>
            </a:avLst>
          </a:prstGeom>
          <a:noFill/>
          <a:ln w="9525" cap="flat">
            <a:solidFill>
              <a:srgbClr val="000000"/>
            </a:solidFill>
            <a:round/>
            <a:headEnd/>
            <a:tailEnd/>
          </a:ln>
          <a:effectLst/>
        </p:spPr>
      </p:cxnSp>
      <p:sp>
        <p:nvSpPr>
          <p:cNvPr id="55315" name="Oval 19"/>
          <p:cNvSpPr>
            <a:spLocks noChangeArrowheads="1"/>
          </p:cNvSpPr>
          <p:nvPr/>
        </p:nvSpPr>
        <p:spPr bwMode="auto">
          <a:xfrm>
            <a:off x="3733800" y="1217613"/>
            <a:ext cx="1558925" cy="977900"/>
          </a:xfrm>
          <a:prstGeom prst="ellipse">
            <a:avLst/>
          </a:prstGeom>
          <a:solidFill>
            <a:srgbClr val="298527"/>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FOSS</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“as-is”</a:t>
            </a:r>
          </a:p>
        </p:txBody>
      </p:sp>
      <p:grpSp>
        <p:nvGrpSpPr>
          <p:cNvPr id="2" name="Group 20"/>
          <p:cNvGrpSpPr>
            <a:grpSpLocks/>
          </p:cNvGrpSpPr>
          <p:nvPr/>
        </p:nvGrpSpPr>
        <p:grpSpPr bwMode="auto">
          <a:xfrm>
            <a:off x="6426200" y="3649664"/>
            <a:ext cx="701675" cy="1735138"/>
            <a:chOff x="4048" y="2833"/>
            <a:chExt cx="442" cy="1093"/>
          </a:xfrm>
        </p:grpSpPr>
        <p:cxnSp>
          <p:nvCxnSpPr>
            <p:cNvPr id="55317" name="AutoShape 21"/>
            <p:cNvCxnSpPr>
              <a:cxnSpLocks noChangeShapeType="1"/>
              <a:stCxn id="55311" idx="4"/>
              <a:endCxn id="55318" idx="0"/>
            </p:cNvCxnSpPr>
            <p:nvPr/>
          </p:nvCxnSpPr>
          <p:spPr bwMode="auto">
            <a:xfrm rot="5400000">
              <a:off x="3955" y="3146"/>
              <a:ext cx="844" cy="217"/>
            </a:xfrm>
            <a:prstGeom prst="bentConnector3">
              <a:avLst>
                <a:gd name="adj1" fmla="val 50000"/>
              </a:avLst>
            </a:prstGeom>
            <a:noFill/>
            <a:ln w="9525" cap="flat">
              <a:solidFill>
                <a:srgbClr val="000000"/>
              </a:solidFill>
              <a:round/>
              <a:headEnd/>
              <a:tailEnd/>
            </a:ln>
            <a:effectLst/>
          </p:spPr>
        </p:cxnSp>
        <p:sp>
          <p:nvSpPr>
            <p:cNvPr id="55318" name="Text Box 22"/>
            <p:cNvSpPr txBox="1">
              <a:spLocks noChangeArrowheads="1"/>
            </p:cNvSpPr>
            <p:nvPr/>
          </p:nvSpPr>
          <p:spPr bwMode="auto">
            <a:xfrm>
              <a:off x="4048" y="3676"/>
              <a:ext cx="442" cy="250"/>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BSD</a:t>
              </a:r>
            </a:p>
          </p:txBody>
        </p:sp>
      </p:grpSp>
      <p:cxnSp>
        <p:nvCxnSpPr>
          <p:cNvPr id="55319" name="AutoShape 23"/>
          <p:cNvCxnSpPr>
            <a:cxnSpLocks noChangeShapeType="1"/>
            <a:stCxn id="55312" idx="4"/>
            <a:endCxn id="55320" idx="0"/>
          </p:cNvCxnSpPr>
          <p:nvPr/>
        </p:nvCxnSpPr>
        <p:spPr bwMode="auto">
          <a:xfrm>
            <a:off x="2466975" y="3724275"/>
            <a:ext cx="1654175" cy="352425"/>
          </a:xfrm>
          <a:prstGeom prst="bentConnector3">
            <a:avLst>
              <a:gd name="adj1" fmla="val 50000"/>
            </a:avLst>
          </a:prstGeom>
          <a:noFill/>
          <a:ln w="9525" cap="flat">
            <a:solidFill>
              <a:srgbClr val="000000"/>
            </a:solidFill>
            <a:round/>
            <a:headEnd/>
            <a:tailEnd/>
          </a:ln>
          <a:effectLst/>
        </p:spPr>
      </p:cxnSp>
      <p:sp>
        <p:nvSpPr>
          <p:cNvPr id="55320" name="Text Box 24"/>
          <p:cNvSpPr txBox="1">
            <a:spLocks noChangeArrowheads="1"/>
          </p:cNvSpPr>
          <p:nvPr/>
        </p:nvSpPr>
        <p:spPr bwMode="auto">
          <a:xfrm>
            <a:off x="3476625" y="4076700"/>
            <a:ext cx="1289050" cy="398463"/>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Eclipse</a:t>
            </a:r>
          </a:p>
        </p:txBody>
      </p:sp>
      <p:sp>
        <p:nvSpPr>
          <p:cNvPr id="55321" name="Text Box 25"/>
          <p:cNvSpPr txBox="1">
            <a:spLocks noChangeArrowheads="1"/>
          </p:cNvSpPr>
          <p:nvPr/>
        </p:nvSpPr>
        <p:spPr bwMode="auto">
          <a:xfrm>
            <a:off x="425450" y="152400"/>
            <a:ext cx="8229600" cy="1143000"/>
          </a:xfrm>
          <a:prstGeom prst="rect">
            <a:avLst/>
          </a:prstGeom>
          <a:noFill/>
          <a:ln w="9525" cap="flat">
            <a:noFill/>
            <a:round/>
            <a:headEnd/>
            <a:tailEnd/>
          </a:ln>
          <a:effectLst/>
        </p:spPr>
        <p:txBody>
          <a:bodyPr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000">
                <a:solidFill>
                  <a:srgbClr val="000000"/>
                </a:solidFill>
                <a:latin typeface="Calibri" pitchFamily="32" charset="0"/>
                <a:cs typeface="Arial" charset="0"/>
              </a:rPr>
              <a:t>Two Types of FOSS Licenses</a:t>
            </a:r>
          </a:p>
        </p:txBody>
      </p:sp>
      <p:pic>
        <p:nvPicPr>
          <p:cNvPr id="27" name="Picture 3"/>
          <p:cNvPicPr>
            <a:picLocks noChangeAspect="1" noChangeArrowheads="1"/>
          </p:cNvPicPr>
          <p:nvPr/>
        </p:nvPicPr>
        <p:blipFill>
          <a:blip r:embed="rId3" cstate="print"/>
          <a:srcRect/>
          <a:stretch>
            <a:fillRect/>
          </a:stretch>
        </p:blipFill>
        <p:spPr bwMode="auto">
          <a:xfrm>
            <a:off x="228600" y="6324600"/>
            <a:ext cx="838200" cy="295275"/>
          </a:xfrm>
          <a:prstGeom prst="rect">
            <a:avLst/>
          </a:prstGeom>
          <a:noFill/>
          <a:ln w="9525" cap="flat">
            <a:noFill/>
            <a:round/>
            <a:headEnd/>
            <a:tailEnd/>
          </a:ln>
          <a:effectLst/>
        </p:spPr>
      </p:pic>
      <p:sp>
        <p:nvSpPr>
          <p:cNvPr id="28" name="Rectangle 2"/>
          <p:cNvSpPr txBox="1">
            <a:spLocks noChangeArrowheads="1"/>
          </p:cNvSpPr>
          <p:nvPr/>
        </p:nvSpPr>
        <p:spPr bwMode="auto">
          <a:xfrm>
            <a:off x="1219200" y="6324600"/>
            <a:ext cx="5529262"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60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100" b="0" i="0" u="none" strike="noStrike" kern="1200" cap="none" spc="0" normalizeH="0" baseline="0" noProof="0" dirty="0" smtClean="0">
                <a:ln>
                  <a:noFill/>
                </a:ln>
                <a:effectLst/>
                <a:uLnTx/>
                <a:uFillTx/>
                <a:latin typeface="Century Gothic" pitchFamily="32" charset="0"/>
                <a:ea typeface="+mj-ea"/>
                <a:cs typeface="+mj-cs"/>
              </a:rPr>
              <a:t>ORGANIZATIONAL PARTICIPATION IN OPEN COMMUNITIES: MODULE 1</a:t>
            </a:r>
            <a:endParaRPr kumimoji="0" lang="en-US" sz="1100" b="0" i="0" u="none" strike="noStrike" kern="1200" cap="none" spc="0" normalizeH="0" baseline="0" noProof="0" dirty="0">
              <a:ln>
                <a:noFill/>
              </a:ln>
              <a:effectLst/>
              <a:uLnTx/>
              <a:uFillTx/>
              <a:latin typeface="Century Gothic" pitchFamily="32" charset="0"/>
              <a:ea typeface="+mj-ea"/>
              <a:cs typeface="+mj-cs"/>
            </a:endParaRPr>
          </a:p>
        </p:txBody>
      </p:sp>
    </p:spTree>
    <p:extLst>
      <p:ext uri="{BB962C8B-B14F-4D97-AF65-F5344CB8AC3E}">
        <p14:creationId xmlns:p14="http://schemas.microsoft.com/office/powerpoint/2010/main" val="415834293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a:t>
            </a:r>
            <a:r>
              <a:rPr lang="en-US" dirty="0" err="1" smtClean="0"/>
              <a:t>Lincensing</a:t>
            </a:r>
            <a:r>
              <a:rPr lang="en-US" dirty="0" smtClean="0"/>
              <a:t> – 3</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92500"/>
          </a:bodyPr>
          <a:lstStyle/>
          <a:p>
            <a:r>
              <a:rPr lang="en-US" dirty="0" smtClean="0"/>
              <a:t>Grant the licensee right to distribute software,  including right to charge for it</a:t>
            </a:r>
          </a:p>
          <a:p>
            <a:r>
              <a:rPr lang="en-US" dirty="0" smtClean="0"/>
              <a:t>Grant access to the program’s source code</a:t>
            </a:r>
          </a:p>
          <a:p>
            <a:r>
              <a:rPr lang="en-US" dirty="0" smtClean="0"/>
              <a:t>Grant the right to modify the program</a:t>
            </a:r>
          </a:p>
          <a:p>
            <a:r>
              <a:rPr lang="en-US" dirty="0" smtClean="0"/>
              <a:t>Grant the right to distribute modified versions of the program</a:t>
            </a:r>
          </a:p>
          <a:p>
            <a:r>
              <a:rPr lang="en-US" dirty="0" smtClean="0"/>
              <a:t>Allow use of the program by all persons or groups in all fields of </a:t>
            </a:r>
            <a:r>
              <a:rPr lang="en-US" dirty="0" err="1" smtClean="0"/>
              <a:t>endeavour</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17</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110571385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Licensing – 4</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Apply to everyone who receives the program, without the need for any additional agreements</a:t>
            </a:r>
          </a:p>
          <a:p>
            <a:r>
              <a:rPr lang="en-US" dirty="0" smtClean="0"/>
              <a:t>Apply to the program it licenses, whether the program is obtained as part of a group of programs, or on its own</a:t>
            </a:r>
          </a:p>
          <a:p>
            <a:r>
              <a:rPr lang="en-US" dirty="0" smtClean="0"/>
              <a:t>Allow distribution with any other software</a:t>
            </a:r>
          </a:p>
          <a:p>
            <a:r>
              <a:rPr lang="en-US" dirty="0" smtClean="0"/>
              <a:t>Allow distribution in any form</a:t>
            </a:r>
          </a:p>
          <a:p>
            <a:r>
              <a:rPr lang="en-US" dirty="0" smtClean="0"/>
              <a:t>GPL: Require code changes be available under same license</a:t>
            </a:r>
          </a:p>
          <a:p>
            <a:pPr lvl="1"/>
            <a:r>
              <a:rPr lang="en-US" dirty="0" smtClean="0"/>
              <a:t>must also be licensed under the GPL</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18</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314771826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FERPA</a:t>
            </a:r>
            <a:endParaRPr lang="en-US" dirty="0"/>
          </a:p>
        </p:txBody>
      </p:sp>
      <p:sp>
        <p:nvSpPr>
          <p:cNvPr id="3" name="Content Placeholder 2"/>
          <p:cNvSpPr>
            <a:spLocks noGrp="1"/>
          </p:cNvSpPr>
          <p:nvPr>
            <p:ph idx="1"/>
          </p:nvPr>
        </p:nvSpPr>
        <p:spPr/>
        <p:txBody>
          <a:bodyPr/>
          <a:lstStyle/>
          <a:p>
            <a:r>
              <a:rPr lang="en-US" dirty="0" smtClean="0"/>
              <a:t>Your mileage may vary</a:t>
            </a:r>
          </a:p>
          <a:p>
            <a:r>
              <a:rPr lang="en-US" dirty="0" smtClean="0"/>
              <a:t>Check with your institution about public artifacts</a:t>
            </a:r>
            <a:endParaRPr lang="en-US" dirty="0"/>
          </a:p>
          <a:p>
            <a:r>
              <a:rPr lang="en-US" dirty="0" smtClean="0"/>
              <a:t>Generally:</a:t>
            </a:r>
          </a:p>
          <a:p>
            <a:pPr lvl="1"/>
            <a:r>
              <a:rPr lang="en-US" dirty="0" smtClean="0"/>
              <a:t>Allow students to obfuscate their identity when online</a:t>
            </a:r>
          </a:p>
          <a:p>
            <a:pPr lvl="1"/>
            <a:r>
              <a:rPr lang="en-US" dirty="0" smtClean="0"/>
              <a:t>Do not provide any information that could be used to link a student to </a:t>
            </a:r>
            <a:r>
              <a:rPr lang="en-US" smtClean="0"/>
              <a:t>a course</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19</a:t>
            </a:fld>
            <a:endParaRPr lang="en-US"/>
          </a:p>
        </p:txBody>
      </p:sp>
      <p:pic>
        <p:nvPicPr>
          <p:cNvPr id="5122" name="Picture 2" descr="C:\Users\he302979\AppData\Local\Microsoft\Windows\Temporary Internet Files\Content.IE5\TD1M1KK9\MC90035896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95849" y="3528"/>
            <a:ext cx="1828800" cy="1829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5489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Outcomes</a:t>
            </a:r>
            <a:endParaRPr lang="en-US" dirty="0"/>
          </a:p>
        </p:txBody>
      </p:sp>
      <p:sp>
        <p:nvSpPr>
          <p:cNvPr id="3" name="Content Placeholder 2"/>
          <p:cNvSpPr>
            <a:spLocks noGrp="1"/>
          </p:cNvSpPr>
          <p:nvPr>
            <p:ph idx="1"/>
          </p:nvPr>
        </p:nvSpPr>
        <p:spPr/>
        <p:txBody>
          <a:bodyPr/>
          <a:lstStyle/>
          <a:p>
            <a:r>
              <a:rPr lang="en-US" dirty="0" smtClean="0"/>
              <a:t>After completing this section you should be able to:</a:t>
            </a:r>
          </a:p>
          <a:p>
            <a:pPr lvl="1"/>
            <a:r>
              <a:rPr lang="en-US" dirty="0" smtClean="0"/>
              <a:t>Explain common FOSS tools and how they are </a:t>
            </a:r>
            <a:r>
              <a:rPr lang="en-US" smtClean="0"/>
              <a:t>used in open </a:t>
            </a:r>
            <a:r>
              <a:rPr lang="en-US" dirty="0" smtClean="0"/>
              <a:t>source process and culture</a:t>
            </a:r>
          </a:p>
          <a:p>
            <a:pPr lvl="1"/>
            <a:r>
              <a:rPr lang="en-US" dirty="0" smtClean="0"/>
              <a:t>Explain upstream and downstream</a:t>
            </a:r>
          </a:p>
          <a:p>
            <a:pPr lvl="1"/>
            <a:r>
              <a:rPr lang="en-US" dirty="0" smtClean="0"/>
              <a:t>Discuss basic concepts of intellectual property and licensing in FOSS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a:t>
            </a:fld>
            <a:endParaRPr lang="en-US"/>
          </a:p>
        </p:txBody>
      </p:sp>
    </p:spTree>
    <p:extLst>
      <p:ext uri="{BB962C8B-B14F-4D97-AF65-F5344CB8AC3E}">
        <p14:creationId xmlns:p14="http://schemas.microsoft.com/office/powerpoint/2010/main" val="17299016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pPr>
              <a:lnSpc>
                <a:spcPct val="90000"/>
              </a:lnSpc>
            </a:pPr>
            <a:r>
              <a:rPr lang="en-US" dirty="0" smtClean="0"/>
              <a:t>FOSS project communities are not magic</a:t>
            </a:r>
          </a:p>
          <a:p>
            <a:pPr lvl="1">
              <a:lnSpc>
                <a:spcPct val="90000"/>
              </a:lnSpc>
            </a:pPr>
            <a:r>
              <a:rPr lang="en-US" dirty="0" smtClean="0"/>
              <a:t>But they are innovative and accessible</a:t>
            </a:r>
          </a:p>
          <a:p>
            <a:pPr lvl="1">
              <a:lnSpc>
                <a:spcPct val="90000"/>
              </a:lnSpc>
            </a:pPr>
            <a:r>
              <a:rPr lang="en-US" dirty="0" smtClean="0"/>
              <a:t>Tools selected have some useful role</a:t>
            </a:r>
          </a:p>
          <a:p>
            <a:pPr lvl="1">
              <a:lnSpc>
                <a:spcPct val="90000"/>
              </a:lnSpc>
            </a:pPr>
            <a:r>
              <a:rPr lang="en-US" dirty="0" smtClean="0"/>
              <a:t>Excellent sample environment to study</a:t>
            </a:r>
          </a:p>
          <a:p>
            <a:pPr>
              <a:lnSpc>
                <a:spcPct val="90000"/>
              </a:lnSpc>
            </a:pPr>
            <a:r>
              <a:rPr lang="en-US" dirty="0" smtClean="0"/>
              <a:t>Professional image matters</a:t>
            </a:r>
          </a:p>
          <a:p>
            <a:pPr lvl="1">
              <a:lnSpc>
                <a:spcPct val="90000"/>
              </a:lnSpc>
            </a:pPr>
            <a:r>
              <a:rPr lang="en-US" dirty="0" smtClean="0"/>
              <a:t>For current student, online image will be a key career component</a:t>
            </a:r>
          </a:p>
          <a:p>
            <a:pPr lvl="1">
              <a:lnSpc>
                <a:spcPct val="90000"/>
              </a:lnSpc>
            </a:pPr>
            <a:r>
              <a:rPr lang="en-US" dirty="0" smtClean="0"/>
              <a:t>HFOSS provides an excellent venue for developing the right skills</a:t>
            </a:r>
          </a:p>
          <a:p>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20</a:t>
            </a:fld>
            <a:endParaRPr lang="en-US"/>
          </a:p>
        </p:txBody>
      </p:sp>
    </p:spTree>
    <p:extLst>
      <p:ext uri="{BB962C8B-B14F-4D97-AF65-F5344CB8AC3E}">
        <p14:creationId xmlns:p14="http://schemas.microsoft.com/office/powerpoint/2010/main" val="49059316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Website/Wiki</a:t>
            </a:r>
            <a:endParaRPr lang="en-US" dirty="0"/>
          </a:p>
        </p:txBody>
      </p:sp>
      <p:sp>
        <p:nvSpPr>
          <p:cNvPr id="3" name="Content Placeholder 2"/>
          <p:cNvSpPr>
            <a:spLocks noGrp="1"/>
          </p:cNvSpPr>
          <p:nvPr>
            <p:ph idx="1"/>
          </p:nvPr>
        </p:nvSpPr>
        <p:spPr/>
        <p:txBody>
          <a:bodyPr/>
          <a:lstStyle/>
          <a:p>
            <a:r>
              <a:rPr lang="en-US" sz="3200" dirty="0" smtClean="0"/>
              <a:t>General</a:t>
            </a:r>
          </a:p>
          <a:p>
            <a:pPr lvl="1"/>
            <a:r>
              <a:rPr lang="en-US" sz="2400" dirty="0"/>
              <a:t>O</a:t>
            </a:r>
            <a:r>
              <a:rPr lang="en-US" sz="2400" dirty="0" smtClean="0"/>
              <a:t>verview, mission, license, communication tools</a:t>
            </a:r>
          </a:p>
          <a:p>
            <a:r>
              <a:rPr lang="en-US" sz="3200" dirty="0" smtClean="0"/>
              <a:t>End user documentation</a:t>
            </a:r>
          </a:p>
          <a:p>
            <a:pPr lvl="1"/>
            <a:r>
              <a:rPr lang="en-US" sz="2400" dirty="0"/>
              <a:t>H</a:t>
            </a:r>
            <a:r>
              <a:rPr lang="en-US" sz="2400" dirty="0" smtClean="0"/>
              <a:t>ow to download, install, and use; how to report problems or make suggestions; how to get help</a:t>
            </a:r>
          </a:p>
          <a:p>
            <a:r>
              <a:rPr lang="en-US" sz="3200" dirty="0" smtClean="0"/>
              <a:t>Developer documentation</a:t>
            </a:r>
          </a:p>
          <a:p>
            <a:pPr lvl="1"/>
            <a:r>
              <a:rPr lang="en-US" sz="2400" dirty="0"/>
              <a:t>R</a:t>
            </a:r>
            <a:r>
              <a:rPr lang="en-US" sz="2400" dirty="0" smtClean="0"/>
              <a:t>epository, issue tracker, how to contribute, release cycle, roadmap</a:t>
            </a:r>
          </a:p>
          <a:p>
            <a:r>
              <a:rPr lang="en-US" sz="3200" dirty="0" err="1" smtClean="0"/>
              <a:t>MouseTrap</a:t>
            </a:r>
            <a:r>
              <a:rPr lang="en-US" sz="3200" dirty="0"/>
              <a:t> Example</a:t>
            </a:r>
            <a:r>
              <a:rPr lang="en-US" sz="3200" dirty="0" smtClean="0"/>
              <a:t>:</a:t>
            </a:r>
          </a:p>
          <a:p>
            <a:pPr lvl="1"/>
            <a:r>
              <a:rPr lang="en-US" sz="2400" dirty="0" smtClean="0">
                <a:hlinkClick r:id="rId2"/>
              </a:rPr>
              <a:t>https</a:t>
            </a:r>
            <a:r>
              <a:rPr lang="en-US" sz="2400" dirty="0">
                <a:hlinkClick r:id="rId2"/>
              </a:rPr>
              <a:t>://wiki.gnome.org/action/show/Projects/</a:t>
            </a:r>
            <a:r>
              <a:rPr lang="en-US" sz="2400" dirty="0" smtClean="0">
                <a:hlinkClick r:id="rId2"/>
              </a:rPr>
              <a:t>MouseTrap</a:t>
            </a:r>
            <a:r>
              <a:rPr lang="en-US" sz="2400" dirty="0" smtClean="0"/>
              <a:t> </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3</a:t>
            </a:fld>
            <a:endParaRPr lang="en-US"/>
          </a:p>
        </p:txBody>
      </p:sp>
    </p:spTree>
    <p:extLst>
      <p:ext uri="{BB962C8B-B14F-4D97-AF65-F5344CB8AC3E}">
        <p14:creationId xmlns:p14="http://schemas.microsoft.com/office/powerpoint/2010/main" val="1362079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Cycle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Defines phases of development</a:t>
            </a:r>
          </a:p>
          <a:p>
            <a:r>
              <a:rPr lang="en-US" dirty="0" smtClean="0"/>
              <a:t>Provides a schedule (deadlines!)</a:t>
            </a:r>
          </a:p>
          <a:p>
            <a:r>
              <a:rPr lang="en-US" dirty="0" smtClean="0"/>
              <a:t>Ex: submit-review-publish</a:t>
            </a:r>
          </a:p>
          <a:p>
            <a:pPr lvl="1"/>
            <a:r>
              <a:rPr lang="en-US" dirty="0" smtClean="0"/>
              <a:t>Papers due 9/1/2013</a:t>
            </a:r>
          </a:p>
          <a:p>
            <a:pPr lvl="1"/>
            <a:r>
              <a:rPr lang="en-US" dirty="0" smtClean="0"/>
              <a:t>Reviews due 10/1/2013</a:t>
            </a:r>
          </a:p>
          <a:p>
            <a:pPr lvl="1"/>
            <a:r>
              <a:rPr lang="en-US" dirty="0" smtClean="0"/>
              <a:t>Notifications on 10/14/2013</a:t>
            </a:r>
          </a:p>
          <a:p>
            <a:pPr lvl="1"/>
            <a:r>
              <a:rPr lang="en-US" dirty="0" smtClean="0"/>
              <a:t>Revised copies and copyright waivers due 11/1/2013</a:t>
            </a:r>
          </a:p>
          <a:p>
            <a:r>
              <a:rPr lang="en-US" dirty="0" err="1" smtClean="0"/>
              <a:t>MouseTrap</a:t>
            </a:r>
            <a:r>
              <a:rPr lang="en-US" dirty="0" smtClean="0"/>
              <a:t> Example: Follows GNOME’s </a:t>
            </a:r>
            <a:r>
              <a:rPr lang="en-US" dirty="0" smtClean="0">
                <a:hlinkClick r:id="rId2"/>
              </a:rPr>
              <a:t>https://wiki.gnome.org/Schedule</a:t>
            </a:r>
            <a:r>
              <a:rPr lang="en-US" dirty="0" smtClean="0"/>
              <a:t> </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4</a:t>
            </a:fld>
            <a:endParaRPr lang="en-US"/>
          </a:p>
        </p:txBody>
      </p:sp>
      <p:pic>
        <p:nvPicPr>
          <p:cNvPr id="9218" name="Picture 2" descr="C:\Users\he302979\AppData\Local\Microsoft\Windows\Temporary Internet Files\Content.IE5\Y2F38D34\MC910216324[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8222" y="152400"/>
            <a:ext cx="207577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6590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a:t>
            </a:r>
            <a:endParaRPr lang="en-US" dirty="0"/>
          </a:p>
        </p:txBody>
      </p:sp>
      <p:sp>
        <p:nvSpPr>
          <p:cNvPr id="3" name="Content Placeholder 2"/>
          <p:cNvSpPr>
            <a:spLocks noGrp="1"/>
          </p:cNvSpPr>
          <p:nvPr>
            <p:ph idx="1"/>
          </p:nvPr>
        </p:nvSpPr>
        <p:spPr/>
        <p:txBody>
          <a:bodyPr>
            <a:normAutofit fontScale="92500" lnSpcReduction="20000"/>
          </a:bodyPr>
          <a:lstStyle/>
          <a:p>
            <a:r>
              <a:rPr lang="en-US" sz="3200" dirty="0" smtClean="0"/>
              <a:t>Breaks down effort into high-level tasks</a:t>
            </a:r>
          </a:p>
          <a:p>
            <a:pPr lvl="1"/>
            <a:r>
              <a:rPr lang="en-US" sz="2400" dirty="0" smtClean="0"/>
              <a:t>E.g., Port to Python </a:t>
            </a:r>
          </a:p>
          <a:p>
            <a:r>
              <a:rPr lang="en-US" sz="3200" dirty="0" smtClean="0"/>
              <a:t>May provide</a:t>
            </a:r>
          </a:p>
          <a:p>
            <a:pPr lvl="1"/>
            <a:r>
              <a:rPr lang="en-US" sz="2400" dirty="0" smtClean="0"/>
              <a:t>Deadlines</a:t>
            </a:r>
          </a:p>
          <a:p>
            <a:pPr lvl="1"/>
            <a:r>
              <a:rPr lang="en-US" sz="2400" dirty="0" smtClean="0"/>
              <a:t>Status (e.g., done, not-done, stuck, abandoned)</a:t>
            </a:r>
          </a:p>
          <a:p>
            <a:pPr lvl="1"/>
            <a:r>
              <a:rPr lang="en-US" sz="2400" dirty="0" smtClean="0"/>
              <a:t>Assignment (e.g., Alice, Bob, Team Geronimo)</a:t>
            </a:r>
          </a:p>
          <a:p>
            <a:r>
              <a:rPr lang="en-US" sz="3200" dirty="0" smtClean="0"/>
              <a:t>Usually controlled by project-leads</a:t>
            </a:r>
          </a:p>
          <a:p>
            <a:pPr lvl="1"/>
            <a:r>
              <a:rPr lang="en-US" sz="2400" dirty="0" smtClean="0"/>
              <a:t>Often out of date</a:t>
            </a:r>
          </a:p>
          <a:p>
            <a:r>
              <a:rPr lang="en-US" sz="3200" dirty="0" err="1" smtClean="0"/>
              <a:t>MouseTrap</a:t>
            </a:r>
            <a:r>
              <a:rPr lang="en-US" sz="3200" dirty="0" smtClean="0"/>
              <a:t> Example:</a:t>
            </a:r>
            <a:r>
              <a:rPr lang="en-US" sz="3200" dirty="0"/>
              <a:t> </a:t>
            </a:r>
            <a:r>
              <a:rPr lang="en-US" sz="3200" dirty="0">
                <a:hlinkClick r:id="rId2"/>
              </a:rPr>
              <a:t>https://wiki.gnome.org/Projects/MouseTrap/</a:t>
            </a:r>
            <a:r>
              <a:rPr lang="en-US" sz="3200" dirty="0" smtClean="0">
                <a:hlinkClick r:id="rId2"/>
              </a:rPr>
              <a:t>Roadmap</a:t>
            </a:r>
            <a:r>
              <a:rPr lang="en-US" sz="3200" dirty="0" smtClean="0"/>
              <a:t> </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5</a:t>
            </a:fld>
            <a:endParaRPr lang="en-US"/>
          </a:p>
        </p:txBody>
      </p:sp>
      <p:pic>
        <p:nvPicPr>
          <p:cNvPr id="6149" name="Picture 5" descr="C:\Users\he302979\AppData\Local\Microsoft\Windows\Temporary Internet Files\Content.IE5\5NFDVXQ9\MC90035896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6114" y="152400"/>
            <a:ext cx="1827886" cy="1830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9870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229600" cy="1143000"/>
          </a:xfrm>
        </p:spPr>
        <p:txBody>
          <a:bodyPr/>
          <a:lstStyle/>
          <a:p>
            <a:r>
              <a:rPr lang="en-US" dirty="0" smtClean="0"/>
              <a:t>Upstream/Downstream</a:t>
            </a:r>
            <a:endParaRPr lang="en-US" dirty="0"/>
          </a:p>
        </p:txBody>
      </p:sp>
      <p:sp>
        <p:nvSpPr>
          <p:cNvPr id="3" name="Content Placeholder 2"/>
          <p:cNvSpPr>
            <a:spLocks noGrp="1"/>
          </p:cNvSpPr>
          <p:nvPr>
            <p:ph idx="1"/>
          </p:nvPr>
        </p:nvSpPr>
        <p:spPr/>
        <p:txBody>
          <a:bodyPr/>
          <a:lstStyle/>
          <a:p>
            <a:r>
              <a:rPr lang="en-US" dirty="0" smtClean="0"/>
              <a:t>FOSS distributions consist of independent projects</a:t>
            </a:r>
          </a:p>
          <a:p>
            <a:pPr lvl="1"/>
            <a:r>
              <a:rPr lang="en-US" dirty="0" smtClean="0"/>
              <a:t>E.g., GNOME relies on Cheese, GIMP, </a:t>
            </a:r>
            <a:r>
              <a:rPr lang="en-US" dirty="0" err="1" smtClean="0"/>
              <a:t>gedit</a:t>
            </a:r>
            <a:r>
              <a:rPr lang="en-US" dirty="0" smtClean="0"/>
              <a:t>, etc.</a:t>
            </a:r>
          </a:p>
          <a:p>
            <a:r>
              <a:rPr lang="en-US" dirty="0"/>
              <a:t>P</a:t>
            </a:r>
            <a:r>
              <a:rPr lang="en-US" dirty="0" smtClean="0"/>
              <a:t>rojects are “upstream” of the </a:t>
            </a:r>
            <a:r>
              <a:rPr lang="en-US" dirty="0" err="1" smtClean="0"/>
              <a:t>distro</a:t>
            </a:r>
            <a:endParaRPr lang="en-US" dirty="0" smtClean="0"/>
          </a:p>
          <a:p>
            <a:pPr lvl="1"/>
            <a:r>
              <a:rPr lang="en-US" dirty="0" smtClean="0"/>
              <a:t>Project changes go downstream to the </a:t>
            </a:r>
            <a:r>
              <a:rPr lang="en-US" dirty="0" err="1" smtClean="0"/>
              <a:t>distro</a:t>
            </a:r>
            <a:endParaRPr lang="en-US" dirty="0" smtClean="0"/>
          </a:p>
          <a:p>
            <a:r>
              <a:rPr lang="en-US" dirty="0" smtClean="0"/>
              <a:t>Similarly, projects that depend on other projects are upstream/downstream	</a:t>
            </a:r>
          </a:p>
          <a:p>
            <a:pPr lvl="1"/>
            <a:r>
              <a:rPr lang="en-US" dirty="0" err="1" smtClean="0"/>
              <a:t>MouseTrap</a:t>
            </a:r>
            <a:r>
              <a:rPr lang="en-US" dirty="0" smtClean="0"/>
              <a:t> is downstream of </a:t>
            </a:r>
            <a:r>
              <a:rPr lang="en-US" dirty="0" err="1" smtClean="0"/>
              <a:t>OpenCV</a:t>
            </a:r>
            <a:r>
              <a:rPr lang="en-US" dirty="0" smtClean="0"/>
              <a:t> and </a:t>
            </a:r>
            <a:r>
              <a:rPr lang="en-US" dirty="0" err="1" smtClean="0"/>
              <a:t>upstreams</a:t>
            </a:r>
            <a:r>
              <a:rPr lang="en-US" dirty="0" smtClean="0"/>
              <a:t> error reports</a:t>
            </a:r>
            <a:endParaRPr lang="en-US" dirty="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6</a:t>
            </a:fld>
            <a:endParaRPr lang="en-US"/>
          </a:p>
        </p:txBody>
      </p:sp>
      <p:pic>
        <p:nvPicPr>
          <p:cNvPr id="10243" name="Picture 3" descr="C:\Users\he302979\AppData\Local\Microsoft\Windows\Temporary Internet Files\Content.IE5\SITOFN4K\MC9000582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5788" y="-76200"/>
            <a:ext cx="2291225"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40399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upstream-downstream.pdf"/>
          <p:cNvPicPr>
            <a:picLocks noGrp="1" noChangeAspect="1"/>
          </p:cNvPicPr>
          <p:nvPr>
            <p:ph idx="1"/>
          </p:nvPr>
        </p:nvPicPr>
        <p:blipFill>
          <a:blip r:embed="rId2" cstate="print">
            <a:extLst>
              <a:ext uri="{28A0092B-C50C-407E-A947-70E740481C1C}">
                <a14:useLocalDpi xmlns:a14="http://schemas.microsoft.com/office/drawing/2010/main" val="0"/>
              </a:ext>
            </a:extLst>
          </a:blip>
          <a:srcRect l="-7409" r="-7409"/>
          <a:stretch>
            <a:fillRect/>
          </a:stretch>
        </p:blipFill>
        <p:spPr>
          <a:xfrm>
            <a:off x="457200" y="228600"/>
            <a:ext cx="8229600" cy="5897563"/>
          </a:xfrm>
        </p:spPr>
      </p:pic>
      <p:sp>
        <p:nvSpPr>
          <p:cNvPr id="3" name="Title 2"/>
          <p:cNvSpPr>
            <a:spLocks noGrp="1"/>
          </p:cNvSpPr>
          <p:nvPr>
            <p:ph type="title"/>
          </p:nvPr>
        </p:nvSpPr>
        <p:spPr>
          <a:xfrm>
            <a:off x="3352800" y="304800"/>
            <a:ext cx="5562600" cy="1143000"/>
          </a:xfrm>
        </p:spPr>
        <p:txBody>
          <a:bodyPr/>
          <a:lstStyle/>
          <a:p>
            <a:r>
              <a:rPr lang="en-US" dirty="0" smtClean="0"/>
              <a:t>Up/downstream</a:t>
            </a:r>
            <a:endParaRPr lang="en-US" dirty="0"/>
          </a:p>
        </p:txBody>
      </p:sp>
      <p:sp>
        <p:nvSpPr>
          <p:cNvPr id="5" name="Slide Number Placeholder 4"/>
          <p:cNvSpPr>
            <a:spLocks noGrp="1"/>
          </p:cNvSpPr>
          <p:nvPr>
            <p:ph type="sldNum" sz="quarter" idx="12"/>
          </p:nvPr>
        </p:nvSpPr>
        <p:spPr/>
        <p:txBody>
          <a:bodyPr/>
          <a:lstStyle/>
          <a:p>
            <a:pPr>
              <a:defRPr/>
            </a:pPr>
            <a:fld id="{8425EBC2-12FA-4DAC-9208-53513007645F}" type="slidenum">
              <a:rPr lang="en-US" smtClean="0"/>
              <a:pPr>
                <a:defRPr/>
              </a:pPr>
              <a:t>7</a:t>
            </a:fld>
            <a:endParaRPr lang="en-US"/>
          </a:p>
        </p:txBody>
      </p:sp>
    </p:spTree>
    <p:extLst>
      <p:ext uri="{BB962C8B-B14F-4D97-AF65-F5344CB8AC3E}">
        <p14:creationId xmlns:p14="http://schemas.microsoft.com/office/powerpoint/2010/main" val="13072129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Upstreaming</a:t>
            </a:r>
            <a:r>
              <a:rPr lang="en-US" dirty="0" smtClean="0"/>
              <a:t>”</a:t>
            </a:r>
            <a:endParaRPr lang="en-US" dirty="0"/>
          </a:p>
        </p:txBody>
      </p:sp>
      <p:sp>
        <p:nvSpPr>
          <p:cNvPr id="3" name="Content Placeholder 2"/>
          <p:cNvSpPr>
            <a:spLocks noGrp="1"/>
          </p:cNvSpPr>
          <p:nvPr>
            <p:ph idx="1"/>
          </p:nvPr>
        </p:nvSpPr>
        <p:spPr/>
        <p:txBody>
          <a:bodyPr/>
          <a:lstStyle/>
          <a:p>
            <a:r>
              <a:rPr lang="en-US" dirty="0" smtClean="0"/>
              <a:t>Getting your changes included in a node along the distribution stream (preferably the source).</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8</a:t>
            </a:fld>
            <a:endParaRPr lang="en-US"/>
          </a:p>
        </p:txBody>
      </p:sp>
    </p:spTree>
    <p:extLst>
      <p:ext uri="{BB962C8B-B14F-4D97-AF65-F5344CB8AC3E}">
        <p14:creationId xmlns:p14="http://schemas.microsoft.com/office/powerpoint/2010/main" val="405668331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 - 1</a:t>
            </a:r>
            <a:endParaRPr lang="en-US" dirty="0"/>
          </a:p>
        </p:txBody>
      </p:sp>
      <p:sp>
        <p:nvSpPr>
          <p:cNvPr id="3" name="Content Placeholder 2"/>
          <p:cNvSpPr>
            <a:spLocks noGrp="1"/>
          </p:cNvSpPr>
          <p:nvPr>
            <p:ph idx="1"/>
          </p:nvPr>
        </p:nvSpPr>
        <p:spPr/>
        <p:txBody>
          <a:bodyPr/>
          <a:lstStyle/>
          <a:p>
            <a:pPr marL="742950" indent="-742950">
              <a:buFont typeface="+mj-lt"/>
              <a:buAutoNum type="arabicPeriod"/>
            </a:pPr>
            <a:r>
              <a:rPr lang="en-US" dirty="0" smtClean="0"/>
              <a:t>Select a bug or feature to work on</a:t>
            </a:r>
          </a:p>
          <a:p>
            <a:pPr lvl="1"/>
            <a:r>
              <a:rPr lang="en-US" dirty="0" smtClean="0"/>
              <a:t>Consult community</a:t>
            </a:r>
          </a:p>
          <a:p>
            <a:pPr lvl="2"/>
            <a:r>
              <a:rPr lang="en-US" dirty="0" smtClean="0"/>
              <a:t>Bug Tracker</a:t>
            </a:r>
          </a:p>
          <a:p>
            <a:pPr lvl="2"/>
            <a:r>
              <a:rPr lang="en-US" dirty="0" smtClean="0"/>
              <a:t>IRC, listserv</a:t>
            </a:r>
          </a:p>
          <a:p>
            <a:pPr lvl="1"/>
            <a:r>
              <a:rPr lang="en-US" dirty="0" smtClean="0"/>
              <a:t>Higher demand = more support</a:t>
            </a:r>
            <a:endParaRPr lang="en-US" dirty="0"/>
          </a:p>
          <a:p>
            <a:pPr marL="742950" indent="-742950">
              <a:buFont typeface="+mj-lt"/>
              <a:buAutoNum type="arabicPeriod"/>
            </a:pPr>
            <a:r>
              <a:rPr lang="en-US" dirty="0" smtClean="0"/>
              <a:t>Code until stuck (or done)</a:t>
            </a:r>
          </a:p>
          <a:p>
            <a:pPr lvl="1"/>
            <a:r>
              <a:rPr lang="en-US" dirty="0" smtClean="0"/>
              <a:t>Track your work (use VC – branches are free)</a:t>
            </a:r>
          </a:p>
          <a:p>
            <a:pPr lvl="1"/>
            <a:r>
              <a:rPr lang="en-US" dirty="0" smtClean="0"/>
              <a:t>Document what you are doing and why as you go (via </a:t>
            </a:r>
            <a:r>
              <a:rPr lang="en-US" dirty="0"/>
              <a:t>c</a:t>
            </a:r>
            <a:r>
              <a:rPr lang="en-US" dirty="0" smtClean="0"/>
              <a:t>ommit messages or blog)</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9</a:t>
            </a:fld>
            <a:endParaRPr lang="en-US"/>
          </a:p>
        </p:txBody>
      </p:sp>
      <p:pic>
        <p:nvPicPr>
          <p:cNvPr id="11267" name="Picture 3" descr="C:\Users\he302979\AppData\Local\Microsoft\Windows\Temporary Internet Files\Content.IE5\SITOFN4K\MC90032057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6114" y="0"/>
            <a:ext cx="1827886" cy="162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27520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islopElli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6537</TotalTime>
  <Words>1305</Words>
  <Application>Microsoft Macintosh PowerPoint</Application>
  <PresentationFormat>On-screen Show (4:3)</PresentationFormat>
  <Paragraphs>170</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HislopEllis</vt:lpstr>
      <vt:lpstr>1.3 HFOSS Process and Tools</vt:lpstr>
      <vt:lpstr>Section Outcomes</vt:lpstr>
      <vt:lpstr>Website/Wiki</vt:lpstr>
      <vt:lpstr>Release Cycle</vt:lpstr>
      <vt:lpstr>Roadmap</vt:lpstr>
      <vt:lpstr>Upstream/Downstream</vt:lpstr>
      <vt:lpstr>Up/downstream</vt:lpstr>
      <vt:lpstr>“Upstreaming”</vt:lpstr>
      <vt:lpstr>Development Process - 1</vt:lpstr>
      <vt:lpstr>Development Process - 2</vt:lpstr>
      <vt:lpstr>Development Process - 3</vt:lpstr>
      <vt:lpstr>Licensing and IP: Copyright - 1</vt:lpstr>
      <vt:lpstr>Licensing and IP: Copyright - 2</vt:lpstr>
      <vt:lpstr>Licensing and IP: Copyright - 3</vt:lpstr>
      <vt:lpstr>Licensing and IP: Licensing - 1</vt:lpstr>
      <vt:lpstr>PowerPoint Presentation</vt:lpstr>
      <vt:lpstr>Licensing and IP: Lincensing – 3 An Open Source License Must:</vt:lpstr>
      <vt:lpstr>Licensing and IP: Licensing – 4 An Open Source License Must:</vt:lpstr>
      <vt:lpstr>FERPA</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Stoney Jackson</cp:lastModifiedBy>
  <cp:revision>979</cp:revision>
  <dcterms:created xsi:type="dcterms:W3CDTF">2009-06-29T15:20:32Z</dcterms:created>
  <dcterms:modified xsi:type="dcterms:W3CDTF">2016-11-13T22:25:33Z</dcterms:modified>
</cp:coreProperties>
</file>