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89" r:id="rId2"/>
    <p:sldId id="303" r:id="rId3"/>
    <p:sldId id="325" r:id="rId4"/>
    <p:sldId id="324" r:id="rId5"/>
    <p:sldId id="343" r:id="rId6"/>
    <p:sldId id="344" r:id="rId7"/>
    <p:sldId id="347" r:id="rId8"/>
    <p:sldId id="341" r:id="rId9"/>
    <p:sldId id="342" r:id="rId10"/>
    <p:sldId id="348" r:id="rId11"/>
    <p:sldId id="349" r:id="rId12"/>
    <p:sldId id="350" r:id="rId13"/>
    <p:sldId id="351" r:id="rId14"/>
    <p:sldId id="352" r:id="rId15"/>
    <p:sldId id="334" r:id="rId16"/>
    <p:sldId id="326" r:id="rId17"/>
    <p:sldId id="291" r:id="rId18"/>
    <p:sldId id="290" r:id="rId19"/>
    <p:sldId id="338" r:id="rId20"/>
    <p:sldId id="339" r:id="rId21"/>
    <p:sldId id="337" r:id="rId22"/>
    <p:sldId id="361" r:id="rId23"/>
    <p:sldId id="304" r:id="rId24"/>
    <p:sldId id="293" r:id="rId25"/>
    <p:sldId id="340" r:id="rId26"/>
    <p:sldId id="305" r:id="rId27"/>
    <p:sldId id="294" r:id="rId28"/>
    <p:sldId id="307" r:id="rId29"/>
    <p:sldId id="306" r:id="rId30"/>
    <p:sldId id="309" r:id="rId31"/>
    <p:sldId id="310" r:id="rId32"/>
    <p:sldId id="311" r:id="rId33"/>
    <p:sldId id="312" r:id="rId34"/>
    <p:sldId id="313" r:id="rId35"/>
    <p:sldId id="316" r:id="rId36"/>
    <p:sldId id="318" r:id="rId37"/>
    <p:sldId id="319" r:id="rId38"/>
    <p:sldId id="320" r:id="rId39"/>
    <p:sldId id="321" r:id="rId40"/>
    <p:sldId id="323" r:id="rId41"/>
    <p:sldId id="362" r:id="rId42"/>
    <p:sldId id="335" r:id="rId43"/>
    <p:sldId id="354" r:id="rId44"/>
    <p:sldId id="355" r:id="rId45"/>
    <p:sldId id="356" r:id="rId46"/>
    <p:sldId id="357" r:id="rId47"/>
    <p:sldId id="358" r:id="rId48"/>
    <p:sldId id="359" r:id="rId49"/>
    <p:sldId id="364" r:id="rId50"/>
    <p:sldId id="302" r:id="rId51"/>
    <p:sldId id="365" r:id="rId5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1587"/>
    <a:srgbClr val="143288"/>
    <a:srgbClr val="8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20565" autoAdjust="0"/>
    <p:restoredTop sz="94660"/>
  </p:normalViewPr>
  <p:slideViewPr>
    <p:cSldViewPr>
      <p:cViewPr varScale="1">
        <p:scale>
          <a:sx n="98" d="100"/>
          <a:sy n="98" d="100"/>
        </p:scale>
        <p:origin x="-172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E1A4B3E-213F-4CF4-85B2-5917254297CB}" type="datetimeFigureOut">
              <a:rPr lang="en-US"/>
              <a:pPr>
                <a:defRPr/>
              </a:pPr>
              <a:t>10/8/2013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A9D7CCF-F491-426D-9638-FC80555158A5}" type="slidenum">
              <a:rPr lang="en-US"/>
              <a:pPr>
                <a:defRPr/>
              </a:pPr>
              <a:t>‹#›</a:t>
            </a:fld>
            <a:endParaRPr lang="en-US"/>
          </a:p>
        </p:txBody>
      </p:sp>
    </p:spTree>
    <p:extLst>
      <p:ext uri="{BB962C8B-B14F-4D97-AF65-F5344CB8AC3E}">
        <p14:creationId xmlns:p14="http://schemas.microsoft.com/office/powerpoint/2010/main" val="32799498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692C80-8FE5-6244-8225-483F40355FDE}"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the class if they recognize any of the software mentioned here</a:t>
            </a:r>
            <a:r>
              <a:rPr lang="en-US" baseline="0" dirty="0" smtClean="0"/>
              <a:t> and whether it is open source.</a:t>
            </a:r>
          </a:p>
          <a:p>
            <a:endParaRPr lang="en-US" baseline="0" dirty="0" smtClean="0"/>
          </a:p>
          <a:p>
            <a:r>
              <a:rPr lang="en-US" baseline="0" dirty="0" smtClean="0"/>
              <a:t>Point out that sometimes the organizations work separately and are competing, i.e. </a:t>
            </a:r>
            <a:r>
              <a:rPr lang="en-US" baseline="0" dirty="0" err="1" smtClean="0"/>
              <a:t>microsoft</a:t>
            </a:r>
            <a:r>
              <a:rPr lang="en-US" baseline="0" dirty="0" smtClean="0"/>
              <a:t> office vs. oracle’s open office</a:t>
            </a:r>
          </a:p>
          <a:p>
            <a:endParaRPr lang="en-US" baseline="0" dirty="0" smtClean="0"/>
          </a:p>
          <a:p>
            <a:endParaRPr lang="en-US" baseline="0" dirty="0" smtClean="0"/>
          </a:p>
          <a:p>
            <a:r>
              <a:rPr lang="en-US" baseline="0" dirty="0" smtClean="0"/>
              <a:t>Discuss how sometimes open source free projects feed paid products such as Fedora feeds into </a:t>
            </a:r>
            <a:r>
              <a:rPr lang="en-US" baseline="0" dirty="0" err="1" smtClean="0"/>
              <a:t>redhat</a:t>
            </a:r>
            <a:r>
              <a:rPr lang="en-US" baseline="0" dirty="0" smtClean="0"/>
              <a:t>.  Discuss free software foundation vs. open source initiative. </a:t>
            </a:r>
          </a:p>
          <a:p>
            <a:endParaRPr lang="en-US" baseline="0" dirty="0" smtClean="0"/>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Discuss how Apache web server over 50 percent of the market.</a:t>
            </a:r>
          </a:p>
          <a:p>
            <a:endParaRPr lang="en-US" b="1" baseline="0" dirty="0" smtClean="0"/>
          </a:p>
          <a:p>
            <a:r>
              <a:rPr lang="en-US" baseline="0" dirty="0" smtClean="0"/>
              <a:t>If there’s time mention open source projects produce all types of software, e.g. statistics packages, children’s software.</a:t>
            </a:r>
            <a:endParaRPr lang="en-US" dirty="0"/>
          </a:p>
        </p:txBody>
      </p:sp>
      <p:sp>
        <p:nvSpPr>
          <p:cNvPr id="4" name="Slide Number Placeholder 3"/>
          <p:cNvSpPr>
            <a:spLocks noGrp="1"/>
          </p:cNvSpPr>
          <p:nvPr>
            <p:ph type="sldNum" sz="quarter" idx="10"/>
          </p:nvPr>
        </p:nvSpPr>
        <p:spPr/>
        <p:txBody>
          <a:bodyPr/>
          <a:lstStyle/>
          <a:p>
            <a:fld id="{B28ED5C0-3A76-4DF0-972D-F18C5E640E68}"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the class if they recognize any of the software mentioned here</a:t>
            </a:r>
            <a:r>
              <a:rPr lang="en-US" baseline="0" dirty="0" smtClean="0"/>
              <a:t> and whether it is open source.</a:t>
            </a:r>
          </a:p>
          <a:p>
            <a:endParaRPr lang="en-US" baseline="0" dirty="0" smtClean="0"/>
          </a:p>
          <a:p>
            <a:r>
              <a:rPr lang="en-US" baseline="0" dirty="0" smtClean="0"/>
              <a:t>Point out that sometimes the organizations work separately and are competing, i.e. </a:t>
            </a:r>
            <a:r>
              <a:rPr lang="en-US" baseline="0" dirty="0" err="1" smtClean="0"/>
              <a:t>microsoft</a:t>
            </a:r>
            <a:r>
              <a:rPr lang="en-US" baseline="0" dirty="0" smtClean="0"/>
              <a:t> office vs. oracle’s open office</a:t>
            </a:r>
          </a:p>
          <a:p>
            <a:endParaRPr lang="en-US" baseline="0" dirty="0" smtClean="0"/>
          </a:p>
          <a:p>
            <a:endParaRPr lang="en-US" baseline="0" dirty="0" smtClean="0"/>
          </a:p>
          <a:p>
            <a:r>
              <a:rPr lang="en-US" baseline="0" dirty="0" smtClean="0"/>
              <a:t>Discuss how sometimes open source free projects feed paid products such as Fedora feeds into </a:t>
            </a:r>
            <a:r>
              <a:rPr lang="en-US" baseline="0" dirty="0" err="1" smtClean="0"/>
              <a:t>redhat</a:t>
            </a:r>
            <a:r>
              <a:rPr lang="en-US" baseline="0" dirty="0" smtClean="0"/>
              <a:t>.  Discuss free software foundation vs. open source initiative. </a:t>
            </a:r>
          </a:p>
          <a:p>
            <a:endParaRPr lang="en-US" baseline="0" dirty="0" smtClean="0"/>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Discuss how Apache web server over 50 percent of the market.</a:t>
            </a:r>
          </a:p>
          <a:p>
            <a:endParaRPr lang="en-US" b="1" baseline="0" dirty="0" smtClean="0"/>
          </a:p>
          <a:p>
            <a:r>
              <a:rPr lang="en-US" baseline="0" dirty="0" smtClean="0"/>
              <a:t>If there’s time mention open source projects produce all types of software, e.g. statistics packages, children’s software.</a:t>
            </a:r>
            <a:endParaRPr lang="en-US" dirty="0"/>
          </a:p>
        </p:txBody>
      </p:sp>
      <p:sp>
        <p:nvSpPr>
          <p:cNvPr id="4" name="Slide Number Placeholder 3"/>
          <p:cNvSpPr>
            <a:spLocks noGrp="1"/>
          </p:cNvSpPr>
          <p:nvPr>
            <p:ph type="sldNum" sz="quarter" idx="10"/>
          </p:nvPr>
        </p:nvSpPr>
        <p:spPr/>
        <p:txBody>
          <a:bodyPr/>
          <a:lstStyle/>
          <a:p>
            <a:fld id="{B28ED5C0-3A76-4DF0-972D-F18C5E640E68}"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Give examples of</a:t>
            </a:r>
            <a:endParaRPr lang="en-US" dirty="0"/>
          </a:p>
        </p:txBody>
      </p:sp>
      <p:sp>
        <p:nvSpPr>
          <p:cNvPr id="4" name="Slide Number Placeholder 3"/>
          <p:cNvSpPr>
            <a:spLocks noGrp="1"/>
          </p:cNvSpPr>
          <p:nvPr>
            <p:ph type="sldNum" sz="quarter" idx="10"/>
          </p:nvPr>
        </p:nvSpPr>
        <p:spPr/>
        <p:txBody>
          <a:bodyPr/>
          <a:lstStyle/>
          <a:p>
            <a:fld id="{61692C80-8FE5-6244-8225-483F40355FDE}" type="slidenum">
              <a:rPr lang="en-US" smtClean="0"/>
              <a:pPr/>
              <a:t>18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Give examples of</a:t>
            </a:r>
            <a:endParaRPr lang="en-US" dirty="0"/>
          </a:p>
        </p:txBody>
      </p:sp>
      <p:sp>
        <p:nvSpPr>
          <p:cNvPr id="4" name="Slide Number Placeholder 3"/>
          <p:cNvSpPr>
            <a:spLocks noGrp="1"/>
          </p:cNvSpPr>
          <p:nvPr>
            <p:ph type="sldNum" sz="quarter" idx="10"/>
          </p:nvPr>
        </p:nvSpPr>
        <p:spPr/>
        <p:txBody>
          <a:bodyPr/>
          <a:lstStyle/>
          <a:p>
            <a:fld id="{61692C80-8FE5-6244-8225-483F40355FDE}" type="slidenum">
              <a:rPr lang="en-US" smtClean="0"/>
              <a:pPr/>
              <a:t>19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Give examples of</a:t>
            </a:r>
            <a:endParaRPr lang="en-US" dirty="0"/>
          </a:p>
        </p:txBody>
      </p:sp>
      <p:sp>
        <p:nvSpPr>
          <p:cNvPr id="4" name="Slide Number Placeholder 3"/>
          <p:cNvSpPr>
            <a:spLocks noGrp="1"/>
          </p:cNvSpPr>
          <p:nvPr>
            <p:ph type="sldNum" sz="quarter" idx="10"/>
          </p:nvPr>
        </p:nvSpPr>
        <p:spPr/>
        <p:txBody>
          <a:bodyPr/>
          <a:lstStyle/>
          <a:p>
            <a:fld id="{61692C80-8FE5-6244-8225-483F40355FDE}" type="slidenum">
              <a:rPr lang="en-US" smtClean="0"/>
              <a:pPr/>
              <a:t>20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Questions</a:t>
            </a:r>
            <a:r>
              <a:rPr lang="en-US" baseline="0" dirty="0" smtClean="0"/>
              <a:t> that</a:t>
            </a:r>
            <a:r>
              <a:rPr lang="en-US" dirty="0" smtClean="0"/>
              <a:t> could guide their initial search? D</a:t>
            </a:r>
            <a:r>
              <a:rPr lang="en-US" baseline="0" dirty="0" smtClean="0"/>
              <a:t>omain/student interest/platform (</a:t>
            </a:r>
            <a:r>
              <a:rPr lang="en-US" baseline="0" dirty="0" err="1" smtClean="0"/>
              <a:t>e.g</a:t>
            </a:r>
            <a:r>
              <a:rPr lang="en-US" baseline="0" dirty="0" smtClean="0"/>
              <a:t>, mobile)</a:t>
            </a:r>
          </a:p>
          <a:p>
            <a:endParaRPr lang="en-US" baseline="0" dirty="0" smtClean="0"/>
          </a:p>
          <a:p>
            <a:r>
              <a:rPr lang="en-US" baseline="0" dirty="0" smtClean="0"/>
              <a:t>Mention that not all data are available at each site so is beneficial to use more than one.  Give example.</a:t>
            </a:r>
          </a:p>
          <a:p>
            <a:endParaRPr lang="en-US" baseline="0" dirty="0" smtClean="0"/>
          </a:p>
          <a:p>
            <a:r>
              <a:rPr lang="en-US" baseline="0" dirty="0" smtClean="0"/>
              <a:t>Go out to </a:t>
            </a:r>
            <a:r>
              <a:rPr lang="en-US" baseline="0" dirty="0" err="1" smtClean="0"/>
              <a:t>SourceForge</a:t>
            </a:r>
            <a:r>
              <a:rPr lang="en-US" baseline="0" dirty="0" smtClean="0"/>
              <a:t>, show searching the forge. </a:t>
            </a:r>
          </a:p>
          <a:p>
            <a:r>
              <a:rPr lang="en-US" baseline="0" dirty="0" smtClean="0"/>
              <a:t>Go out to </a:t>
            </a:r>
            <a:r>
              <a:rPr lang="en-US" baseline="0" dirty="0" err="1" smtClean="0"/>
              <a:t>Ohloh</a:t>
            </a:r>
            <a:r>
              <a:rPr lang="en-US" baseline="0" dirty="0" smtClean="0"/>
              <a:t>, show statistics.</a:t>
            </a:r>
          </a:p>
          <a:p>
            <a:endParaRPr lang="en-US" baseline="0" dirty="0" smtClean="0"/>
          </a:p>
          <a:p>
            <a:r>
              <a:rPr lang="en-US" baseline="0" dirty="0" smtClean="0"/>
              <a:t>Mention that not you can return to the larger set if one does not work out in your </a:t>
            </a:r>
            <a:r>
              <a:rPr lang="en-US" baseline="0" dirty="0" err="1" smtClean="0"/>
              <a:t>eval</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61692C80-8FE5-6244-8225-483F40355FDE}" type="slidenum">
              <a:rPr lang="en-US" smtClean="0"/>
              <a:pPr/>
              <a:t>24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smtClean="0"/>
              <a:t>Need</a:t>
            </a:r>
            <a:r>
              <a:rPr lang="en-US" b="1" i="1" baseline="0" dirty="0" smtClean="0"/>
              <a:t> a better graphic</a:t>
            </a:r>
          </a:p>
          <a:p>
            <a:r>
              <a:rPr lang="en-US" baseline="0" dirty="0" smtClean="0"/>
              <a:t>Here discuss the model from high level</a:t>
            </a:r>
          </a:p>
          <a:p>
            <a:endParaRPr lang="en-US" baseline="0" dirty="0" smtClean="0"/>
          </a:p>
          <a:p>
            <a:r>
              <a:rPr lang="en-US" b="1" baseline="0" dirty="0" smtClean="0"/>
              <a:t>Dimensions</a:t>
            </a:r>
          </a:p>
          <a:p>
            <a:r>
              <a:rPr lang="en-US" baseline="0" dirty="0" smtClean="0"/>
              <a:t>Viability-is it a community that is likely to continue?  Is the project too complex?</a:t>
            </a:r>
          </a:p>
          <a:p>
            <a:r>
              <a:rPr lang="en-US" baseline="0" dirty="0" smtClean="0"/>
              <a:t>Approachability – does it appear that it is a project that students can contribute to without having to spend an inordinate amount of time identifying how to do so?</a:t>
            </a:r>
          </a:p>
          <a:p>
            <a:r>
              <a:rPr lang="en-US" baseline="0" dirty="0" smtClean="0"/>
              <a:t>Suitability – does it support the learning objectives?</a:t>
            </a:r>
          </a:p>
          <a:p>
            <a:endParaRPr lang="en-US" baseline="0" dirty="0" smtClean="0"/>
          </a:p>
          <a:p>
            <a:r>
              <a:rPr lang="en-US" baseline="0" dirty="0" smtClean="0"/>
              <a:t>Mission critical – evaluated first, pass or fail (do have to satisfy all criteria)</a:t>
            </a:r>
          </a:p>
          <a:p>
            <a:r>
              <a:rPr lang="en-US" baseline="0" dirty="0" smtClean="0"/>
              <a:t>Secondary criteria – scored-approach (don’t have to satisfy all criteria)</a:t>
            </a:r>
            <a:endParaRPr lang="en-US" dirty="0"/>
          </a:p>
        </p:txBody>
      </p:sp>
      <p:sp>
        <p:nvSpPr>
          <p:cNvPr id="4" name="Slide Number Placeholder 3"/>
          <p:cNvSpPr>
            <a:spLocks noGrp="1"/>
          </p:cNvSpPr>
          <p:nvPr>
            <p:ph type="sldNum" sz="quarter" idx="10"/>
          </p:nvPr>
        </p:nvSpPr>
        <p:spPr/>
        <p:txBody>
          <a:bodyPr/>
          <a:lstStyle/>
          <a:p>
            <a:fld id="{61692C80-8FE5-6244-8225-483F40355FDE}" type="slidenum">
              <a:rPr 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8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3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7D5A85B6-EBA4-4FA0-8E0B-9B07353DB7C3}" type="datetime1">
              <a:rPr lang="en-US"/>
              <a:pPr>
                <a:defRPr/>
              </a:pPr>
              <a:t>10/8/2013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575AF5-9F80-4A78-93DE-AA46C20D0804}" type="slidenum">
              <a:rPr lang="en-US"/>
              <a:pPr>
                <a:defRPr/>
              </a:pPr>
              <a:t>‹#›</a:t>
            </a:fld>
            <a:endParaRPr lang="en-US"/>
          </a:p>
        </p:txBody>
      </p:sp>
      <p:pic>
        <p:nvPicPr>
          <p:cNvPr id="7" name="Picture 26" descr="http://i.creativecommons.org/l/by-sa/3.0/88x3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562725"/>
            <a:ext cx="838200" cy="295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478ED84-57F7-4671-9C6B-207BEA3C8200}" type="datetime1">
              <a:rPr lang="en-US"/>
              <a:pPr>
                <a:defRPr/>
              </a:pPr>
              <a:t>10/8/2013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59A475-6B89-4C58-BE66-319B394F1EC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C9C5090-FB5F-4F0E-92EA-1FBF5D504357}" type="datetime1">
              <a:rPr lang="en-US"/>
              <a:pPr>
                <a:defRPr/>
              </a:pPr>
              <a:t>10/8/2013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E21DC3-01D4-4FBD-9310-8B6252FE424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3600"/>
            </a:lvl1pPr>
            <a:lvl2pPr>
              <a:defRPr sz="2800"/>
            </a:lvl2pPr>
            <a:lvl3pPr>
              <a:defRPr sz="24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68A9D18-03E9-4BC6-93D6-9DD45B4BAC39}" type="datetime1">
              <a:rPr lang="en-US"/>
              <a:pPr>
                <a:defRPr/>
              </a:pPr>
              <a:t>10/8/2013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25EBC2-12FA-4DAC-9208-53513007645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5E8F754-AC25-429D-97B6-6B2315AF0672}" type="datetime1">
              <a:rPr lang="en-US"/>
              <a:pPr>
                <a:defRPr/>
              </a:pPr>
              <a:t>10/8/2013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104598-777A-4E6E-A15E-6F7BF04C49D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E9C216B-661E-4252-9EE3-2BF99062E9C7}" type="datetime1">
              <a:rPr lang="en-US"/>
              <a:pPr>
                <a:defRPr/>
              </a:pPr>
              <a:t>10/8/2013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05D4D68-1353-41E0-A4C6-6FE6599CFEC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2072E22-9CDE-4E93-8B85-0C04DA233642}" type="datetime1">
              <a:rPr lang="en-US"/>
              <a:pPr>
                <a:defRPr/>
              </a:pPr>
              <a:t>10/8/2013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5D8F5D4-8232-448D-BD36-3E48C720B01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96D3FBB-0D43-4DFB-9056-D2A19B3A17D9}" type="datetime1">
              <a:rPr lang="en-US"/>
              <a:pPr>
                <a:defRPr/>
              </a:pPr>
              <a:t>10/8/2013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859D303-6692-4693-9282-65F502AF2FC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F06F838-A26D-4BB2-B479-032E57F17978}" type="datetime1">
              <a:rPr lang="en-US"/>
              <a:pPr>
                <a:defRPr/>
              </a:pPr>
              <a:t>10/8/2013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FC2135B-9C8E-4E29-A39B-06F9394F9F8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9832187-DC85-4B8B-A876-FD8ABEE55796}" type="datetime1">
              <a:rPr lang="en-US"/>
              <a:pPr>
                <a:defRPr/>
              </a:pPr>
              <a:t>10/8/2013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A1FED83-9C15-453E-88E4-30F2D4B3516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E93F678-41C5-4A65-A35C-3DA5E5495B96}" type="datetime1">
              <a:rPr lang="en-US"/>
              <a:pPr>
                <a:defRPr/>
              </a:pPr>
              <a:t>10/8/2013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BCAD41A-8D71-4361-8001-4920321C5F9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1EA1BA2-FBFB-4127-8858-D44FE097CD1B}" type="datetime1">
              <a:rPr lang="en-US"/>
              <a:pPr>
                <a:defRPr/>
              </a:pPr>
              <a:t>10/8/2013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C517C32-AB2C-4593-8DC1-83A75397D382}" type="slidenum">
              <a:rPr lang="en-US"/>
              <a:pPr>
                <a:defRPr/>
              </a:pPr>
              <a:t>‹#›</a:t>
            </a:fld>
            <a:endParaRPr lang="en-US"/>
          </a:p>
        </p:txBody>
      </p:sp>
      <p:pic>
        <p:nvPicPr>
          <p:cNvPr id="7" name="Picture 26" descr="http://i.creativecommons.org/l/by-sa/3.0/88x31.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6562725"/>
            <a:ext cx="838200" cy="2952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1.wmf"/><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6.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opensouce.com/"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creativecommons.org/licenses/by-sa/3.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4615" y="533400"/>
            <a:ext cx="7341294" cy="1724867"/>
          </a:xfrm>
        </p:spPr>
        <p:txBody>
          <a:bodyPr>
            <a:noAutofit/>
          </a:bodyPr>
          <a:lstStyle/>
          <a:p>
            <a:r>
              <a:rPr lang="en-US" sz="4000" dirty="0" smtClean="0"/>
              <a:t>Project Selection for Student Participation in Humanitarian FOSS</a:t>
            </a:r>
            <a:endParaRPr lang="en-US" sz="4000" dirty="0"/>
          </a:p>
        </p:txBody>
      </p:sp>
      <p:pic>
        <p:nvPicPr>
          <p:cNvPr id="7" name="Picture 6" descr="IST and Drexel Logo.gif"/>
          <p:cNvPicPr>
            <a:picLocks noChangeAspect="1"/>
          </p:cNvPicPr>
          <p:nvPr/>
        </p:nvPicPr>
        <p:blipFill>
          <a:blip r:embed="rId3" cstate="print"/>
          <a:stretch>
            <a:fillRect/>
          </a:stretch>
        </p:blipFill>
        <p:spPr>
          <a:xfrm>
            <a:off x="12192000" y="24384000"/>
            <a:ext cx="6400800" cy="2698680"/>
          </a:xfrm>
          <a:prstGeom prst="rect">
            <a:avLst/>
          </a:prstGeom>
        </p:spPr>
      </p:pic>
      <p:pic>
        <p:nvPicPr>
          <p:cNvPr id="8" name="Picture 7" descr="IST and Drexel Logo.gif"/>
          <p:cNvPicPr>
            <a:picLocks noChangeAspect="1"/>
          </p:cNvPicPr>
          <p:nvPr/>
        </p:nvPicPr>
        <p:blipFill>
          <a:blip r:embed="rId3" cstate="print"/>
          <a:stretch>
            <a:fillRect/>
          </a:stretch>
        </p:blipFill>
        <p:spPr>
          <a:xfrm>
            <a:off x="12344400" y="24536400"/>
            <a:ext cx="6400800" cy="2698680"/>
          </a:xfrm>
          <a:prstGeom prst="rect">
            <a:avLst/>
          </a:prstGeom>
          <a:ln w="228600" cap="sq" cmpd="thickThin">
            <a:solidFill>
              <a:srgbClr val="000000"/>
            </a:solidFill>
            <a:prstDash val="solid"/>
            <a:miter lim="800000"/>
          </a:ln>
          <a:effectLst>
            <a:innerShdw blurRad="76200">
              <a:srgbClr val="000000"/>
            </a:innerShdw>
          </a:effectLst>
        </p:spPr>
      </p:pic>
      <p:pic>
        <p:nvPicPr>
          <p:cNvPr id="9" name="Picture 8" descr="IST and Drexel Logo.gif"/>
          <p:cNvPicPr>
            <a:picLocks noChangeAspect="1"/>
          </p:cNvPicPr>
          <p:nvPr/>
        </p:nvPicPr>
        <p:blipFill>
          <a:blip r:embed="rId3" cstate="print"/>
          <a:stretch>
            <a:fillRect/>
          </a:stretch>
        </p:blipFill>
        <p:spPr>
          <a:xfrm>
            <a:off x="12496800" y="24688800"/>
            <a:ext cx="6400800" cy="2698680"/>
          </a:xfrm>
          <a:prstGeom prst="rect">
            <a:avLst/>
          </a:prstGeom>
        </p:spPr>
      </p:pic>
      <p:pic>
        <p:nvPicPr>
          <p:cNvPr id="11" name="Picture 10" descr="IST and Drexel Logo.gif"/>
          <p:cNvPicPr>
            <a:picLocks noChangeAspect="1"/>
          </p:cNvPicPr>
          <p:nvPr/>
        </p:nvPicPr>
        <p:blipFill>
          <a:blip r:embed="rId3" cstate="print"/>
          <a:stretch>
            <a:fillRect/>
          </a:stretch>
        </p:blipFill>
        <p:spPr>
          <a:xfrm>
            <a:off x="12649200" y="24841200"/>
            <a:ext cx="6400800" cy="2698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descr="IST and Drexel Logo.gif"/>
          <p:cNvPicPr>
            <a:picLocks noChangeAspect="1"/>
          </p:cNvPicPr>
          <p:nvPr/>
        </p:nvPicPr>
        <p:blipFill>
          <a:blip r:embed="rId3" cstate="print"/>
          <a:stretch>
            <a:fillRect/>
          </a:stretch>
        </p:blipFill>
        <p:spPr>
          <a:xfrm>
            <a:off x="12801600" y="24993600"/>
            <a:ext cx="6400800" cy="2698680"/>
          </a:xfrm>
          <a:prstGeom prst="rect">
            <a:avLst/>
          </a:prstGeom>
        </p:spPr>
      </p:pic>
      <p:pic>
        <p:nvPicPr>
          <p:cNvPr id="14" name="Picture 13" descr="Drexel.png"/>
          <p:cNvPicPr>
            <a:picLocks noChangeAspect="1"/>
          </p:cNvPicPr>
          <p:nvPr/>
        </p:nvPicPr>
        <p:blipFill>
          <a:blip r:embed="rId4" cstate="print"/>
          <a:stretch>
            <a:fillRect/>
          </a:stretch>
        </p:blipFill>
        <p:spPr>
          <a:xfrm>
            <a:off x="5486400" y="5900768"/>
            <a:ext cx="2082800" cy="881032"/>
          </a:xfrm>
          <a:prstGeom prst="rect">
            <a:avLst/>
          </a:prstGeom>
        </p:spPr>
      </p:pic>
      <p:pic>
        <p:nvPicPr>
          <p:cNvPr id="1026" name="Picture 2"/>
          <p:cNvPicPr>
            <a:picLocks noChangeAspect="1" noChangeArrowheads="1"/>
          </p:cNvPicPr>
          <p:nvPr/>
        </p:nvPicPr>
        <p:blipFill>
          <a:blip r:embed="rId5" cstate="print"/>
          <a:srcRect/>
          <a:stretch>
            <a:fillRect/>
          </a:stretch>
        </p:blipFill>
        <p:spPr bwMode="auto">
          <a:xfrm>
            <a:off x="304800" y="5750486"/>
            <a:ext cx="3315342" cy="726514"/>
          </a:xfrm>
          <a:prstGeom prst="rect">
            <a:avLst/>
          </a:prstGeom>
          <a:noFill/>
          <a:ln w="9525">
            <a:noFill/>
            <a:miter lim="800000"/>
            <a:headEnd/>
            <a:tailEnd/>
          </a:ln>
          <a:effectLst/>
        </p:spPr>
      </p:pic>
      <p:pic>
        <p:nvPicPr>
          <p:cNvPr id="13" name="Picture 11" descr="NCC logo.png"/>
          <p:cNvPicPr>
            <a:picLocks noChangeAspect="1"/>
          </p:cNvPicPr>
          <p:nvPr/>
        </p:nvPicPr>
        <p:blipFill>
          <a:blip r:embed="rId6" cstate="print"/>
          <a:srcRect/>
          <a:stretch>
            <a:fillRect/>
          </a:stretch>
        </p:blipFill>
        <p:spPr bwMode="auto">
          <a:xfrm>
            <a:off x="3810000" y="5334000"/>
            <a:ext cx="1476375" cy="1476375"/>
          </a:xfrm>
          <a:prstGeom prst="rect">
            <a:avLst/>
          </a:prstGeom>
          <a:noFill/>
          <a:ln w="9525">
            <a:noFill/>
            <a:miter lim="800000"/>
            <a:headEnd/>
            <a:tailEnd/>
          </a:ln>
        </p:spPr>
      </p:pic>
      <p:sp>
        <p:nvSpPr>
          <p:cNvPr id="17" name="TextBox 16"/>
          <p:cNvSpPr txBox="1"/>
          <p:nvPr/>
        </p:nvSpPr>
        <p:spPr>
          <a:xfrm flipH="1">
            <a:off x="1004886" y="2350188"/>
            <a:ext cx="7086601" cy="3370153"/>
          </a:xfrm>
          <a:prstGeom prst="rect">
            <a:avLst/>
          </a:prstGeom>
          <a:noFill/>
        </p:spPr>
        <p:txBody>
          <a:bodyPr wrap="square" rtlCol="0">
            <a:spAutoFit/>
          </a:bodyPr>
          <a:lstStyle/>
          <a:p>
            <a:pPr algn="ctr"/>
            <a:r>
              <a:rPr lang="en-US" sz="2800" dirty="0" smtClean="0"/>
              <a:t>Heidi J. C. Ellis  - ellis@wne.edu</a:t>
            </a:r>
          </a:p>
          <a:p>
            <a:pPr algn="ctr">
              <a:spcAft>
                <a:spcPts val="600"/>
              </a:spcAft>
            </a:pPr>
            <a:r>
              <a:rPr lang="en-US" sz="2800" dirty="0" smtClean="0"/>
              <a:t>Gregory W. Hislop – hislop@drexel.edu</a:t>
            </a:r>
          </a:p>
          <a:p>
            <a:pPr algn="ctr">
              <a:spcAft>
                <a:spcPts val="600"/>
              </a:spcAft>
            </a:pPr>
            <a:r>
              <a:rPr lang="en-US" sz="2800" dirty="0" smtClean="0"/>
              <a:t>Michelle </a:t>
            </a:r>
            <a:r>
              <a:rPr lang="en-US" sz="2800" dirty="0" err="1" smtClean="0"/>
              <a:t>Purcel</a:t>
            </a:r>
            <a:r>
              <a:rPr lang="en-US" sz="2800" dirty="0" smtClean="0"/>
              <a:t> - mjw23@drexel.edu</a:t>
            </a:r>
          </a:p>
          <a:p>
            <a:pPr algn="ctr">
              <a:spcAft>
                <a:spcPts val="600"/>
              </a:spcAft>
            </a:pPr>
            <a:r>
              <a:rPr lang="en-US" sz="2800" dirty="0"/>
              <a:t>	</a:t>
            </a:r>
            <a:r>
              <a:rPr lang="en-US" sz="2400" dirty="0" err="1" smtClean="0"/>
              <a:t>Darci</a:t>
            </a:r>
            <a:r>
              <a:rPr lang="en-US" sz="2400" dirty="0" smtClean="0"/>
              <a:t> </a:t>
            </a:r>
            <a:r>
              <a:rPr lang="en-US" sz="2400" dirty="0" err="1" smtClean="0"/>
              <a:t>Burdge</a:t>
            </a:r>
            <a:r>
              <a:rPr lang="en-US" sz="2400" dirty="0" smtClean="0"/>
              <a:t>, Lori </a:t>
            </a:r>
            <a:r>
              <a:rPr lang="en-US" sz="2400" dirty="0" err="1" smtClean="0"/>
              <a:t>Postner</a:t>
            </a:r>
            <a:r>
              <a:rPr lang="en-US" sz="2400" dirty="0" smtClean="0"/>
              <a:t> – NCC</a:t>
            </a:r>
          </a:p>
          <a:p>
            <a:pPr algn="ctr">
              <a:spcAft>
                <a:spcPts val="600"/>
              </a:spcAft>
            </a:pPr>
            <a:r>
              <a:rPr lang="en-US" sz="2400" dirty="0" smtClean="0"/>
              <a:t>	Stoney Jackson – WNE</a:t>
            </a:r>
          </a:p>
          <a:p>
            <a:pPr algn="ctr">
              <a:spcAft>
                <a:spcPts val="600"/>
              </a:spcAft>
            </a:pPr>
            <a:r>
              <a:rPr lang="en-US" sz="2400" dirty="0"/>
              <a:t>	</a:t>
            </a:r>
            <a:r>
              <a:rPr lang="en-US" sz="2400" dirty="0" smtClean="0"/>
              <a:t>Sean Goggins – University of Missouri</a:t>
            </a:r>
            <a:endParaRPr lang="en-US" sz="2400" dirty="0"/>
          </a:p>
          <a:p>
            <a:pPr>
              <a:spcAft>
                <a:spcPts val="600"/>
              </a:spcAft>
            </a:pPr>
            <a:endParaRPr lang="en-US" sz="2800" dirty="0" smtClean="0"/>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72400" y="5773932"/>
            <a:ext cx="1209674" cy="95169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Control</a:t>
            </a:r>
            <a:endParaRPr lang="en-US" dirty="0"/>
          </a:p>
        </p:txBody>
      </p:sp>
      <p:sp>
        <p:nvSpPr>
          <p:cNvPr id="3" name="Content Placeholder 2"/>
          <p:cNvSpPr>
            <a:spLocks noGrp="1"/>
          </p:cNvSpPr>
          <p:nvPr>
            <p:ph idx="1"/>
          </p:nvPr>
        </p:nvSpPr>
        <p:spPr/>
        <p:txBody>
          <a:bodyPr>
            <a:normAutofit lnSpcReduction="10000"/>
          </a:bodyPr>
          <a:lstStyle/>
          <a:p>
            <a:r>
              <a:rPr lang="en-US" smtClean="0"/>
              <a:t>Misconception of FOSS as “Free contribution by anyone”</a:t>
            </a:r>
          </a:p>
          <a:p>
            <a:pPr lvl="1"/>
            <a:r>
              <a:rPr lang="en-US" smtClean="0"/>
              <a:t>NOT!</a:t>
            </a:r>
          </a:p>
          <a:p>
            <a:pPr lvl="1"/>
            <a:r>
              <a:rPr lang="en-US" smtClean="0"/>
              <a:t>This would be chaos</a:t>
            </a:r>
          </a:p>
          <a:p>
            <a:r>
              <a:rPr lang="en-US" smtClean="0"/>
              <a:t>Need for control creates a hierarchy</a:t>
            </a:r>
          </a:p>
          <a:p>
            <a:pPr lvl="1"/>
            <a:r>
              <a:rPr lang="en-US" smtClean="0"/>
              <a:t>Version control enables and enforces</a:t>
            </a:r>
          </a:p>
          <a:p>
            <a:pPr lvl="1"/>
            <a:r>
              <a:rPr lang="en-US" smtClean="0"/>
              <a:t>Committers</a:t>
            </a:r>
          </a:p>
          <a:p>
            <a:pPr lvl="1"/>
            <a:r>
              <a:rPr lang="en-US" smtClean="0"/>
              <a:t>Contributors</a:t>
            </a:r>
          </a:p>
          <a:p>
            <a:pPr lvl="1"/>
            <a:r>
              <a:rPr lang="en-US" smtClean="0"/>
              <a:t>Others</a:t>
            </a:r>
            <a:endParaRPr lang="en-US" dirty="0" smtClean="0"/>
          </a:p>
        </p:txBody>
      </p:sp>
      <p:sp>
        <p:nvSpPr>
          <p:cNvPr id="4" name="Slide Number Placeholder 3"/>
          <p:cNvSpPr>
            <a:spLocks noGrp="1"/>
          </p:cNvSpPr>
          <p:nvPr>
            <p:ph type="sldNum" sz="quarter" idx="11"/>
          </p:nvPr>
        </p:nvSpPr>
        <p:spPr/>
        <p:txBody>
          <a:bodyPr/>
          <a:lstStyle/>
          <a:p>
            <a:fld id="{325245B1-4206-441C-AFDA-F11E36AC4A4C}" type="slidenum">
              <a:rPr lang="en-US" smtClean="0"/>
              <a:pPr/>
              <a:t>10</a:t>
            </a:fld>
            <a:endParaRPr lang="en-US" dirty="0"/>
          </a:p>
        </p:txBody>
      </p:sp>
    </p:spTree>
    <p:extLst>
      <p:ext uri="{BB962C8B-B14F-4D97-AF65-F5344CB8AC3E}">
        <p14:creationId xmlns:p14="http://schemas.microsoft.com/office/powerpoint/2010/main" val="14237527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Control and Community</a:t>
            </a:r>
            <a:endParaRPr lang="en-US" dirty="0"/>
          </a:p>
        </p:txBody>
      </p:sp>
      <p:sp>
        <p:nvSpPr>
          <p:cNvPr id="3" name="Content Placeholder 2"/>
          <p:cNvSpPr>
            <a:spLocks noGrp="1"/>
          </p:cNvSpPr>
          <p:nvPr>
            <p:ph idx="1"/>
          </p:nvPr>
        </p:nvSpPr>
        <p:spPr/>
        <p:txBody>
          <a:bodyPr>
            <a:normAutofit lnSpcReduction="10000"/>
          </a:bodyPr>
          <a:lstStyle/>
          <a:p>
            <a:r>
              <a:rPr lang="en-US" smtClean="0"/>
              <a:t>“Contributor Mountain”</a:t>
            </a:r>
          </a:p>
          <a:p>
            <a:pPr lvl="1"/>
            <a:r>
              <a:rPr lang="en-US" smtClean="0"/>
              <a:t>Client/customer</a:t>
            </a:r>
          </a:p>
          <a:p>
            <a:pPr lvl="2"/>
            <a:r>
              <a:rPr lang="en-US" smtClean="0"/>
              <a:t>Use in isolation</a:t>
            </a:r>
          </a:p>
          <a:p>
            <a:pPr lvl="1"/>
            <a:r>
              <a:rPr lang="en-US" smtClean="0"/>
              <a:t>Seeker </a:t>
            </a:r>
          </a:p>
          <a:p>
            <a:pPr lvl="2"/>
            <a:r>
              <a:rPr lang="en-US" smtClean="0"/>
              <a:t>Connects to community for answers on using</a:t>
            </a:r>
          </a:p>
          <a:p>
            <a:pPr lvl="1"/>
            <a:r>
              <a:rPr lang="en-US" smtClean="0"/>
              <a:t>Collaborator</a:t>
            </a:r>
          </a:p>
          <a:p>
            <a:pPr lvl="2"/>
            <a:r>
              <a:rPr lang="en-US" smtClean="0"/>
              <a:t>Contributes bug reports, feature requests, …</a:t>
            </a:r>
          </a:p>
          <a:p>
            <a:pPr lvl="1"/>
            <a:r>
              <a:rPr lang="en-US" smtClean="0"/>
              <a:t>Contributor </a:t>
            </a:r>
          </a:p>
          <a:p>
            <a:pPr lvl="2"/>
            <a:r>
              <a:rPr lang="en-US" smtClean="0"/>
              <a:t>Moves project forward</a:t>
            </a:r>
          </a:p>
          <a:p>
            <a:pPr lvl="2"/>
            <a:r>
              <a:rPr lang="en-US" smtClean="0"/>
              <a:t>Relied on by the community</a:t>
            </a:r>
          </a:p>
          <a:p>
            <a:endParaRPr lang="en-US" dirty="0"/>
          </a:p>
        </p:txBody>
      </p:sp>
      <p:sp>
        <p:nvSpPr>
          <p:cNvPr id="4" name="Slide Number Placeholder 3"/>
          <p:cNvSpPr>
            <a:spLocks noGrp="1"/>
          </p:cNvSpPr>
          <p:nvPr>
            <p:ph type="sldNum" sz="quarter" idx="11"/>
          </p:nvPr>
        </p:nvSpPr>
        <p:spPr/>
        <p:txBody>
          <a:bodyPr/>
          <a:lstStyle/>
          <a:p>
            <a:fld id="{325245B1-4206-441C-AFDA-F11E36AC4A4C}" type="slidenum">
              <a:rPr lang="en-US" smtClean="0"/>
              <a:pPr/>
              <a:t>11</a:t>
            </a:fld>
            <a:endParaRPr lang="en-US"/>
          </a:p>
        </p:txBody>
      </p:sp>
    </p:spTree>
    <p:extLst>
      <p:ext uri="{BB962C8B-B14F-4D97-AF65-F5344CB8AC3E}">
        <p14:creationId xmlns:p14="http://schemas.microsoft.com/office/powerpoint/2010/main" val="16190759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Community</a:t>
            </a:r>
            <a:endParaRPr lang="en-US" dirty="0"/>
          </a:p>
        </p:txBody>
      </p:sp>
      <p:sp>
        <p:nvSpPr>
          <p:cNvPr id="3" name="Content Placeholder 2"/>
          <p:cNvSpPr>
            <a:spLocks noGrp="1"/>
          </p:cNvSpPr>
          <p:nvPr>
            <p:ph idx="1"/>
          </p:nvPr>
        </p:nvSpPr>
        <p:spPr/>
        <p:txBody>
          <a:bodyPr/>
          <a:lstStyle/>
          <a:p>
            <a:r>
              <a:rPr lang="en-US" smtClean="0"/>
              <a:t>Clients and developers as part of a spectrum</a:t>
            </a:r>
          </a:p>
          <a:p>
            <a:pPr lvl="1"/>
            <a:r>
              <a:rPr lang="en-US" smtClean="0"/>
              <a:t>Not “us” vs. “them”</a:t>
            </a:r>
          </a:p>
          <a:p>
            <a:r>
              <a:rPr lang="en-US" smtClean="0"/>
              <a:t>Assumption that people can move from passive “user” to active participant</a:t>
            </a:r>
          </a:p>
          <a:p>
            <a:pPr lvl="1"/>
            <a:r>
              <a:rPr lang="en-US" smtClean="0"/>
              <a:t>Even without technical skills</a:t>
            </a:r>
          </a:p>
          <a:p>
            <a:r>
              <a:rPr lang="en-US" smtClean="0"/>
              <a:t>See: “Why we won’t call you a ‘user’.”</a:t>
            </a:r>
          </a:p>
          <a:p>
            <a:pPr lvl="1"/>
            <a:r>
              <a:rPr lang="en-US" smtClean="0"/>
              <a:t>http://www.kitware.com/blog/home/post/263</a:t>
            </a:r>
            <a:endParaRPr lang="en-US" dirty="0"/>
          </a:p>
        </p:txBody>
      </p:sp>
    </p:spTree>
    <p:extLst>
      <p:ext uri="{BB962C8B-B14F-4D97-AF65-F5344CB8AC3E}">
        <p14:creationId xmlns:p14="http://schemas.microsoft.com/office/powerpoint/2010/main" val="2163454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Community</a:t>
            </a:r>
            <a:endParaRPr lang="en-US" dirty="0"/>
          </a:p>
        </p:txBody>
      </p:sp>
      <p:sp>
        <p:nvSpPr>
          <p:cNvPr id="3" name="Content Placeholder 2"/>
          <p:cNvSpPr>
            <a:spLocks noGrp="1"/>
          </p:cNvSpPr>
          <p:nvPr>
            <p:ph idx="1"/>
          </p:nvPr>
        </p:nvSpPr>
        <p:spPr/>
        <p:txBody>
          <a:bodyPr>
            <a:normAutofit lnSpcReduction="10000"/>
          </a:bodyPr>
          <a:lstStyle/>
          <a:p>
            <a:r>
              <a:rPr lang="en-US" smtClean="0"/>
              <a:t>Openness to new participants</a:t>
            </a:r>
          </a:p>
          <a:p>
            <a:pPr lvl="1"/>
            <a:r>
              <a:rPr lang="en-US" smtClean="0"/>
              <a:t>Especially if you approach the project reasonably</a:t>
            </a:r>
          </a:p>
          <a:p>
            <a:r>
              <a:rPr lang="en-US" smtClean="0"/>
              <a:t>Advancement via accomplishment</a:t>
            </a:r>
          </a:p>
          <a:p>
            <a:pPr lvl="1"/>
            <a:r>
              <a:rPr lang="en-US" smtClean="0"/>
              <a:t>Fairly direct meritocracy</a:t>
            </a:r>
          </a:p>
          <a:p>
            <a:r>
              <a:rPr lang="en-US" smtClean="0"/>
              <a:t>Check and balance</a:t>
            </a:r>
          </a:p>
          <a:p>
            <a:pPr lvl="1"/>
            <a:r>
              <a:rPr lang="en-US" smtClean="0"/>
              <a:t>Control of commit authority</a:t>
            </a:r>
          </a:p>
          <a:p>
            <a:pPr lvl="2"/>
            <a:r>
              <a:rPr lang="en-US" smtClean="0"/>
              <a:t>Real point of control for moving the product</a:t>
            </a:r>
          </a:p>
          <a:p>
            <a:pPr lvl="1"/>
            <a:r>
              <a:rPr lang="en-US" smtClean="0"/>
              <a:t>Ability to fork</a:t>
            </a:r>
          </a:p>
          <a:p>
            <a:pPr lvl="2"/>
            <a:r>
              <a:rPr lang="en-US" smtClean="0"/>
              <a:t>Limits autocratic power</a:t>
            </a:r>
            <a:endParaRPr lang="en-US" dirty="0" smtClean="0"/>
          </a:p>
        </p:txBody>
      </p:sp>
      <p:sp>
        <p:nvSpPr>
          <p:cNvPr id="4" name="Slide Number Placeholder 3"/>
          <p:cNvSpPr>
            <a:spLocks noGrp="1"/>
          </p:cNvSpPr>
          <p:nvPr>
            <p:ph type="sldNum" sz="quarter" idx="11"/>
          </p:nvPr>
        </p:nvSpPr>
        <p:spPr/>
        <p:txBody>
          <a:bodyPr/>
          <a:lstStyle/>
          <a:p>
            <a:fld id="{325245B1-4206-441C-AFDA-F11E36AC4A4C}" type="slidenum">
              <a:rPr lang="en-US" smtClean="0"/>
              <a:pPr/>
              <a:t>13</a:t>
            </a:fld>
            <a:endParaRPr lang="en-US"/>
          </a:p>
        </p:txBody>
      </p:sp>
    </p:spTree>
    <p:extLst>
      <p:ext uri="{BB962C8B-B14F-4D97-AF65-F5344CB8AC3E}">
        <p14:creationId xmlns:p14="http://schemas.microsoft.com/office/powerpoint/2010/main" val="30007260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Communication</a:t>
            </a:r>
            <a:endParaRPr lang="en-US" dirty="0"/>
          </a:p>
        </p:txBody>
      </p:sp>
      <p:sp>
        <p:nvSpPr>
          <p:cNvPr id="3" name="Content Placeholder 2"/>
          <p:cNvSpPr>
            <a:spLocks noGrp="1"/>
          </p:cNvSpPr>
          <p:nvPr>
            <p:ph idx="1"/>
          </p:nvPr>
        </p:nvSpPr>
        <p:spPr/>
        <p:txBody>
          <a:bodyPr>
            <a:normAutofit fontScale="92500" lnSpcReduction="20000"/>
          </a:bodyPr>
          <a:lstStyle/>
          <a:p>
            <a:r>
              <a:rPr lang="en-US" smtClean="0"/>
              <a:t>More is generally better</a:t>
            </a:r>
          </a:p>
          <a:p>
            <a:r>
              <a:rPr lang="en-US" smtClean="0"/>
              <a:t>Multiple channels</a:t>
            </a:r>
          </a:p>
          <a:p>
            <a:pPr lvl="1"/>
            <a:r>
              <a:rPr lang="en-US" smtClean="0"/>
              <a:t>Highly distributed participation</a:t>
            </a:r>
          </a:p>
          <a:p>
            <a:pPr lvl="2"/>
            <a:r>
              <a:rPr lang="en-US" smtClean="0"/>
              <a:t>Less elaborate; more immediate</a:t>
            </a:r>
          </a:p>
          <a:p>
            <a:pPr lvl="2"/>
            <a:r>
              <a:rPr lang="en-US" smtClean="0"/>
              <a:t>Rollback mechanisms available (e.g., in a wiki)</a:t>
            </a:r>
          </a:p>
          <a:p>
            <a:pPr lvl="1"/>
            <a:r>
              <a:rPr lang="en-US" smtClean="0"/>
              <a:t>Synchronous and asynchronous</a:t>
            </a:r>
          </a:p>
          <a:p>
            <a:pPr lvl="1"/>
            <a:r>
              <a:rPr lang="en-US" smtClean="0"/>
              <a:t>Low and high bandwidth</a:t>
            </a:r>
          </a:p>
          <a:p>
            <a:r>
              <a:rPr lang="en-US" smtClean="0"/>
              <a:t>Explicit provision for lurkers</a:t>
            </a:r>
          </a:p>
          <a:p>
            <a:pPr lvl="1"/>
            <a:r>
              <a:rPr lang="en-US" smtClean="0"/>
              <a:t>Replaces hallway conversations and discussion in the break room</a:t>
            </a:r>
          </a:p>
          <a:p>
            <a:pPr lvl="1"/>
            <a:r>
              <a:rPr lang="en-US" smtClean="0"/>
              <a:t>Allows for serendipity and learning by osmosis</a:t>
            </a:r>
            <a:endParaRPr lang="en-US" dirty="0"/>
          </a:p>
        </p:txBody>
      </p:sp>
    </p:spTree>
    <p:extLst>
      <p:ext uri="{BB962C8B-B14F-4D97-AF65-F5344CB8AC3E}">
        <p14:creationId xmlns:p14="http://schemas.microsoft.com/office/powerpoint/2010/main" val="21861654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HFOSS</a:t>
            </a:r>
            <a:endParaRPr lang="en-US" dirty="0"/>
          </a:p>
        </p:txBody>
      </p:sp>
      <p:sp>
        <p:nvSpPr>
          <p:cNvPr id="4" name="Content Placeholder 3"/>
          <p:cNvSpPr>
            <a:spLocks noGrp="1"/>
          </p:cNvSpPr>
          <p:nvPr>
            <p:ph idx="1"/>
          </p:nvPr>
        </p:nvSpPr>
        <p:spPr/>
        <p:txBody>
          <a:bodyPr/>
          <a:lstStyle/>
          <a:p>
            <a:r>
              <a:rPr lang="en-US" dirty="0" smtClean="0"/>
              <a:t>FOSS created to provide social benefit</a:t>
            </a:r>
          </a:p>
          <a:p>
            <a:pPr lvl="1"/>
            <a:r>
              <a:rPr lang="en-US" dirty="0" smtClean="0"/>
              <a:t>Disaster recovery</a:t>
            </a:r>
          </a:p>
          <a:p>
            <a:pPr lvl="1"/>
            <a:r>
              <a:rPr lang="en-US" dirty="0" smtClean="0"/>
              <a:t>Medical records</a:t>
            </a:r>
          </a:p>
          <a:p>
            <a:pPr lvl="1"/>
            <a:r>
              <a:rPr lang="en-US" dirty="0" smtClean="0"/>
              <a:t>Economic development</a:t>
            </a:r>
          </a:p>
          <a:p>
            <a:pPr lvl="1"/>
            <a:r>
              <a:rPr lang="en-US" dirty="0" smtClean="0"/>
              <a:t>Education </a:t>
            </a:r>
          </a:p>
          <a:p>
            <a:pPr lvl="1"/>
            <a:r>
              <a:rPr lang="en-US" dirty="0" smtClean="0"/>
              <a:t>And more!</a:t>
            </a:r>
          </a:p>
          <a:p>
            <a:r>
              <a:rPr lang="en-US" dirty="0" smtClean="0"/>
              <a:t>Extra potential to catch student interest!</a:t>
            </a:r>
          </a:p>
          <a:p>
            <a:pPr lvl="1"/>
            <a:r>
              <a:rPr lang="en-US" dirty="0" smtClean="0"/>
              <a:t>And provide education on professional impact and responsibility</a:t>
            </a:r>
          </a:p>
          <a:p>
            <a:pPr lvl="1">
              <a:buNone/>
            </a:pPr>
            <a:endParaRPr lang="en-US" dirty="0"/>
          </a:p>
        </p:txBody>
      </p:sp>
      <p:sp>
        <p:nvSpPr>
          <p:cNvPr id="2" name="Slide Number Placeholder 1"/>
          <p:cNvSpPr>
            <a:spLocks noGrp="1"/>
          </p:cNvSpPr>
          <p:nvPr>
            <p:ph type="sldNum" sz="quarter" idx="12"/>
          </p:nvPr>
        </p:nvSpPr>
        <p:spPr/>
        <p:txBody>
          <a:bodyPr/>
          <a:lstStyle/>
          <a:p>
            <a:pPr>
              <a:defRPr/>
            </a:pPr>
            <a:fld id="{DFC2135B-9C8E-4E29-A39B-06F9394F9F81}" type="slidenum">
              <a:rPr lang="en-US" smtClean="0"/>
              <a:pPr>
                <a:defRPr/>
              </a:pPr>
              <a:t>15</a:t>
            </a:fld>
            <a:endParaRPr lang="en-US" dirty="0"/>
          </a:p>
        </p:txBody>
      </p:sp>
      <p:pic>
        <p:nvPicPr>
          <p:cNvPr id="33794" name="Picture 2" descr="https://encrypted-tbn3.gstatic.com/images?q=tbn:ANd9GcS1KMDtpAlgmPtx879pxQhoBKkVqZxbbliCjMxY-P-kG_ra4FlH8w"/>
          <p:cNvPicPr>
            <a:picLocks noChangeAspect="1" noChangeArrowheads="1"/>
          </p:cNvPicPr>
          <p:nvPr/>
        </p:nvPicPr>
        <p:blipFill>
          <a:blip r:embed="rId2" cstate="print"/>
          <a:srcRect/>
          <a:stretch>
            <a:fillRect/>
          </a:stretch>
        </p:blipFill>
        <p:spPr bwMode="auto">
          <a:xfrm>
            <a:off x="7848600" y="152400"/>
            <a:ext cx="1143000" cy="1143001"/>
          </a:xfrm>
          <a:prstGeom prst="rect">
            <a:avLst/>
          </a:prstGeom>
          <a:noFill/>
        </p:spPr>
      </p:pic>
      <p:pic>
        <p:nvPicPr>
          <p:cNvPr id="33796" name="Picture 4" descr="https://encrypted-tbn1.gstatic.com/images?q=tbn:ANd9GcSssv0K_DJt6VrMoDi3WcmaCIinf1KdCzJV99trisbYotMKqbcn"/>
          <p:cNvPicPr>
            <a:picLocks noChangeAspect="1" noChangeArrowheads="1"/>
          </p:cNvPicPr>
          <p:nvPr/>
        </p:nvPicPr>
        <p:blipFill>
          <a:blip r:embed="rId3" cstate="print"/>
          <a:srcRect/>
          <a:stretch>
            <a:fillRect/>
          </a:stretch>
        </p:blipFill>
        <p:spPr bwMode="auto">
          <a:xfrm>
            <a:off x="5638800" y="2371759"/>
            <a:ext cx="2514600" cy="766436"/>
          </a:xfrm>
          <a:prstGeom prst="rect">
            <a:avLst/>
          </a:prstGeom>
          <a:noFill/>
        </p:spPr>
      </p:pic>
      <p:pic>
        <p:nvPicPr>
          <p:cNvPr id="33798" name="Picture 6" descr="https://encrypted-tbn0.gstatic.com/images?q=tbn:ANd9GcRUa9-dNiaIzd_HrRsCiCUqptZumA01Dyg8YxMvxtTucQ6VCS_mvw"/>
          <p:cNvPicPr>
            <a:picLocks noChangeAspect="1" noChangeArrowheads="1"/>
          </p:cNvPicPr>
          <p:nvPr/>
        </p:nvPicPr>
        <p:blipFill>
          <a:blip r:embed="rId4" cstate="print"/>
          <a:srcRect/>
          <a:stretch>
            <a:fillRect/>
          </a:stretch>
        </p:blipFill>
        <p:spPr bwMode="auto">
          <a:xfrm>
            <a:off x="5029199" y="3467099"/>
            <a:ext cx="2590799" cy="647701"/>
          </a:xfrm>
          <a:prstGeom prst="rect">
            <a:avLst/>
          </a:prstGeom>
          <a:noFill/>
        </p:spPr>
      </p:pic>
      <p:pic>
        <p:nvPicPr>
          <p:cNvPr id="33800" name="Picture 8" descr="https://encrypted-tbn1.gstatic.com/images?q=tbn:ANd9GcQMfquUagszqe9H0sIHe_cGSAa7jQW_ZMDBmtqQNk9xOznzcmySDQ"/>
          <p:cNvPicPr>
            <a:picLocks noChangeAspect="1" noChangeArrowheads="1"/>
          </p:cNvPicPr>
          <p:nvPr/>
        </p:nvPicPr>
        <p:blipFill>
          <a:blip r:embed="rId5" cstate="print"/>
          <a:srcRect/>
          <a:stretch>
            <a:fillRect/>
          </a:stretch>
        </p:blipFill>
        <p:spPr bwMode="auto">
          <a:xfrm>
            <a:off x="152400" y="220328"/>
            <a:ext cx="2590800" cy="694072"/>
          </a:xfrm>
          <a:prstGeom prst="rect">
            <a:avLst/>
          </a:prstGeom>
          <a:noFill/>
        </p:spPr>
      </p:pic>
      <p:pic>
        <p:nvPicPr>
          <p:cNvPr id="33802" name="Picture 10" descr="https://encrypted-tbn1.gstatic.com/images?q=tbn:ANd9GcSR0ivi9de4Srhr9Wn5oTkDo289EkPecoYPiMCSASLTvFTxM31i"/>
          <p:cNvPicPr>
            <a:picLocks noChangeAspect="1" noChangeArrowheads="1"/>
          </p:cNvPicPr>
          <p:nvPr/>
        </p:nvPicPr>
        <p:blipFill>
          <a:blip r:embed="rId6" cstate="print"/>
          <a:srcRect/>
          <a:stretch>
            <a:fillRect/>
          </a:stretch>
        </p:blipFill>
        <p:spPr bwMode="auto">
          <a:xfrm>
            <a:off x="5916385" y="4267200"/>
            <a:ext cx="1959429" cy="6858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4. Student Participation</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8425EBC2-12FA-4DAC-9208-53513007645F}"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a:xfrm>
            <a:off x="457200" y="1295400"/>
            <a:ext cx="8229600" cy="4525963"/>
          </a:xfrm>
        </p:spPr>
        <p:txBody>
          <a:bodyPr/>
          <a:lstStyle/>
          <a:p>
            <a:r>
              <a:rPr lang="en-US" dirty="0" smtClean="0"/>
              <a:t>FOSS project complexity</a:t>
            </a:r>
          </a:p>
          <a:p>
            <a:pPr lvl="1"/>
            <a:r>
              <a:rPr lang="en-US" dirty="0" smtClean="0"/>
              <a:t>Code and technology base</a:t>
            </a:r>
          </a:p>
          <a:p>
            <a:pPr lvl="1"/>
            <a:r>
              <a:rPr lang="en-US" dirty="0" smtClean="0"/>
              <a:t>Tools used</a:t>
            </a:r>
          </a:p>
          <a:p>
            <a:r>
              <a:rPr lang="en-US" dirty="0" smtClean="0"/>
              <a:t>FOSS culture and process</a:t>
            </a:r>
          </a:p>
          <a:p>
            <a:pPr lvl="1"/>
            <a:r>
              <a:rPr lang="en-US" dirty="0" smtClean="0"/>
              <a:t>Dynamics of interaction with FOSS communities</a:t>
            </a:r>
          </a:p>
          <a:p>
            <a:pPr lvl="1"/>
            <a:r>
              <a:rPr lang="en-US" dirty="0" smtClean="0"/>
              <a:t>Release schedules and process</a:t>
            </a:r>
          </a:p>
          <a:p>
            <a:r>
              <a:rPr lang="en-US" dirty="0" smtClean="0"/>
              <a:t>Meaningful involvement for students</a:t>
            </a:r>
          </a:p>
          <a:p>
            <a:pPr lvl="1"/>
            <a:r>
              <a:rPr lang="en-US" dirty="0" smtClean="0"/>
              <a:t>FOSS project cooperation</a:t>
            </a:r>
          </a:p>
          <a:p>
            <a:pPr lvl="1"/>
            <a:r>
              <a:rPr lang="en-US" dirty="0" smtClean="0"/>
              <a:t>Maintaining local knowledge of project over time</a:t>
            </a:r>
          </a:p>
          <a:p>
            <a:pPr lvl="1"/>
            <a:endParaRPr lang="en-US" dirty="0"/>
          </a:p>
        </p:txBody>
      </p:sp>
      <p:pic>
        <p:nvPicPr>
          <p:cNvPr id="4" name="Picture 3" descr="MC900366454.WMF"/>
          <p:cNvPicPr>
            <a:picLocks noChangeAspect="1"/>
          </p:cNvPicPr>
          <p:nvPr/>
        </p:nvPicPr>
        <p:blipFill>
          <a:blip r:embed="rId2" cstate="print"/>
          <a:stretch>
            <a:fillRect/>
          </a:stretch>
        </p:blipFill>
        <p:spPr>
          <a:xfrm>
            <a:off x="7004051" y="1775971"/>
            <a:ext cx="1587500" cy="1477257"/>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Learning Opportunities - Technical</a:t>
            </a:r>
            <a:endParaRPr lang="en-US" dirty="0"/>
          </a:p>
        </p:txBody>
      </p:sp>
      <p:sp>
        <p:nvSpPr>
          <p:cNvPr id="3" name="Content Placeholder 2"/>
          <p:cNvSpPr>
            <a:spLocks noGrp="1"/>
          </p:cNvSpPr>
          <p:nvPr>
            <p:ph idx="1"/>
          </p:nvPr>
        </p:nvSpPr>
        <p:spPr>
          <a:xfrm>
            <a:off x="873124" y="1371600"/>
            <a:ext cx="8042276" cy="4191000"/>
          </a:xfrm>
        </p:spPr>
        <p:txBody>
          <a:bodyPr>
            <a:noAutofit/>
          </a:bodyPr>
          <a:lstStyle/>
          <a:p>
            <a:r>
              <a:rPr lang="en-US" sz="3200" dirty="0" smtClean="0"/>
              <a:t>Coding, testing and debugging</a:t>
            </a:r>
          </a:p>
          <a:p>
            <a:r>
              <a:rPr lang="en-US" sz="3200" dirty="0" smtClean="0"/>
              <a:t>Code reading and </a:t>
            </a:r>
            <a:br>
              <a:rPr lang="en-US" sz="3200" dirty="0" smtClean="0"/>
            </a:br>
            <a:r>
              <a:rPr lang="en-US" sz="3200" dirty="0" smtClean="0"/>
              <a:t>understanding</a:t>
            </a:r>
          </a:p>
          <a:p>
            <a:r>
              <a:rPr lang="en-US" sz="3200" dirty="0" smtClean="0"/>
              <a:t>Specification and design</a:t>
            </a:r>
          </a:p>
          <a:p>
            <a:r>
              <a:rPr lang="en-US" sz="3200" dirty="0" smtClean="0"/>
              <a:t>Development platforms</a:t>
            </a:r>
          </a:p>
          <a:p>
            <a:pPr lvl="1"/>
            <a:r>
              <a:rPr lang="en-US" sz="2400" dirty="0" err="1" smtClean="0"/>
              <a:t>E.g</a:t>
            </a:r>
            <a:r>
              <a:rPr lang="en-US" sz="2400" dirty="0" smtClean="0"/>
              <a:t>, mobile</a:t>
            </a:r>
          </a:p>
          <a:p>
            <a:r>
              <a:rPr lang="en-US" sz="3200" dirty="0" smtClean="0"/>
              <a:t>Tools</a:t>
            </a:r>
          </a:p>
          <a:p>
            <a:r>
              <a:rPr lang="en-US" sz="3200" dirty="0" smtClean="0"/>
              <a:t>http://www.xcitegroup.org/softhum/doku.php?id=f:50ways</a:t>
            </a:r>
          </a:p>
          <a:p>
            <a:pPr lvl="1"/>
            <a:endParaRPr lang="en-US" sz="2400" dirty="0" smtClean="0"/>
          </a:p>
          <a:p>
            <a:endParaRPr lang="en-US" dirty="0" smtClean="0"/>
          </a:p>
          <a:p>
            <a:pPr lvl="1"/>
            <a:endParaRPr lang="en-US" sz="2400" dirty="0"/>
          </a:p>
        </p:txBody>
      </p:sp>
      <p:grpSp>
        <p:nvGrpSpPr>
          <p:cNvPr id="4" name="Group 7"/>
          <p:cNvGrpSpPr/>
          <p:nvPr/>
        </p:nvGrpSpPr>
        <p:grpSpPr>
          <a:xfrm>
            <a:off x="6005485" y="1874527"/>
            <a:ext cx="2710685" cy="2453916"/>
            <a:chOff x="4246969" y="2138867"/>
            <a:chExt cx="2710685" cy="2453916"/>
          </a:xfrm>
        </p:grpSpPr>
        <p:pic>
          <p:nvPicPr>
            <p:cNvPr id="21" name="Picture 20" descr="1330008371_application-x-php.png"/>
            <p:cNvPicPr>
              <a:picLocks noChangeAspect="1"/>
            </p:cNvPicPr>
            <p:nvPr/>
          </p:nvPicPr>
          <p:blipFill>
            <a:blip r:embed="rId3" cstate="print"/>
            <a:stretch>
              <a:fillRect/>
            </a:stretch>
          </p:blipFill>
          <p:spPr>
            <a:xfrm rot="1763517">
              <a:off x="6001391" y="2726008"/>
              <a:ext cx="956263" cy="956263"/>
            </a:xfrm>
            <a:prstGeom prst="rect">
              <a:avLst/>
            </a:prstGeom>
          </p:spPr>
        </p:pic>
        <p:pic>
          <p:nvPicPr>
            <p:cNvPr id="20" name="Picture 19" descr="1330008020_Blank-Map.png"/>
            <p:cNvPicPr>
              <a:picLocks noChangeAspect="1"/>
            </p:cNvPicPr>
            <p:nvPr/>
          </p:nvPicPr>
          <p:blipFill>
            <a:blip r:embed="rId4" cstate="print"/>
            <a:stretch>
              <a:fillRect/>
            </a:stretch>
          </p:blipFill>
          <p:spPr>
            <a:xfrm rot="19657574">
              <a:off x="4263436" y="2328343"/>
              <a:ext cx="997206" cy="997206"/>
            </a:xfrm>
            <a:prstGeom prst="rect">
              <a:avLst/>
            </a:prstGeom>
          </p:spPr>
        </p:pic>
        <p:pic>
          <p:nvPicPr>
            <p:cNvPr id="19" name="Picture 18" descr="1330007737_fixed-bug.png"/>
            <p:cNvPicPr>
              <a:picLocks noChangeAspect="1"/>
            </p:cNvPicPr>
            <p:nvPr/>
          </p:nvPicPr>
          <p:blipFill>
            <a:blip r:embed="rId5" cstate="print"/>
            <a:stretch>
              <a:fillRect/>
            </a:stretch>
          </p:blipFill>
          <p:spPr>
            <a:xfrm rot="1673063">
              <a:off x="4246969" y="3625468"/>
              <a:ext cx="967315" cy="967315"/>
            </a:xfrm>
            <a:prstGeom prst="rect">
              <a:avLst/>
            </a:prstGeom>
          </p:spPr>
        </p:pic>
        <p:pic>
          <p:nvPicPr>
            <p:cNvPr id="22" name="Picture 21" descr="MC900278520.WMF"/>
            <p:cNvPicPr>
              <a:picLocks noChangeAspect="1"/>
            </p:cNvPicPr>
            <p:nvPr/>
          </p:nvPicPr>
          <p:blipFill>
            <a:blip r:embed="rId6" cstate="print"/>
            <a:stretch>
              <a:fillRect/>
            </a:stretch>
          </p:blipFill>
          <p:spPr>
            <a:xfrm>
              <a:off x="5003339" y="2138867"/>
              <a:ext cx="1209676" cy="2453916"/>
            </a:xfrm>
            <a:prstGeom prst="rect">
              <a:avLst/>
            </a:prstGeom>
          </p:spPr>
        </p:pic>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Learning Opportunities – Soft Skills</a:t>
            </a:r>
            <a:endParaRPr lang="en-US" dirty="0"/>
          </a:p>
        </p:txBody>
      </p:sp>
      <p:sp>
        <p:nvSpPr>
          <p:cNvPr id="3" name="Content Placeholder 2"/>
          <p:cNvSpPr>
            <a:spLocks noGrp="1"/>
          </p:cNvSpPr>
          <p:nvPr>
            <p:ph idx="1"/>
          </p:nvPr>
        </p:nvSpPr>
        <p:spPr>
          <a:xfrm>
            <a:off x="568324" y="1600200"/>
            <a:ext cx="8042276" cy="4343400"/>
          </a:xfrm>
        </p:spPr>
        <p:txBody>
          <a:bodyPr>
            <a:noAutofit/>
          </a:bodyPr>
          <a:lstStyle/>
          <a:p>
            <a:r>
              <a:rPr lang="en-US" dirty="0" smtClean="0"/>
              <a:t>Teamwork</a:t>
            </a:r>
          </a:p>
          <a:p>
            <a:r>
              <a:rPr lang="en-US" dirty="0" smtClean="0"/>
              <a:t>Communication</a:t>
            </a:r>
          </a:p>
          <a:p>
            <a:r>
              <a:rPr lang="en-US" dirty="0" smtClean="0"/>
              <a:t>Cultural exposure</a:t>
            </a:r>
          </a:p>
          <a:p>
            <a:r>
              <a:rPr lang="en-US" dirty="0" smtClean="0"/>
              <a:t>Understanding of humanitarian issues</a:t>
            </a:r>
          </a:p>
          <a:p>
            <a:r>
              <a:rPr lang="en-US" dirty="0" smtClean="0"/>
              <a:t>Intellectual property</a:t>
            </a:r>
          </a:p>
          <a:p>
            <a:pPr lvl="1"/>
            <a:endParaRPr lang="en-US" sz="2400" dirty="0"/>
          </a:p>
        </p:txBody>
      </p:sp>
      <p:pic>
        <p:nvPicPr>
          <p:cNvPr id="43014" name="Picture 6" descr="C:\Documents and Settings\Hellis\Local Settings\Temporary Internet Files\Content.IE5\F31PTXTA\MC900230931[1].wmf"/>
          <p:cNvPicPr>
            <a:picLocks noChangeAspect="1" noChangeArrowheads="1"/>
          </p:cNvPicPr>
          <p:nvPr/>
        </p:nvPicPr>
        <p:blipFill>
          <a:blip r:embed="rId3" cstate="print"/>
          <a:srcRect/>
          <a:stretch>
            <a:fillRect/>
          </a:stretch>
        </p:blipFill>
        <p:spPr bwMode="auto">
          <a:xfrm>
            <a:off x="7086600" y="1524000"/>
            <a:ext cx="1638677" cy="219244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752600"/>
            <a:ext cx="7772400" cy="1470025"/>
          </a:xfrm>
        </p:spPr>
        <p:txBody>
          <a:bodyPr/>
          <a:lstStyle/>
          <a:p>
            <a:r>
              <a:rPr lang="en-US" dirty="0" smtClean="0"/>
              <a:t>1. Introductions</a:t>
            </a:r>
            <a:endParaRPr lang="en-US" dirty="0"/>
          </a:p>
        </p:txBody>
      </p:sp>
      <p:sp>
        <p:nvSpPr>
          <p:cNvPr id="6" name="Subtitle 5"/>
          <p:cNvSpPr>
            <a:spLocks noGrp="1"/>
          </p:cNvSpPr>
          <p:nvPr>
            <p:ph type="subTitle" idx="1"/>
          </p:nvPr>
        </p:nvSpPr>
        <p:spPr>
          <a:xfrm>
            <a:off x="1371600" y="3581400"/>
            <a:ext cx="6400800" cy="1752600"/>
          </a:xfrm>
        </p:spPr>
        <p:txBody>
          <a:bodyPr/>
          <a:lstStyle/>
          <a:p>
            <a:r>
              <a:rPr lang="en-US" dirty="0" smtClean="0"/>
              <a:t>Foss2serve.org</a:t>
            </a:r>
          </a:p>
          <a:p>
            <a:r>
              <a:rPr lang="en-US" dirty="0" smtClean="0"/>
              <a:t>TeachingOpenSource.org</a:t>
            </a:r>
          </a:p>
          <a:p>
            <a:endParaRPr lang="en-US" dirty="0"/>
          </a:p>
        </p:txBody>
      </p:sp>
      <p:sp>
        <p:nvSpPr>
          <p:cNvPr id="4" name="Slide Number Placeholder 3"/>
          <p:cNvSpPr>
            <a:spLocks noGrp="1"/>
          </p:cNvSpPr>
          <p:nvPr>
            <p:ph type="sldNum" sz="quarter" idx="12"/>
          </p:nvPr>
        </p:nvSpPr>
        <p:spPr/>
        <p:txBody>
          <a:bodyPr/>
          <a:lstStyle/>
          <a:p>
            <a:pPr>
              <a:defRPr/>
            </a:pPr>
            <a:fld id="{8425EBC2-12FA-4DAC-9208-53513007645F}"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Learning Opportunities – </a:t>
            </a:r>
            <a:br>
              <a:rPr lang="en-US" dirty="0" smtClean="0"/>
            </a:br>
            <a:r>
              <a:rPr lang="en-US" dirty="0" smtClean="0"/>
              <a:t>Domain Knowledge</a:t>
            </a:r>
            <a:endParaRPr lang="en-US" dirty="0"/>
          </a:p>
        </p:txBody>
      </p:sp>
      <p:sp>
        <p:nvSpPr>
          <p:cNvPr id="3" name="Content Placeholder 2"/>
          <p:cNvSpPr>
            <a:spLocks noGrp="1"/>
          </p:cNvSpPr>
          <p:nvPr>
            <p:ph idx="1"/>
          </p:nvPr>
        </p:nvSpPr>
        <p:spPr>
          <a:xfrm>
            <a:off x="568324" y="1752600"/>
            <a:ext cx="8042276" cy="4343400"/>
          </a:xfrm>
        </p:spPr>
        <p:txBody>
          <a:bodyPr>
            <a:noAutofit/>
          </a:bodyPr>
          <a:lstStyle/>
          <a:p>
            <a:r>
              <a:rPr lang="en-US" dirty="0" smtClean="0"/>
              <a:t>Health systems</a:t>
            </a:r>
          </a:p>
          <a:p>
            <a:r>
              <a:rPr lang="en-US" dirty="0" smtClean="0"/>
              <a:t>Financial systems</a:t>
            </a:r>
          </a:p>
          <a:p>
            <a:r>
              <a:rPr lang="en-US" dirty="0" smtClean="0"/>
              <a:t>Cryptography</a:t>
            </a:r>
          </a:p>
          <a:p>
            <a:r>
              <a:rPr lang="en-US" dirty="0" smtClean="0"/>
              <a:t>Bioinformatics</a:t>
            </a:r>
          </a:p>
          <a:p>
            <a:r>
              <a:rPr lang="en-US" dirty="0" smtClean="0"/>
              <a:t>Social issues</a:t>
            </a:r>
          </a:p>
          <a:p>
            <a:endParaRPr lang="en-US" dirty="0" smtClean="0"/>
          </a:p>
          <a:p>
            <a:pPr lvl="1"/>
            <a:endParaRPr lang="en-US" sz="2400" dirty="0"/>
          </a:p>
        </p:txBody>
      </p:sp>
      <p:pic>
        <p:nvPicPr>
          <p:cNvPr id="44034" name="Picture 2" descr="C:\Documents and Settings\Hellis\Local Settings\Temporary Internet Files\Content.IE5\F31PTXTA\MM900254443[1].gif"/>
          <p:cNvPicPr>
            <a:picLocks noChangeAspect="1" noChangeArrowheads="1" noCrop="1"/>
          </p:cNvPicPr>
          <p:nvPr/>
        </p:nvPicPr>
        <p:blipFill>
          <a:blip r:embed="rId3" cstate="print"/>
          <a:srcRect/>
          <a:stretch>
            <a:fillRect/>
          </a:stretch>
        </p:blipFill>
        <p:spPr bwMode="auto">
          <a:xfrm>
            <a:off x="6400800" y="1447800"/>
            <a:ext cx="2319338" cy="229984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 Have…</a:t>
            </a:r>
            <a:endParaRPr lang="en-US" dirty="0"/>
          </a:p>
        </p:txBody>
      </p:sp>
      <p:sp>
        <p:nvSpPr>
          <p:cNvPr id="3" name="Content Placeholder 2"/>
          <p:cNvSpPr>
            <a:spLocks noGrp="1"/>
          </p:cNvSpPr>
          <p:nvPr>
            <p:ph idx="1"/>
          </p:nvPr>
        </p:nvSpPr>
        <p:spPr>
          <a:xfrm>
            <a:off x="609600" y="1341437"/>
            <a:ext cx="8229600" cy="4525963"/>
          </a:xfrm>
        </p:spPr>
        <p:txBody>
          <a:bodyPr/>
          <a:lstStyle/>
          <a:p>
            <a:r>
              <a:rPr lang="en-US" sz="3200" dirty="0" smtClean="0"/>
              <a:t>Created install instructions for the dev environment for </a:t>
            </a:r>
            <a:r>
              <a:rPr lang="en-US" sz="3200" dirty="0" err="1" smtClean="0"/>
              <a:t>OpenMRS</a:t>
            </a:r>
            <a:endParaRPr lang="en-US" sz="3200" dirty="0" smtClean="0"/>
          </a:p>
          <a:p>
            <a:r>
              <a:rPr lang="en-US" sz="3200" dirty="0" smtClean="0"/>
              <a:t>Added a keyboard to the Caribou onscreen keyboard</a:t>
            </a:r>
          </a:p>
          <a:p>
            <a:r>
              <a:rPr lang="en-US" sz="3200" dirty="0" smtClean="0"/>
              <a:t>Written guidelines for downloading and installing products</a:t>
            </a:r>
          </a:p>
          <a:p>
            <a:r>
              <a:rPr lang="en-US" sz="3200" dirty="0" smtClean="0"/>
              <a:t>Added color filters to vision software</a:t>
            </a:r>
          </a:p>
          <a:p>
            <a:r>
              <a:rPr lang="en-US" sz="3200" dirty="0" smtClean="0"/>
              <a:t>Created a volunteer management module for disaster management software</a:t>
            </a:r>
          </a:p>
          <a:p>
            <a:endParaRPr lang="en-US" sz="1800" dirty="0" smtClean="0"/>
          </a:p>
          <a:p>
            <a:endParaRPr lang="en-US" dirty="0"/>
          </a:p>
        </p:txBody>
      </p:sp>
      <p:sp>
        <p:nvSpPr>
          <p:cNvPr id="4" name="Slide Number Placeholder 3"/>
          <p:cNvSpPr>
            <a:spLocks noGrp="1"/>
          </p:cNvSpPr>
          <p:nvPr>
            <p:ph type="sldNum" sz="quarter" idx="12"/>
          </p:nvPr>
        </p:nvSpPr>
        <p:spPr/>
        <p:txBody>
          <a:bodyPr/>
          <a:lstStyle/>
          <a:p>
            <a:pPr>
              <a:defRPr/>
            </a:pPr>
            <a:fld id="{8425EBC2-12FA-4DAC-9208-53513007645F}"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Stories…</a:t>
            </a:r>
            <a:endParaRPr lang="en-US" dirty="0"/>
          </a:p>
        </p:txBody>
      </p:sp>
      <p:sp>
        <p:nvSpPr>
          <p:cNvPr id="3" name="Content Placeholder 2"/>
          <p:cNvSpPr>
            <a:spLocks noGrp="1"/>
          </p:cNvSpPr>
          <p:nvPr>
            <p:ph idx="1"/>
          </p:nvPr>
        </p:nvSpPr>
        <p:spPr/>
        <p:txBody>
          <a:bodyPr/>
          <a:lstStyle/>
          <a:p>
            <a:r>
              <a:rPr lang="en-US" dirty="0" smtClean="0"/>
              <a:t>Volunteer registration at Strong Angel III</a:t>
            </a:r>
          </a:p>
          <a:p>
            <a:r>
              <a:rPr lang="en-US" dirty="0" smtClean="0"/>
              <a:t>Invitation to conference in So. Africa</a:t>
            </a:r>
          </a:p>
          <a:p>
            <a:r>
              <a:rPr lang="en-US" dirty="0" smtClean="0"/>
              <a:t>GNOME Summit</a:t>
            </a:r>
            <a:endParaRPr lang="en-US" dirty="0"/>
          </a:p>
        </p:txBody>
      </p:sp>
      <p:sp>
        <p:nvSpPr>
          <p:cNvPr id="4" name="Slide Number Placeholder 3"/>
          <p:cNvSpPr>
            <a:spLocks noGrp="1"/>
          </p:cNvSpPr>
          <p:nvPr>
            <p:ph type="sldNum" sz="quarter" idx="12"/>
          </p:nvPr>
        </p:nvSpPr>
        <p:spPr/>
        <p:txBody>
          <a:bodyPr/>
          <a:lstStyle/>
          <a:p>
            <a:pPr>
              <a:defRPr/>
            </a:pPr>
            <a:fld id="{8425EBC2-12FA-4DAC-9208-53513007645F}" type="slidenum">
              <a:rPr lang="en-US" smtClean="0"/>
              <a:pPr>
                <a:defRPr/>
              </a:pPr>
              <a:t>22</a:t>
            </a:fld>
            <a:endParaRPr lang="en-US"/>
          </a:p>
        </p:txBody>
      </p:sp>
    </p:spTree>
    <p:extLst>
      <p:ext uri="{BB962C8B-B14F-4D97-AF65-F5344CB8AC3E}">
        <p14:creationId xmlns:p14="http://schemas.microsoft.com/office/powerpoint/2010/main" val="345262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5. Locating Projects</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8425EBC2-12FA-4DAC-9208-53513007645F}"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Project Location</a:t>
            </a:r>
            <a:endParaRPr lang="en-US" dirty="0"/>
          </a:p>
        </p:txBody>
      </p:sp>
      <p:sp>
        <p:nvSpPr>
          <p:cNvPr id="3" name="Content Placeholder 2"/>
          <p:cNvSpPr>
            <a:spLocks noGrp="1"/>
          </p:cNvSpPr>
          <p:nvPr>
            <p:ph idx="1"/>
          </p:nvPr>
        </p:nvSpPr>
        <p:spPr>
          <a:xfrm>
            <a:off x="457200" y="1219200"/>
            <a:ext cx="8229600" cy="4953000"/>
          </a:xfrm>
        </p:spPr>
        <p:txBody>
          <a:bodyPr>
            <a:normAutofit fontScale="92500" lnSpcReduction="20000"/>
          </a:bodyPr>
          <a:lstStyle/>
          <a:p>
            <a:pPr marL="514350" indent="-514350">
              <a:buFont typeface="+mj-lt"/>
              <a:buAutoNum type="arabicPeriod"/>
            </a:pPr>
            <a:r>
              <a:rPr lang="en-US" sz="3200" dirty="0" smtClean="0"/>
              <a:t>Peruse sites for potential projects</a:t>
            </a:r>
            <a:endParaRPr lang="en-US" sz="2400" dirty="0" smtClean="0"/>
          </a:p>
          <a:p>
            <a:pPr lvl="1"/>
            <a:r>
              <a:rPr lang="en-US" sz="2400" dirty="0" smtClean="0"/>
              <a:t>Sourceforge – sourceforge.net</a:t>
            </a:r>
          </a:p>
          <a:p>
            <a:pPr lvl="1"/>
            <a:r>
              <a:rPr lang="en-US" sz="2400" dirty="0" err="1" smtClean="0"/>
              <a:t>GitHub</a:t>
            </a:r>
            <a:r>
              <a:rPr lang="en-US" sz="2400" dirty="0" smtClean="0"/>
              <a:t>  - github.com</a:t>
            </a:r>
          </a:p>
          <a:p>
            <a:pPr lvl="1"/>
            <a:r>
              <a:rPr lang="en-US" sz="2400" dirty="0" err="1" smtClean="0"/>
              <a:t>Launchpad</a:t>
            </a:r>
            <a:r>
              <a:rPr lang="en-US" sz="2400" dirty="0" smtClean="0"/>
              <a:t>  - launchpad.net</a:t>
            </a:r>
          </a:p>
          <a:p>
            <a:pPr lvl="1"/>
            <a:r>
              <a:rPr lang="en-US" sz="2400" dirty="0" err="1" smtClean="0"/>
              <a:t>Ohloh</a:t>
            </a:r>
            <a:r>
              <a:rPr lang="en-US" sz="2400" dirty="0" smtClean="0"/>
              <a:t>  - ohloh.net</a:t>
            </a:r>
          </a:p>
          <a:p>
            <a:pPr lvl="1"/>
            <a:r>
              <a:rPr lang="en-US" sz="2400" dirty="0" err="1" smtClean="0"/>
              <a:t>Gitorious</a:t>
            </a:r>
            <a:r>
              <a:rPr lang="en-US" sz="2400" dirty="0" smtClean="0"/>
              <a:t>  - gitorious.org</a:t>
            </a:r>
          </a:p>
          <a:p>
            <a:pPr lvl="1"/>
            <a:r>
              <a:rPr lang="en-US" sz="2400" dirty="0" smtClean="0"/>
              <a:t>List of HFOSS projects:</a:t>
            </a:r>
            <a:br>
              <a:rPr lang="en-US" sz="2400" dirty="0" smtClean="0"/>
            </a:br>
            <a:r>
              <a:rPr lang="en-US" sz="2400" dirty="0" smtClean="0"/>
              <a:t>http://www.xcitegroup.org/softhum/doku.php?id=g:hfoss_and_oss_projects</a:t>
            </a:r>
          </a:p>
          <a:p>
            <a:pPr marL="514350" indent="-514350">
              <a:buFont typeface="+mj-lt"/>
              <a:buAutoNum type="arabicPeriod"/>
            </a:pPr>
            <a:r>
              <a:rPr lang="en-US" sz="3200" dirty="0" smtClean="0"/>
              <a:t>Identify 5-6 potential projects</a:t>
            </a:r>
          </a:p>
          <a:p>
            <a:pPr marL="514350" indent="-514350">
              <a:buFont typeface="+mj-lt"/>
              <a:buAutoNum type="arabicPeriod"/>
            </a:pPr>
            <a:r>
              <a:rPr lang="en-US" sz="3200" dirty="0" smtClean="0"/>
              <a:t>Narrow down to three most interesting</a:t>
            </a:r>
          </a:p>
          <a:p>
            <a:pPr marL="514350" indent="-514350"/>
            <a:r>
              <a:rPr lang="en-US" sz="3200" dirty="0" smtClean="0"/>
              <a:t>Other resources: TeachingOpenSource.org and foss2serve.org</a:t>
            </a:r>
          </a:p>
        </p:txBody>
      </p:sp>
      <p:pic>
        <p:nvPicPr>
          <p:cNvPr id="4" name="Picture 3" descr="MC900441948.WMF"/>
          <p:cNvPicPr>
            <a:picLocks noChangeAspect="1"/>
          </p:cNvPicPr>
          <p:nvPr/>
        </p:nvPicPr>
        <p:blipFill>
          <a:blip r:embed="rId3" cstate="print"/>
          <a:stretch>
            <a:fillRect/>
          </a:stretch>
        </p:blipFill>
        <p:spPr>
          <a:xfrm>
            <a:off x="7239000" y="1752600"/>
            <a:ext cx="1231900" cy="18288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Try It!</a:t>
            </a:r>
            <a:endParaRPr lang="en-US" dirty="0"/>
          </a:p>
        </p:txBody>
      </p:sp>
      <p:sp>
        <p:nvSpPr>
          <p:cNvPr id="3" name="Content Placeholder 2"/>
          <p:cNvSpPr>
            <a:spLocks noGrp="1"/>
          </p:cNvSpPr>
          <p:nvPr>
            <p:ph idx="1"/>
          </p:nvPr>
        </p:nvSpPr>
        <p:spPr/>
        <p:txBody>
          <a:bodyPr/>
          <a:lstStyle/>
          <a:p>
            <a:r>
              <a:rPr lang="en-US" dirty="0" smtClean="0"/>
              <a:t>Start at ohloh.net</a:t>
            </a:r>
          </a:p>
          <a:p>
            <a:pPr lvl="1"/>
            <a:r>
              <a:rPr lang="en-US" dirty="0"/>
              <a:t>H</a:t>
            </a:r>
            <a:r>
              <a:rPr lang="en-US" dirty="0" smtClean="0"/>
              <a:t>ow much you can learn about </a:t>
            </a:r>
            <a:r>
              <a:rPr lang="en-US" dirty="0" err="1" smtClean="0"/>
              <a:t>Mifos</a:t>
            </a:r>
            <a:r>
              <a:rPr lang="en-US" dirty="0" smtClean="0"/>
              <a:t> in 10 minutes?</a:t>
            </a:r>
          </a:p>
          <a:p>
            <a:pPr lvl="1"/>
            <a:r>
              <a:rPr lang="en-US" dirty="0" smtClean="0"/>
              <a:t>How many developers? Commit pattern? Activity? Who are the managers? </a:t>
            </a:r>
          </a:p>
          <a:p>
            <a:pPr lvl="1"/>
            <a:r>
              <a:rPr lang="en-US" dirty="0" smtClean="0"/>
              <a:t>Language(s)? Size of code base? Technical docs?</a:t>
            </a:r>
          </a:p>
          <a:p>
            <a:r>
              <a:rPr lang="en-US" dirty="0" smtClean="0"/>
              <a:t>Full activity:</a:t>
            </a:r>
          </a:p>
          <a:p>
            <a:pPr lvl="1"/>
            <a:r>
              <a:rPr lang="en-US" dirty="0" smtClean="0"/>
              <a:t>http</a:t>
            </a:r>
            <a:r>
              <a:rPr lang="en-US" dirty="0"/>
              <a:t>://www.foss2serve.org/index.php/Intro_Project_Identification_Activity</a:t>
            </a:r>
          </a:p>
          <a:p>
            <a:endParaRPr lang="en-US" dirty="0" smtClean="0"/>
          </a:p>
        </p:txBody>
      </p:sp>
      <p:sp>
        <p:nvSpPr>
          <p:cNvPr id="4" name="Slide Number Placeholder 3"/>
          <p:cNvSpPr>
            <a:spLocks noGrp="1"/>
          </p:cNvSpPr>
          <p:nvPr>
            <p:ph type="sldNum" sz="quarter" idx="12"/>
          </p:nvPr>
        </p:nvSpPr>
        <p:spPr/>
        <p:txBody>
          <a:bodyPr/>
          <a:lstStyle/>
          <a:p>
            <a:pPr>
              <a:defRPr/>
            </a:pPr>
            <a:fld id="{8425EBC2-12FA-4DAC-9208-53513007645F}"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dirty="0" smtClean="0"/>
              <a:t>6. Evaluation Model</a:t>
            </a:r>
            <a:br>
              <a:rPr lang="en-US" dirty="0" smtClean="0"/>
            </a:br>
            <a:r>
              <a:rPr lang="en-US" dirty="0" smtClean="0"/>
              <a:t>Follow on using </a:t>
            </a:r>
            <a:r>
              <a:rPr lang="en-US" dirty="0" err="1" smtClean="0"/>
              <a:t>Mifos</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8425EBC2-12FA-4DAC-9208-53513007645F}"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Model - 1</a:t>
            </a:r>
            <a:endParaRPr lang="en-US" dirty="0"/>
          </a:p>
        </p:txBody>
      </p:sp>
      <p:pic>
        <p:nvPicPr>
          <p:cNvPr id="12" name="Picture 11"/>
          <p:cNvPicPr>
            <a:picLocks noChangeAspect="1"/>
          </p:cNvPicPr>
          <p:nvPr/>
        </p:nvPicPr>
        <p:blipFill>
          <a:blip r:embed="rId3" cstate="print"/>
          <a:stretch>
            <a:fillRect/>
          </a:stretch>
        </p:blipFill>
        <p:spPr>
          <a:xfrm>
            <a:off x="1676401" y="1774732"/>
            <a:ext cx="6915150" cy="4476297"/>
          </a:xfrm>
          <a:prstGeom prst="rect">
            <a:avLst/>
          </a:prstGeom>
        </p:spPr>
      </p:pic>
      <p:pic>
        <p:nvPicPr>
          <p:cNvPr id="9" name="Content Placeholder 8" descr="MC900250922.WMF"/>
          <p:cNvPicPr>
            <a:picLocks noGrp="1" noChangeAspect="1"/>
          </p:cNvPicPr>
          <p:nvPr>
            <p:ph idx="1"/>
          </p:nvPr>
        </p:nvPicPr>
        <p:blipFill>
          <a:blip r:embed="rId4" cstate="print"/>
          <a:srcRect l="-43116" r="-43116"/>
          <a:stretch>
            <a:fillRect/>
          </a:stretch>
        </p:blipFill>
        <p:spPr>
          <a:xfrm>
            <a:off x="-1103531" y="1444532"/>
            <a:ext cx="5686347" cy="3071031"/>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Model - 2</a:t>
            </a:r>
            <a:endParaRPr lang="en-US" dirty="0"/>
          </a:p>
        </p:txBody>
      </p:sp>
      <p:sp>
        <p:nvSpPr>
          <p:cNvPr id="3" name="Content Placeholder 2"/>
          <p:cNvSpPr>
            <a:spLocks noGrp="1"/>
          </p:cNvSpPr>
          <p:nvPr>
            <p:ph idx="1"/>
          </p:nvPr>
        </p:nvSpPr>
        <p:spPr/>
        <p:txBody>
          <a:bodyPr/>
          <a:lstStyle/>
          <a:p>
            <a:r>
              <a:rPr lang="en-US" dirty="0" smtClean="0"/>
              <a:t>Rate criteria on scale of one to three</a:t>
            </a:r>
          </a:p>
          <a:p>
            <a:pPr lvl="1"/>
            <a:r>
              <a:rPr lang="en-US" dirty="0" smtClean="0"/>
              <a:t>Three is “best”</a:t>
            </a:r>
          </a:p>
          <a:p>
            <a:r>
              <a:rPr lang="en-US" dirty="0" smtClean="0"/>
              <a:t>Mission Critical Criteria:  Must be present to support student success</a:t>
            </a:r>
          </a:p>
          <a:p>
            <a:pPr lvl="1"/>
            <a:r>
              <a:rPr lang="en-US" dirty="0" smtClean="0"/>
              <a:t>No rating of less than two is acceptable</a:t>
            </a:r>
          </a:p>
          <a:p>
            <a:r>
              <a:rPr lang="en-US" dirty="0" smtClean="0"/>
              <a:t>Secondary Criteria: Contribute to the success but lack does not lead to failure</a:t>
            </a:r>
          </a:p>
          <a:p>
            <a:pPr lvl="1"/>
            <a:r>
              <a:rPr lang="en-US" dirty="0" smtClean="0"/>
              <a:t>Total score above 20 indicates a viable project</a:t>
            </a:r>
          </a:p>
          <a:p>
            <a:pPr lvl="1"/>
            <a:endParaRPr lang="en-US" dirty="0"/>
          </a:p>
        </p:txBody>
      </p:sp>
      <p:sp>
        <p:nvSpPr>
          <p:cNvPr id="4" name="Slide Number Placeholder 3"/>
          <p:cNvSpPr>
            <a:spLocks noGrp="1"/>
          </p:cNvSpPr>
          <p:nvPr>
            <p:ph type="sldNum" sz="quarter" idx="12"/>
          </p:nvPr>
        </p:nvSpPr>
        <p:spPr/>
        <p:txBody>
          <a:bodyPr/>
          <a:lstStyle/>
          <a:p>
            <a:pPr>
              <a:defRPr/>
            </a:pPr>
            <a:fld id="{8425EBC2-12FA-4DAC-9208-53513007645F}"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00000"/>
                </a:solidFill>
              </a:rPr>
              <a:t>Mission Critical</a:t>
            </a:r>
            <a:r>
              <a:rPr lang="en-US" dirty="0" smtClean="0"/>
              <a:t/>
            </a:r>
            <a:br>
              <a:rPr lang="en-US" dirty="0" smtClean="0"/>
            </a:br>
            <a:r>
              <a:rPr lang="en-US" dirty="0" smtClean="0"/>
              <a:t>Viability – Size, Scale Complexity</a:t>
            </a:r>
            <a:endParaRPr lang="en-US" dirty="0"/>
          </a:p>
        </p:txBody>
      </p:sp>
      <p:sp>
        <p:nvSpPr>
          <p:cNvPr id="3" name="Content Placeholder 2"/>
          <p:cNvSpPr>
            <a:spLocks noGrp="1"/>
          </p:cNvSpPr>
          <p:nvPr>
            <p:ph idx="1"/>
          </p:nvPr>
        </p:nvSpPr>
        <p:spPr/>
        <p:txBody>
          <a:bodyPr/>
          <a:lstStyle/>
          <a:p>
            <a:r>
              <a:rPr lang="en-US" dirty="0" smtClean="0"/>
              <a:t>Remember that students do not need to understand entire project</a:t>
            </a:r>
          </a:p>
          <a:p>
            <a:r>
              <a:rPr lang="en-US" dirty="0" smtClean="0"/>
              <a:t>LOC: 96 KLOC – 5 MLOC</a:t>
            </a:r>
          </a:p>
          <a:p>
            <a:pPr lvl="1"/>
            <a:r>
              <a:rPr lang="en-US" dirty="0" smtClean="0"/>
              <a:t>Very dependent on architecture</a:t>
            </a:r>
          </a:p>
          <a:p>
            <a:r>
              <a:rPr lang="en-US" dirty="0" smtClean="0"/>
              <a:t>Architecture: Modular architectures best</a:t>
            </a:r>
          </a:p>
          <a:p>
            <a:pPr lvl="1"/>
            <a:r>
              <a:rPr lang="en-US" dirty="0" smtClean="0"/>
              <a:t>E.g., plug-in architecture </a:t>
            </a:r>
          </a:p>
          <a:p>
            <a:r>
              <a:rPr lang="en-US" dirty="0" smtClean="0"/>
              <a:t>Number of committers: ~6 within the last 12 months</a:t>
            </a:r>
            <a:endParaRPr lang="en-US" dirty="0"/>
          </a:p>
        </p:txBody>
      </p:sp>
      <p:sp>
        <p:nvSpPr>
          <p:cNvPr id="4" name="Slide Number Placeholder 3"/>
          <p:cNvSpPr>
            <a:spLocks noGrp="1"/>
          </p:cNvSpPr>
          <p:nvPr>
            <p:ph type="sldNum" sz="quarter" idx="12"/>
          </p:nvPr>
        </p:nvSpPr>
        <p:spPr/>
        <p:txBody>
          <a:bodyPr/>
          <a:lstStyle/>
          <a:p>
            <a:pPr>
              <a:defRPr/>
            </a:pPr>
            <a:fld id="{8425EBC2-12FA-4DAC-9208-53513007645F}"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752600"/>
            <a:ext cx="7772400" cy="1470025"/>
          </a:xfrm>
        </p:spPr>
        <p:txBody>
          <a:bodyPr/>
          <a:lstStyle/>
          <a:p>
            <a:r>
              <a:rPr lang="en-US" dirty="0" smtClean="0"/>
              <a:t>2. Set Up</a:t>
            </a:r>
            <a:endParaRPr lang="en-US" dirty="0"/>
          </a:p>
        </p:txBody>
      </p:sp>
      <p:sp>
        <p:nvSpPr>
          <p:cNvPr id="6" name="Subtitle 5"/>
          <p:cNvSpPr>
            <a:spLocks noGrp="1"/>
          </p:cNvSpPr>
          <p:nvPr>
            <p:ph type="subTitle" idx="1"/>
          </p:nvPr>
        </p:nvSpPr>
        <p:spPr>
          <a:xfrm>
            <a:off x="1371600" y="3505200"/>
            <a:ext cx="6400800" cy="1752600"/>
          </a:xfrm>
        </p:spPr>
        <p:txBody>
          <a:bodyPr/>
          <a:lstStyle/>
          <a:p>
            <a:r>
              <a:rPr lang="en-US" dirty="0" err="1" smtClean="0"/>
              <a:t>Etherpad</a:t>
            </a:r>
            <a:r>
              <a:rPr lang="en-US" dirty="0" smtClean="0"/>
              <a:t>: http://openetherpad.org/SIGITEWorkshop</a:t>
            </a:r>
          </a:p>
          <a:p>
            <a:endParaRPr lang="en-US" dirty="0"/>
          </a:p>
        </p:txBody>
      </p:sp>
      <p:sp>
        <p:nvSpPr>
          <p:cNvPr id="4" name="Slide Number Placeholder 3"/>
          <p:cNvSpPr>
            <a:spLocks noGrp="1"/>
          </p:cNvSpPr>
          <p:nvPr>
            <p:ph type="sldNum" sz="quarter" idx="12"/>
          </p:nvPr>
        </p:nvSpPr>
        <p:spPr/>
        <p:txBody>
          <a:bodyPr/>
          <a:lstStyle/>
          <a:p>
            <a:pPr>
              <a:defRPr/>
            </a:pPr>
            <a:fld id="{8425EBC2-12FA-4DAC-9208-53513007645F}"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Mission Critical</a:t>
            </a:r>
            <a:r>
              <a:rPr lang="en-US" dirty="0" smtClean="0"/>
              <a:t/>
            </a:r>
            <a:br>
              <a:rPr lang="en-US" dirty="0" smtClean="0"/>
            </a:br>
            <a:r>
              <a:rPr lang="en-US" dirty="0" smtClean="0"/>
              <a:t>Viability – Activity</a:t>
            </a:r>
            <a:endParaRPr lang="en-US" dirty="0"/>
          </a:p>
        </p:txBody>
      </p:sp>
      <p:sp>
        <p:nvSpPr>
          <p:cNvPr id="3" name="Content Placeholder 2"/>
          <p:cNvSpPr>
            <a:spLocks noGrp="1"/>
          </p:cNvSpPr>
          <p:nvPr>
            <p:ph idx="1"/>
          </p:nvPr>
        </p:nvSpPr>
        <p:spPr/>
        <p:txBody>
          <a:bodyPr/>
          <a:lstStyle/>
          <a:p>
            <a:r>
              <a:rPr lang="en-US" dirty="0" smtClean="0"/>
              <a:t>Commits per month:  10-30 is reasonable</a:t>
            </a:r>
          </a:p>
          <a:p>
            <a:pPr lvl="1"/>
            <a:r>
              <a:rPr lang="en-US" dirty="0" smtClean="0"/>
              <a:t>Look back a year or so for commit pattern</a:t>
            </a:r>
          </a:p>
          <a:p>
            <a:pPr lvl="1"/>
            <a:r>
              <a:rPr lang="en-US" dirty="0" smtClean="0"/>
              <a:t>Projects may have cyclic commit pattern</a:t>
            </a:r>
            <a:endParaRPr lang="en-US" dirty="0"/>
          </a:p>
        </p:txBody>
      </p:sp>
      <p:sp>
        <p:nvSpPr>
          <p:cNvPr id="4" name="Slide Number Placeholder 3"/>
          <p:cNvSpPr>
            <a:spLocks noGrp="1"/>
          </p:cNvSpPr>
          <p:nvPr>
            <p:ph type="sldNum" sz="quarter" idx="12"/>
          </p:nvPr>
        </p:nvSpPr>
        <p:spPr/>
        <p:txBody>
          <a:bodyPr/>
          <a:lstStyle/>
          <a:p>
            <a:pPr>
              <a:defRPr/>
            </a:pPr>
            <a:fld id="{8425EBC2-12FA-4DAC-9208-53513007645F}" type="slidenum">
              <a:rPr lang="en-US" smtClean="0"/>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Mission Critical</a:t>
            </a:r>
            <a:r>
              <a:rPr lang="en-US" dirty="0" smtClean="0"/>
              <a:t/>
            </a:r>
            <a:br>
              <a:rPr lang="en-US" dirty="0" smtClean="0"/>
            </a:br>
            <a:r>
              <a:rPr lang="en-US" dirty="0" smtClean="0"/>
              <a:t>Viability – Community</a:t>
            </a:r>
            <a:endParaRPr lang="en-US" dirty="0"/>
          </a:p>
        </p:txBody>
      </p:sp>
      <p:sp>
        <p:nvSpPr>
          <p:cNvPr id="3" name="Content Placeholder 2"/>
          <p:cNvSpPr>
            <a:spLocks noGrp="1"/>
          </p:cNvSpPr>
          <p:nvPr>
            <p:ph idx="1"/>
          </p:nvPr>
        </p:nvSpPr>
        <p:spPr/>
        <p:txBody>
          <a:bodyPr/>
          <a:lstStyle/>
          <a:p>
            <a:r>
              <a:rPr lang="en-US" dirty="0" smtClean="0"/>
              <a:t>Active user </a:t>
            </a:r>
            <a:r>
              <a:rPr lang="en-US" b="1" dirty="0" smtClean="0"/>
              <a:t>and</a:t>
            </a:r>
            <a:r>
              <a:rPr lang="en-US" dirty="0" smtClean="0"/>
              <a:t> developer communities</a:t>
            </a:r>
          </a:p>
          <a:p>
            <a:r>
              <a:rPr lang="en-US" dirty="0" smtClean="0"/>
              <a:t>Regular history of project downloads</a:t>
            </a:r>
          </a:p>
          <a:p>
            <a:r>
              <a:rPr lang="en-US" dirty="0" smtClean="0"/>
              <a:t>Regular documentation updates</a:t>
            </a:r>
          </a:p>
          <a:p>
            <a:r>
              <a:rPr lang="en-US" dirty="0" smtClean="0"/>
              <a:t>Current activity on user mailing lists</a:t>
            </a:r>
          </a:p>
          <a:p>
            <a:r>
              <a:rPr lang="en-US" dirty="0" smtClean="0"/>
              <a:t>Be careful of:</a:t>
            </a:r>
          </a:p>
          <a:p>
            <a:pPr lvl="1"/>
            <a:r>
              <a:rPr lang="en-US" dirty="0" smtClean="0"/>
              <a:t>Long lags between updates</a:t>
            </a:r>
          </a:p>
          <a:p>
            <a:pPr lvl="1"/>
            <a:r>
              <a:rPr lang="en-US" dirty="0" smtClean="0"/>
              <a:t>Current questions unanswered on forums</a:t>
            </a:r>
          </a:p>
          <a:p>
            <a:pPr lvl="1"/>
            <a:r>
              <a:rPr lang="en-US" dirty="0" smtClean="0"/>
              <a:t>No recent history of downloads</a:t>
            </a:r>
          </a:p>
          <a:p>
            <a:pPr lvl="1">
              <a:buNone/>
            </a:pPr>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8425EBC2-12FA-4DAC-9208-53513007645F}" type="slidenum">
              <a:rPr lang="en-US" smtClean="0"/>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Mission Critical</a:t>
            </a:r>
            <a:r>
              <a:rPr lang="en-US" dirty="0" smtClean="0"/>
              <a:t/>
            </a:r>
            <a:br>
              <a:rPr lang="en-US" dirty="0" smtClean="0"/>
            </a:br>
            <a:r>
              <a:rPr lang="en-US" dirty="0" smtClean="0"/>
              <a:t>Approachability – On-ramp</a:t>
            </a:r>
            <a:endParaRPr lang="en-US" dirty="0"/>
          </a:p>
        </p:txBody>
      </p:sp>
      <p:sp>
        <p:nvSpPr>
          <p:cNvPr id="3" name="Content Placeholder 2"/>
          <p:cNvSpPr>
            <a:spLocks noGrp="1"/>
          </p:cNvSpPr>
          <p:nvPr>
            <p:ph idx="1"/>
          </p:nvPr>
        </p:nvSpPr>
        <p:spPr/>
        <p:txBody>
          <a:bodyPr/>
          <a:lstStyle/>
          <a:p>
            <a:r>
              <a:rPr lang="en-US" dirty="0" smtClean="0"/>
              <a:t>Must have identifiable way for new people to contribute</a:t>
            </a:r>
          </a:p>
          <a:p>
            <a:r>
              <a:rPr lang="en-US" dirty="0" smtClean="0"/>
              <a:t>Rubric:</a:t>
            </a:r>
          </a:p>
          <a:p>
            <a:pPr lvl="1"/>
            <a:r>
              <a:rPr lang="en-US" dirty="0" smtClean="0"/>
              <a:t>Insufficient: few or no pointers on how to get involved</a:t>
            </a:r>
          </a:p>
          <a:p>
            <a:pPr lvl="1"/>
            <a:r>
              <a:rPr lang="en-US" dirty="0" smtClean="0"/>
              <a:t>Sufficient: Suggestions about how to get involved other than contributing money</a:t>
            </a:r>
          </a:p>
          <a:p>
            <a:pPr lvl="1"/>
            <a:r>
              <a:rPr lang="en-US" dirty="0" smtClean="0"/>
              <a:t>Ideal: Obvious link to getting started including list of tasks needed to be completed and detailed instructions</a:t>
            </a:r>
          </a:p>
          <a:p>
            <a:endParaRPr lang="en-US" dirty="0"/>
          </a:p>
        </p:txBody>
      </p:sp>
      <p:sp>
        <p:nvSpPr>
          <p:cNvPr id="4" name="Slide Number Placeholder 3"/>
          <p:cNvSpPr>
            <a:spLocks noGrp="1"/>
          </p:cNvSpPr>
          <p:nvPr>
            <p:ph type="sldNum" sz="quarter" idx="12"/>
          </p:nvPr>
        </p:nvSpPr>
        <p:spPr/>
        <p:txBody>
          <a:bodyPr/>
          <a:lstStyle/>
          <a:p>
            <a:pPr>
              <a:defRPr/>
            </a:pPr>
            <a:fld id="{8425EBC2-12FA-4DAC-9208-53513007645F}" type="slidenum">
              <a:rPr lang="en-US" smtClean="0"/>
              <a:pPr>
                <a:defRPr/>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Mission Critical</a:t>
            </a:r>
            <a:r>
              <a:rPr lang="en-US" dirty="0" smtClean="0"/>
              <a:t/>
            </a:r>
            <a:br>
              <a:rPr lang="en-US" dirty="0" smtClean="0"/>
            </a:br>
            <a:r>
              <a:rPr lang="en-US" dirty="0" smtClean="0"/>
              <a:t>Suitability – Appropriate Artifacts</a:t>
            </a:r>
            <a:endParaRPr lang="en-US" dirty="0"/>
          </a:p>
        </p:txBody>
      </p:sp>
      <p:sp>
        <p:nvSpPr>
          <p:cNvPr id="3" name="Content Placeholder 2"/>
          <p:cNvSpPr>
            <a:spLocks noGrp="1"/>
          </p:cNvSpPr>
          <p:nvPr>
            <p:ph idx="1"/>
          </p:nvPr>
        </p:nvSpPr>
        <p:spPr/>
        <p:txBody>
          <a:bodyPr/>
          <a:lstStyle/>
          <a:p>
            <a:r>
              <a:rPr lang="en-US" dirty="0" smtClean="0"/>
              <a:t>Must have artifacts/tasks that support learning for your class</a:t>
            </a:r>
          </a:p>
          <a:p>
            <a:pPr lvl="1"/>
            <a:r>
              <a:rPr lang="en-US" dirty="0" smtClean="0"/>
              <a:t>Documentation, testing, design, coding, etc.</a:t>
            </a:r>
          </a:p>
          <a:p>
            <a:pPr lvl="1"/>
            <a:r>
              <a:rPr lang="en-US" dirty="0" smtClean="0"/>
              <a:t>Multiple opportunities for a variety of different kinds of contributions is best</a:t>
            </a:r>
            <a:endParaRPr lang="en-US" dirty="0"/>
          </a:p>
        </p:txBody>
      </p:sp>
      <p:sp>
        <p:nvSpPr>
          <p:cNvPr id="4" name="Slide Number Placeholder 3"/>
          <p:cNvSpPr>
            <a:spLocks noGrp="1"/>
          </p:cNvSpPr>
          <p:nvPr>
            <p:ph type="sldNum" sz="quarter" idx="12"/>
          </p:nvPr>
        </p:nvSpPr>
        <p:spPr/>
        <p:txBody>
          <a:bodyPr/>
          <a:lstStyle/>
          <a:p>
            <a:pPr>
              <a:defRPr/>
            </a:pPr>
            <a:fld id="{8425EBC2-12FA-4DAC-9208-53513007645F}" type="slidenum">
              <a:rPr lang="en-US" smtClean="0"/>
              <a:pPr>
                <a:defRPr/>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Mission Critical</a:t>
            </a:r>
            <a:r>
              <a:rPr lang="en-US" dirty="0" smtClean="0"/>
              <a:t/>
            </a:r>
            <a:br>
              <a:rPr lang="en-US" dirty="0" smtClean="0"/>
            </a:br>
            <a:r>
              <a:rPr lang="en-US" dirty="0" smtClean="0"/>
              <a:t>Suitability – Contributor Support</a:t>
            </a:r>
            <a:endParaRPr lang="en-US" dirty="0"/>
          </a:p>
        </p:txBody>
      </p:sp>
      <p:sp>
        <p:nvSpPr>
          <p:cNvPr id="3" name="Content Placeholder 2"/>
          <p:cNvSpPr>
            <a:spLocks noGrp="1"/>
          </p:cNvSpPr>
          <p:nvPr>
            <p:ph idx="1"/>
          </p:nvPr>
        </p:nvSpPr>
        <p:spPr/>
        <p:txBody>
          <a:bodyPr/>
          <a:lstStyle/>
          <a:p>
            <a:r>
              <a:rPr lang="en-US" sz="3200" dirty="0" smtClean="0"/>
              <a:t>Ideal: Community provides lots of guidance </a:t>
            </a:r>
          </a:p>
          <a:p>
            <a:r>
              <a:rPr lang="en-US" sz="3200" dirty="0" smtClean="0"/>
              <a:t>Project should contain information on how project is administered and managed</a:t>
            </a:r>
          </a:p>
          <a:p>
            <a:r>
              <a:rPr lang="en-US" sz="3200" dirty="0" smtClean="0"/>
              <a:t>Communication tools clearly documented</a:t>
            </a:r>
          </a:p>
          <a:p>
            <a:r>
              <a:rPr lang="en-US" sz="3200" dirty="0" smtClean="0"/>
              <a:t>Developers have a web presence</a:t>
            </a:r>
          </a:p>
          <a:p>
            <a:r>
              <a:rPr lang="en-US" sz="3200" dirty="0" smtClean="0"/>
              <a:t>Processes for getting change committed, feature selection etc. well documented.</a:t>
            </a:r>
          </a:p>
          <a:p>
            <a:r>
              <a:rPr lang="en-US" sz="3200" dirty="0" smtClean="0"/>
              <a:t>Responses to questions on IRC/list should be supportive and timely</a:t>
            </a:r>
            <a:endParaRPr lang="en-US" sz="3200" dirty="0"/>
          </a:p>
        </p:txBody>
      </p:sp>
      <p:sp>
        <p:nvSpPr>
          <p:cNvPr id="4" name="Slide Number Placeholder 3"/>
          <p:cNvSpPr>
            <a:spLocks noGrp="1"/>
          </p:cNvSpPr>
          <p:nvPr>
            <p:ph type="sldNum" sz="quarter" idx="12"/>
          </p:nvPr>
        </p:nvSpPr>
        <p:spPr/>
        <p:txBody>
          <a:bodyPr/>
          <a:lstStyle/>
          <a:p>
            <a:pPr>
              <a:defRPr/>
            </a:pPr>
            <a:fld id="{8425EBC2-12FA-4DAC-9208-53513007645F}" type="slidenum">
              <a:rPr lang="en-US" smtClean="0"/>
              <a:pPr>
                <a:defRPr/>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D1587"/>
                </a:solidFill>
              </a:rPr>
              <a:t>Secondary</a:t>
            </a:r>
            <a:r>
              <a:rPr lang="en-US" dirty="0" smtClean="0"/>
              <a:t/>
            </a:r>
            <a:br>
              <a:rPr lang="en-US" dirty="0" smtClean="0"/>
            </a:br>
            <a:r>
              <a:rPr lang="en-US" dirty="0" smtClean="0"/>
              <a:t>Suitability – Domain and Maturity</a:t>
            </a:r>
            <a:endParaRPr lang="en-US" dirty="0"/>
          </a:p>
        </p:txBody>
      </p:sp>
      <p:sp>
        <p:nvSpPr>
          <p:cNvPr id="3" name="Content Placeholder 2"/>
          <p:cNvSpPr>
            <a:spLocks noGrp="1"/>
          </p:cNvSpPr>
          <p:nvPr>
            <p:ph idx="1"/>
          </p:nvPr>
        </p:nvSpPr>
        <p:spPr/>
        <p:txBody>
          <a:bodyPr/>
          <a:lstStyle/>
          <a:p>
            <a:r>
              <a:rPr lang="en-US" dirty="0" smtClean="0"/>
              <a:t>Domain: Understandability can impact learning</a:t>
            </a:r>
          </a:p>
          <a:p>
            <a:pPr lvl="1"/>
            <a:r>
              <a:rPr lang="en-US" dirty="0" smtClean="0"/>
              <a:t>E.g., Software for Nuclear Magnetic Resonance  vs. gaming software</a:t>
            </a:r>
          </a:p>
          <a:p>
            <a:r>
              <a:rPr lang="en-US" dirty="0" smtClean="0"/>
              <a:t>Maturity: Should have at least one stable release</a:t>
            </a:r>
          </a:p>
          <a:p>
            <a:pPr lvl="1"/>
            <a:r>
              <a:rPr lang="en-US" dirty="0" smtClean="0"/>
              <a:t>Otherwise project may not have sufficient organization to support student learning</a:t>
            </a:r>
          </a:p>
          <a:p>
            <a:pPr lvl="1"/>
            <a:endParaRPr lang="en-US" dirty="0"/>
          </a:p>
        </p:txBody>
      </p:sp>
      <p:sp>
        <p:nvSpPr>
          <p:cNvPr id="4" name="Slide Number Placeholder 3"/>
          <p:cNvSpPr>
            <a:spLocks noGrp="1"/>
          </p:cNvSpPr>
          <p:nvPr>
            <p:ph type="sldNum" sz="quarter" idx="12"/>
          </p:nvPr>
        </p:nvSpPr>
        <p:spPr/>
        <p:txBody>
          <a:bodyPr/>
          <a:lstStyle/>
          <a:p>
            <a:pPr>
              <a:defRPr/>
            </a:pPr>
            <a:fld id="{8425EBC2-12FA-4DAC-9208-53513007645F}" type="slidenum">
              <a:rPr lang="en-US" smtClean="0"/>
              <a:pPr>
                <a:defRPr/>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D1587"/>
                </a:solidFill>
              </a:rPr>
              <a:t>Secondary</a:t>
            </a:r>
            <a:r>
              <a:rPr lang="en-US" dirty="0" smtClean="0"/>
              <a:t/>
            </a:r>
            <a:br>
              <a:rPr lang="en-US" dirty="0" smtClean="0"/>
            </a:br>
            <a:r>
              <a:rPr lang="en-US" dirty="0" smtClean="0"/>
              <a:t>Suitability – User Support &amp; Roadmap</a:t>
            </a:r>
            <a:endParaRPr lang="en-US" dirty="0"/>
          </a:p>
        </p:txBody>
      </p:sp>
      <p:sp>
        <p:nvSpPr>
          <p:cNvPr id="3" name="Content Placeholder 2"/>
          <p:cNvSpPr>
            <a:spLocks noGrp="1"/>
          </p:cNvSpPr>
          <p:nvPr>
            <p:ph idx="1"/>
          </p:nvPr>
        </p:nvSpPr>
        <p:spPr/>
        <p:txBody>
          <a:bodyPr/>
          <a:lstStyle/>
          <a:p>
            <a:r>
              <a:rPr lang="en-US" dirty="0" smtClean="0"/>
              <a:t>User Support: Clear instructions for downloading, installing and using product</a:t>
            </a:r>
          </a:p>
          <a:p>
            <a:pPr lvl="1"/>
            <a:r>
              <a:rPr lang="en-US" dirty="0" smtClean="0"/>
              <a:t>FAQs, forums, and lists</a:t>
            </a:r>
          </a:p>
          <a:p>
            <a:pPr lvl="1"/>
            <a:r>
              <a:rPr lang="en-US" dirty="0" smtClean="0"/>
              <a:t>Quality of end-user documentation</a:t>
            </a:r>
          </a:p>
          <a:p>
            <a:r>
              <a:rPr lang="en-US" dirty="0" smtClean="0"/>
              <a:t>Does project have clear roadmap for future?</a:t>
            </a:r>
          </a:p>
          <a:p>
            <a:pPr lvl="1"/>
            <a:r>
              <a:rPr lang="en-US" dirty="0" smtClean="0"/>
              <a:t>Provides students with understanding of forward direction</a:t>
            </a:r>
            <a:endParaRPr lang="en-US" dirty="0"/>
          </a:p>
        </p:txBody>
      </p:sp>
      <p:sp>
        <p:nvSpPr>
          <p:cNvPr id="4" name="Slide Number Placeholder 3"/>
          <p:cNvSpPr>
            <a:spLocks noGrp="1"/>
          </p:cNvSpPr>
          <p:nvPr>
            <p:ph type="sldNum" sz="quarter" idx="12"/>
          </p:nvPr>
        </p:nvSpPr>
        <p:spPr/>
        <p:txBody>
          <a:bodyPr/>
          <a:lstStyle/>
          <a:p>
            <a:pPr>
              <a:defRPr/>
            </a:pPr>
            <a:fld id="{8425EBC2-12FA-4DAC-9208-53513007645F}" type="slidenum">
              <a:rPr lang="en-US" smtClean="0"/>
              <a:pPr>
                <a:defRPr/>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D1587"/>
                </a:solidFill>
              </a:rPr>
              <a:t>Secondary</a:t>
            </a:r>
            <a:r>
              <a:rPr lang="en-US" dirty="0" smtClean="0"/>
              <a:t/>
            </a:r>
            <a:br>
              <a:rPr lang="en-US" dirty="0" smtClean="0"/>
            </a:br>
            <a:r>
              <a:rPr lang="en-US" dirty="0" smtClean="0"/>
              <a:t>Approachability – Contribution Types and Openness</a:t>
            </a:r>
            <a:endParaRPr lang="en-US" dirty="0"/>
          </a:p>
        </p:txBody>
      </p:sp>
      <p:sp>
        <p:nvSpPr>
          <p:cNvPr id="3" name="Content Placeholder 2"/>
          <p:cNvSpPr>
            <a:spLocks noGrp="1"/>
          </p:cNvSpPr>
          <p:nvPr>
            <p:ph idx="1"/>
          </p:nvPr>
        </p:nvSpPr>
        <p:spPr/>
        <p:txBody>
          <a:bodyPr/>
          <a:lstStyle/>
          <a:p>
            <a:r>
              <a:rPr lang="en-US" dirty="0" smtClean="0"/>
              <a:t>Support for multiple contribution types?</a:t>
            </a:r>
          </a:p>
          <a:p>
            <a:pPr lvl="1"/>
            <a:r>
              <a:rPr lang="en-US" dirty="0" smtClean="0"/>
              <a:t>More is better </a:t>
            </a:r>
          </a:p>
          <a:p>
            <a:r>
              <a:rPr lang="en-US" dirty="0" smtClean="0"/>
              <a:t>Openness to contributions </a:t>
            </a:r>
          </a:p>
          <a:p>
            <a:pPr lvl="1"/>
            <a:r>
              <a:rPr lang="en-US" dirty="0" smtClean="0"/>
              <a:t>Does project accept external patches</a:t>
            </a:r>
          </a:p>
          <a:p>
            <a:pPr lvl="1"/>
            <a:r>
              <a:rPr lang="en-US" dirty="0" smtClean="0"/>
              <a:t>Description of how to get changes committed</a:t>
            </a:r>
          </a:p>
          <a:p>
            <a:pPr lvl="1"/>
            <a:r>
              <a:rPr lang="en-US" dirty="0" smtClean="0"/>
              <a:t>Identification of committers</a:t>
            </a:r>
          </a:p>
          <a:p>
            <a:pPr lvl="1"/>
            <a:r>
              <a:rPr lang="en-US" dirty="0" smtClean="0"/>
              <a:t>Be wary of projects that do not accept changes not from core members</a:t>
            </a:r>
          </a:p>
        </p:txBody>
      </p:sp>
      <p:sp>
        <p:nvSpPr>
          <p:cNvPr id="4" name="Slide Number Placeholder 3"/>
          <p:cNvSpPr>
            <a:spLocks noGrp="1"/>
          </p:cNvSpPr>
          <p:nvPr>
            <p:ph type="sldNum" sz="quarter" idx="12"/>
          </p:nvPr>
        </p:nvSpPr>
        <p:spPr/>
        <p:txBody>
          <a:bodyPr/>
          <a:lstStyle/>
          <a:p>
            <a:pPr>
              <a:defRPr/>
            </a:pPr>
            <a:fld id="{8425EBC2-12FA-4DAC-9208-53513007645F}" type="slidenum">
              <a:rPr lang="en-US" smtClean="0"/>
              <a:pPr>
                <a:defRPr/>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D1587"/>
                </a:solidFill>
              </a:rPr>
              <a:t>Secondary</a:t>
            </a:r>
            <a:r>
              <a:rPr lang="en-US" dirty="0" smtClean="0"/>
              <a:t/>
            </a:r>
            <a:br>
              <a:rPr lang="en-US" dirty="0" smtClean="0"/>
            </a:br>
            <a:r>
              <a:rPr lang="en-US" dirty="0" smtClean="0"/>
              <a:t>Approachability – Student Friendliness</a:t>
            </a:r>
            <a:endParaRPr lang="en-US" dirty="0"/>
          </a:p>
        </p:txBody>
      </p:sp>
      <p:sp>
        <p:nvSpPr>
          <p:cNvPr id="3" name="Content Placeholder 2"/>
          <p:cNvSpPr>
            <a:spLocks noGrp="1"/>
          </p:cNvSpPr>
          <p:nvPr>
            <p:ph idx="1"/>
          </p:nvPr>
        </p:nvSpPr>
        <p:spPr/>
        <p:txBody>
          <a:bodyPr/>
          <a:lstStyle/>
          <a:p>
            <a:r>
              <a:rPr lang="en-US" dirty="0" smtClean="0"/>
              <a:t>Ideal project welcomes and values student contributions</a:t>
            </a:r>
          </a:p>
          <a:p>
            <a:pPr lvl="1"/>
            <a:r>
              <a:rPr lang="en-US" dirty="0" smtClean="0"/>
              <a:t>Check tone of discussion on IRC and forums</a:t>
            </a:r>
          </a:p>
          <a:p>
            <a:pPr lvl="1"/>
            <a:r>
              <a:rPr lang="en-US" dirty="0" smtClean="0"/>
              <a:t>Is “flaming” is tolerated?</a:t>
            </a:r>
          </a:p>
          <a:p>
            <a:r>
              <a:rPr lang="en-US" dirty="0" smtClean="0"/>
              <a:t>Evidence of previous student participation is helpful</a:t>
            </a:r>
          </a:p>
          <a:p>
            <a:pPr lvl="1"/>
            <a:r>
              <a:rPr lang="en-US" dirty="0" smtClean="0"/>
              <a:t>E.g., Google Summer of Code</a:t>
            </a:r>
          </a:p>
        </p:txBody>
      </p:sp>
      <p:sp>
        <p:nvSpPr>
          <p:cNvPr id="4" name="Slide Number Placeholder 3"/>
          <p:cNvSpPr>
            <a:spLocks noGrp="1"/>
          </p:cNvSpPr>
          <p:nvPr>
            <p:ph type="sldNum" sz="quarter" idx="12"/>
          </p:nvPr>
        </p:nvSpPr>
        <p:spPr/>
        <p:txBody>
          <a:bodyPr/>
          <a:lstStyle/>
          <a:p>
            <a:pPr>
              <a:defRPr/>
            </a:pPr>
            <a:fld id="{8425EBC2-12FA-4DAC-9208-53513007645F}" type="slidenum">
              <a:rPr lang="en-US" smtClean="0"/>
              <a:pPr>
                <a:defRPr/>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D1587"/>
                </a:solidFill>
              </a:rPr>
              <a:t>Secondary</a:t>
            </a:r>
            <a:r>
              <a:rPr lang="en-US" dirty="0" smtClean="0"/>
              <a:t/>
            </a:r>
            <a:br>
              <a:rPr lang="en-US" dirty="0" smtClean="0"/>
            </a:br>
            <a:r>
              <a:rPr lang="en-US" dirty="0" smtClean="0"/>
              <a:t>Suitability </a:t>
            </a:r>
            <a:endParaRPr lang="en-US" dirty="0"/>
          </a:p>
        </p:txBody>
      </p:sp>
      <p:sp>
        <p:nvSpPr>
          <p:cNvPr id="3" name="Content Placeholder 2"/>
          <p:cNvSpPr>
            <a:spLocks noGrp="1"/>
          </p:cNvSpPr>
          <p:nvPr>
            <p:ph idx="1"/>
          </p:nvPr>
        </p:nvSpPr>
        <p:spPr/>
        <p:txBody>
          <a:bodyPr/>
          <a:lstStyle/>
          <a:p>
            <a:r>
              <a:rPr lang="en-US" dirty="0" smtClean="0"/>
              <a:t>Product: Students must be able to understand what product does</a:t>
            </a:r>
          </a:p>
          <a:p>
            <a:r>
              <a:rPr lang="en-US" dirty="0" smtClean="0"/>
              <a:t>Platform: Do you have support for platform project runs on?</a:t>
            </a:r>
          </a:p>
          <a:p>
            <a:r>
              <a:rPr lang="en-US" dirty="0" smtClean="0"/>
              <a:t>Development features:</a:t>
            </a:r>
          </a:p>
          <a:p>
            <a:pPr lvl="1"/>
            <a:r>
              <a:rPr lang="en-US" dirty="0" smtClean="0"/>
              <a:t>Programming language</a:t>
            </a:r>
          </a:p>
          <a:p>
            <a:pPr lvl="1"/>
            <a:r>
              <a:rPr lang="en-US" dirty="0" smtClean="0"/>
              <a:t>Development environment</a:t>
            </a:r>
          </a:p>
          <a:p>
            <a:pPr lvl="1"/>
            <a:r>
              <a:rPr lang="en-US" dirty="0" smtClean="0"/>
              <a:t>Supporting technologies: database packages, libraries, etc.</a:t>
            </a:r>
          </a:p>
        </p:txBody>
      </p:sp>
      <p:sp>
        <p:nvSpPr>
          <p:cNvPr id="4" name="Slide Number Placeholder 3"/>
          <p:cNvSpPr>
            <a:spLocks noGrp="1"/>
          </p:cNvSpPr>
          <p:nvPr>
            <p:ph type="sldNum" sz="quarter" idx="12"/>
          </p:nvPr>
        </p:nvSpPr>
        <p:spPr/>
        <p:txBody>
          <a:bodyPr/>
          <a:lstStyle/>
          <a:p>
            <a:pPr>
              <a:defRPr/>
            </a:pPr>
            <a:fld id="{8425EBC2-12FA-4DAC-9208-53513007645F}" type="slidenum">
              <a:rPr lang="en-US" smtClean="0"/>
              <a:pPr>
                <a:defRPr/>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3. What is HFOSS?</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8425EBC2-12FA-4DAC-9208-53513007645F}"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Factors</a:t>
            </a:r>
            <a:endParaRPr lang="en-US" dirty="0"/>
          </a:p>
        </p:txBody>
      </p:sp>
      <p:sp>
        <p:nvSpPr>
          <p:cNvPr id="3" name="Content Placeholder 2"/>
          <p:cNvSpPr>
            <a:spLocks noGrp="1"/>
          </p:cNvSpPr>
          <p:nvPr>
            <p:ph idx="1"/>
          </p:nvPr>
        </p:nvSpPr>
        <p:spPr/>
        <p:txBody>
          <a:bodyPr/>
          <a:lstStyle/>
          <a:p>
            <a:r>
              <a:rPr lang="en-US" dirty="0" smtClean="0"/>
              <a:t>Sizzle!  Is project attractive to students?</a:t>
            </a:r>
          </a:p>
          <a:p>
            <a:r>
              <a:rPr lang="en-US" dirty="0" smtClean="0"/>
              <a:t>Long-term prospects: Is this a project that could be used for more than one term?</a:t>
            </a:r>
          </a:p>
          <a:p>
            <a:r>
              <a:rPr lang="en-US" dirty="0" smtClean="0"/>
              <a:t>Ownership: Does project hold possibility for students to have a sense of “ownership”?</a:t>
            </a:r>
          </a:p>
          <a:p>
            <a:pPr lvl="1"/>
            <a:r>
              <a:rPr lang="en-US" dirty="0" smtClean="0"/>
              <a:t>Will students want to follow the project during future development?</a:t>
            </a:r>
          </a:p>
        </p:txBody>
      </p:sp>
      <p:sp>
        <p:nvSpPr>
          <p:cNvPr id="4" name="Slide Number Placeholder 3"/>
          <p:cNvSpPr>
            <a:spLocks noGrp="1"/>
          </p:cNvSpPr>
          <p:nvPr>
            <p:ph type="sldNum" sz="quarter" idx="12"/>
          </p:nvPr>
        </p:nvSpPr>
        <p:spPr/>
        <p:txBody>
          <a:bodyPr/>
          <a:lstStyle/>
          <a:p>
            <a:pPr>
              <a:defRPr/>
            </a:pPr>
            <a:fld id="{8425EBC2-12FA-4DAC-9208-53513007645F}" type="slidenum">
              <a:rPr lang="en-US" smtClean="0"/>
              <a:pPr>
                <a:defRPr/>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Evaluation Activity</a:t>
            </a:r>
            <a:endParaRPr lang="en-US" dirty="0"/>
          </a:p>
        </p:txBody>
      </p:sp>
      <p:sp>
        <p:nvSpPr>
          <p:cNvPr id="3" name="Content Placeholder 2"/>
          <p:cNvSpPr>
            <a:spLocks noGrp="1"/>
          </p:cNvSpPr>
          <p:nvPr>
            <p:ph idx="1"/>
          </p:nvPr>
        </p:nvSpPr>
        <p:spPr/>
        <p:txBody>
          <a:bodyPr/>
          <a:lstStyle/>
          <a:p>
            <a:r>
              <a:rPr lang="en-US" dirty="0"/>
              <a:t>http://foss2serve.org/index.php/Project_Evaluation_Activity</a:t>
            </a:r>
          </a:p>
        </p:txBody>
      </p:sp>
      <p:sp>
        <p:nvSpPr>
          <p:cNvPr id="4" name="Slide Number Placeholder 3"/>
          <p:cNvSpPr>
            <a:spLocks noGrp="1"/>
          </p:cNvSpPr>
          <p:nvPr>
            <p:ph type="sldNum" sz="quarter" idx="12"/>
          </p:nvPr>
        </p:nvSpPr>
        <p:spPr/>
        <p:txBody>
          <a:bodyPr/>
          <a:lstStyle/>
          <a:p>
            <a:pPr>
              <a:defRPr/>
            </a:pPr>
            <a:fld id="{8425EBC2-12FA-4DAC-9208-53513007645F}" type="slidenum">
              <a:rPr lang="en-US" smtClean="0"/>
              <a:pPr>
                <a:defRPr/>
              </a:pPr>
              <a:t>41</a:t>
            </a:fld>
            <a:endParaRPr lang="en-US"/>
          </a:p>
        </p:txBody>
      </p:sp>
    </p:spTree>
    <p:extLst>
      <p:ext uri="{BB962C8B-B14F-4D97-AF65-F5344CB8AC3E}">
        <p14:creationId xmlns:p14="http://schemas.microsoft.com/office/powerpoint/2010/main" val="35395440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dirty="0" smtClean="0"/>
              <a:t>7. Getting Started</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8425EBC2-12FA-4DAC-9208-53513007645F}" type="slidenum">
              <a:rPr lang="en-US" smtClean="0"/>
              <a:pPr>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Getting Started </a:t>
            </a:r>
            <a:br>
              <a:rPr lang="en-US" dirty="0" smtClean="0"/>
            </a:br>
            <a:r>
              <a:rPr lang="en-US" dirty="0" smtClean="0"/>
              <a:t>Step 1: Getting Organized - 1</a:t>
            </a:r>
            <a:endParaRPr lang="en-US" dirty="0"/>
          </a:p>
        </p:txBody>
      </p:sp>
      <p:sp>
        <p:nvSpPr>
          <p:cNvPr id="3" name="Content Placeholder 2"/>
          <p:cNvSpPr>
            <a:spLocks noGrp="1"/>
          </p:cNvSpPr>
          <p:nvPr>
            <p:ph idx="1"/>
          </p:nvPr>
        </p:nvSpPr>
        <p:spPr>
          <a:xfrm>
            <a:off x="457200" y="1371600"/>
            <a:ext cx="8229600" cy="5181600"/>
          </a:xfrm>
        </p:spPr>
        <p:txBody>
          <a:bodyPr>
            <a:normAutofit/>
          </a:bodyPr>
          <a:lstStyle/>
          <a:p>
            <a:r>
              <a:rPr lang="en-US" dirty="0" smtClean="0"/>
              <a:t>Project evaluation activities should help you identify possible HFOSS projects. </a:t>
            </a:r>
          </a:p>
          <a:p>
            <a:r>
              <a:rPr lang="en-US" dirty="0" smtClean="0"/>
              <a:t>Cursory examination for:</a:t>
            </a:r>
          </a:p>
          <a:p>
            <a:pPr lvl="1"/>
            <a:endParaRPr lang="en-US" dirty="0"/>
          </a:p>
        </p:txBody>
      </p:sp>
      <p:sp>
        <p:nvSpPr>
          <p:cNvPr id="4" name="Slide Number Placeholder 3"/>
          <p:cNvSpPr>
            <a:spLocks noGrp="1"/>
          </p:cNvSpPr>
          <p:nvPr>
            <p:ph type="sldNum" sz="quarter" idx="12"/>
          </p:nvPr>
        </p:nvSpPr>
        <p:spPr/>
        <p:txBody>
          <a:bodyPr/>
          <a:lstStyle/>
          <a:p>
            <a:pPr>
              <a:defRPr/>
            </a:pPr>
            <a:fld id="{8425EBC2-12FA-4DAC-9208-53513007645F}" type="slidenum">
              <a:rPr lang="en-US" smtClean="0"/>
              <a:pPr>
                <a:defRPr/>
              </a:pPr>
              <a:t>43</a:t>
            </a:fld>
            <a:endParaRPr lang="en-US"/>
          </a:p>
        </p:txBody>
      </p:sp>
      <p:graphicFrame>
        <p:nvGraphicFramePr>
          <p:cNvPr id="5" name="Table 4"/>
          <p:cNvGraphicFramePr>
            <a:graphicFrameLocks noGrp="1"/>
          </p:cNvGraphicFramePr>
          <p:nvPr/>
        </p:nvGraphicFramePr>
        <p:xfrm>
          <a:off x="762000" y="3352800"/>
          <a:ext cx="7696200" cy="3352800"/>
        </p:xfrm>
        <a:graphic>
          <a:graphicData uri="http://schemas.openxmlformats.org/drawingml/2006/table">
            <a:tbl>
              <a:tblPr firstRow="1" bandRow="1">
                <a:tableStyleId>{69CF1AB2-1976-4502-BF36-3FF5EA218861}</a:tableStyleId>
              </a:tblPr>
              <a:tblGrid>
                <a:gridCol w="3848100"/>
                <a:gridCol w="3848100"/>
              </a:tblGrid>
              <a:tr h="670560">
                <a:tc>
                  <a:txBody>
                    <a:bodyPr/>
                    <a:lstStyle/>
                    <a:p>
                      <a:pPr algn="l"/>
                      <a:r>
                        <a:rPr lang="en-US" sz="3200" b="1" dirty="0" smtClean="0"/>
                        <a:t>Project</a:t>
                      </a:r>
                      <a:r>
                        <a:rPr lang="en-US" sz="3200" b="1" baseline="0" dirty="0" smtClean="0"/>
                        <a:t> Wiki/Page</a:t>
                      </a:r>
                      <a:endParaRPr lang="en-US" sz="3200" b="1" dirty="0"/>
                    </a:p>
                  </a:txBody>
                  <a:tcPr/>
                </a:tc>
                <a:tc>
                  <a:txBody>
                    <a:bodyPr/>
                    <a:lstStyle/>
                    <a:p>
                      <a:pPr algn="l"/>
                      <a:r>
                        <a:rPr lang="en-US" sz="3200" b="1" dirty="0" smtClean="0"/>
                        <a:t>Committers</a:t>
                      </a:r>
                      <a:endParaRPr lang="en-US" sz="3200" b="1" dirty="0"/>
                    </a:p>
                  </a:txBody>
                  <a:tcPr/>
                </a:tc>
              </a:tr>
              <a:tr h="670560">
                <a:tc>
                  <a:txBody>
                    <a:bodyPr/>
                    <a:lstStyle/>
                    <a:p>
                      <a:pPr algn="l"/>
                      <a:r>
                        <a:rPr lang="en-US" sz="3200" b="1" dirty="0" smtClean="0"/>
                        <a:t>Mailing</a:t>
                      </a:r>
                      <a:r>
                        <a:rPr lang="en-US" sz="3200" b="1" baseline="0" dirty="0" smtClean="0"/>
                        <a:t> list(s)</a:t>
                      </a:r>
                      <a:endParaRPr lang="en-US" sz="3200" b="1" dirty="0"/>
                    </a:p>
                  </a:txBody>
                  <a:tcPr/>
                </a:tc>
                <a:tc>
                  <a:txBody>
                    <a:bodyPr/>
                    <a:lstStyle/>
                    <a:p>
                      <a:pPr algn="l"/>
                      <a:r>
                        <a:rPr lang="en-US" sz="3200" b="1" dirty="0" smtClean="0"/>
                        <a:t>Bug</a:t>
                      </a:r>
                      <a:r>
                        <a:rPr lang="en-US" sz="3200" b="1" baseline="0" dirty="0" smtClean="0"/>
                        <a:t> Tracking</a:t>
                      </a:r>
                      <a:endParaRPr lang="en-US" sz="3200" b="1" dirty="0"/>
                    </a:p>
                  </a:txBody>
                  <a:tcPr/>
                </a:tc>
              </a:tr>
              <a:tr h="670560">
                <a:tc>
                  <a:txBody>
                    <a:bodyPr/>
                    <a:lstStyle/>
                    <a:p>
                      <a:pPr algn="l"/>
                      <a:r>
                        <a:rPr lang="en-US" sz="3200" b="1" dirty="0" smtClean="0"/>
                        <a:t>Roadmap</a:t>
                      </a:r>
                      <a:endParaRPr lang="en-US" sz="3200" b="1" dirty="0"/>
                    </a:p>
                  </a:txBody>
                  <a:tcPr/>
                </a:tc>
                <a:tc>
                  <a:txBody>
                    <a:bodyPr/>
                    <a:lstStyle/>
                    <a:p>
                      <a:pPr algn="l"/>
                      <a:r>
                        <a:rPr lang="en-US" sz="3200" b="1" dirty="0" smtClean="0"/>
                        <a:t>Source Code</a:t>
                      </a:r>
                      <a:r>
                        <a:rPr lang="en-US" sz="3200" b="1" baseline="0" dirty="0" smtClean="0"/>
                        <a:t> Control</a:t>
                      </a:r>
                      <a:endParaRPr lang="en-US" sz="3200" b="1" dirty="0"/>
                    </a:p>
                  </a:txBody>
                  <a:tcPr/>
                </a:tc>
              </a:tr>
              <a:tr h="670560">
                <a:tc>
                  <a:txBody>
                    <a:bodyPr/>
                    <a:lstStyle/>
                    <a:p>
                      <a:pPr algn="l"/>
                      <a:r>
                        <a:rPr lang="en-US" sz="3200" b="1" dirty="0" smtClean="0"/>
                        <a:t>Documentation</a:t>
                      </a:r>
                      <a:endParaRPr lang="en-US" sz="3200" b="1" dirty="0"/>
                    </a:p>
                  </a:txBody>
                  <a:tcPr/>
                </a:tc>
                <a:tc>
                  <a:txBody>
                    <a:bodyPr/>
                    <a:lstStyle/>
                    <a:p>
                      <a:pPr algn="l"/>
                      <a:r>
                        <a:rPr lang="en-US" sz="3200" b="1" dirty="0" smtClean="0"/>
                        <a:t>Releases</a:t>
                      </a:r>
                      <a:endParaRPr lang="en-US" sz="3200" b="1" dirty="0"/>
                    </a:p>
                  </a:txBody>
                  <a:tcPr/>
                </a:tc>
              </a:tr>
              <a:tr h="670560">
                <a:tc>
                  <a:txBody>
                    <a:bodyPr/>
                    <a:lstStyle/>
                    <a:p>
                      <a:pPr algn="l"/>
                      <a:r>
                        <a:rPr lang="en-US" sz="3200" b="1" dirty="0" smtClean="0"/>
                        <a:t>IRC</a:t>
                      </a:r>
                      <a:endParaRPr lang="en-US" sz="3200" b="1" dirty="0"/>
                    </a:p>
                  </a:txBody>
                  <a:tcPr/>
                </a:tc>
                <a:tc>
                  <a:txBody>
                    <a:bodyPr/>
                    <a:lstStyle/>
                    <a:p>
                      <a:pPr algn="l"/>
                      <a:endParaRPr lang="en-US" sz="3200" b="1" dirty="0"/>
                    </a:p>
                  </a:txBody>
                  <a:tcPr/>
                </a:tc>
              </a:tr>
            </a:tbl>
          </a:graphicData>
        </a:graphic>
      </p:graphicFrame>
    </p:spTree>
    <p:extLst>
      <p:ext uri="{BB962C8B-B14F-4D97-AF65-F5344CB8AC3E}">
        <p14:creationId xmlns:p14="http://schemas.microsoft.com/office/powerpoint/2010/main" val="6485454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 </a:t>
            </a:r>
            <a:br>
              <a:rPr lang="en-US" dirty="0" smtClean="0"/>
            </a:br>
            <a:r>
              <a:rPr lang="en-US" dirty="0" smtClean="0"/>
              <a:t>Step 1: Getting Organized - 2</a:t>
            </a:r>
            <a:endParaRPr lang="en-US" dirty="0"/>
          </a:p>
        </p:txBody>
      </p:sp>
      <p:sp>
        <p:nvSpPr>
          <p:cNvPr id="3" name="Content Placeholder 2"/>
          <p:cNvSpPr>
            <a:spLocks noGrp="1"/>
          </p:cNvSpPr>
          <p:nvPr>
            <p:ph idx="1"/>
          </p:nvPr>
        </p:nvSpPr>
        <p:spPr/>
        <p:txBody>
          <a:bodyPr/>
          <a:lstStyle/>
          <a:p>
            <a:r>
              <a:rPr lang="en-US" dirty="0" smtClean="0"/>
              <a:t>Think about kinds of deliverables for students. </a:t>
            </a:r>
          </a:p>
          <a:p>
            <a:r>
              <a:rPr lang="en-US" dirty="0" smtClean="0"/>
              <a:t>Find Roadmap/bug tracker and identify possible contributions. </a:t>
            </a:r>
          </a:p>
          <a:p>
            <a:pPr lvl="1"/>
            <a:r>
              <a:rPr lang="en-US" dirty="0" smtClean="0"/>
              <a:t>See if you can trace the process of one or more bug fixes or enhancements</a:t>
            </a:r>
          </a:p>
          <a:p>
            <a:pPr lvl="1"/>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8425EBC2-12FA-4DAC-9208-53513007645F}" type="slidenum">
              <a:rPr lang="en-US" smtClean="0"/>
              <a:pPr>
                <a:defRPr/>
              </a:pPr>
              <a:t>44</a:t>
            </a:fld>
            <a:endParaRPr lang="en-US"/>
          </a:p>
        </p:txBody>
      </p:sp>
    </p:spTree>
    <p:extLst>
      <p:ext uri="{BB962C8B-B14F-4D97-AF65-F5344CB8AC3E}">
        <p14:creationId xmlns:p14="http://schemas.microsoft.com/office/powerpoint/2010/main" val="11507487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a:t>
            </a:r>
            <a:br>
              <a:rPr lang="en-US" dirty="0" smtClean="0"/>
            </a:br>
            <a:r>
              <a:rPr lang="en-US" dirty="0" smtClean="0"/>
              <a:t>Step 2: Lurking</a:t>
            </a:r>
            <a:endParaRPr lang="en-US" dirty="0"/>
          </a:p>
        </p:txBody>
      </p:sp>
      <p:sp>
        <p:nvSpPr>
          <p:cNvPr id="3" name="Content Placeholder 2"/>
          <p:cNvSpPr>
            <a:spLocks noGrp="1"/>
          </p:cNvSpPr>
          <p:nvPr>
            <p:ph idx="1"/>
          </p:nvPr>
        </p:nvSpPr>
        <p:spPr/>
        <p:txBody>
          <a:bodyPr/>
          <a:lstStyle/>
          <a:p>
            <a:r>
              <a:rPr lang="en-US" dirty="0" smtClean="0"/>
              <a:t>Join mailing list(s) and observe for several weeks.</a:t>
            </a:r>
          </a:p>
          <a:p>
            <a:pPr lvl="1"/>
            <a:r>
              <a:rPr lang="en-US" dirty="0" smtClean="0"/>
              <a:t>Read logs for several months or year back</a:t>
            </a:r>
          </a:p>
          <a:p>
            <a:pPr lvl="1"/>
            <a:r>
              <a:rPr lang="en-US" dirty="0" smtClean="0"/>
              <a:t>Who are the major community members and what are their roles?</a:t>
            </a:r>
          </a:p>
          <a:p>
            <a:r>
              <a:rPr lang="en-US" dirty="0" smtClean="0"/>
              <a:t>Join IRC and lurk.</a:t>
            </a:r>
          </a:p>
          <a:p>
            <a:r>
              <a:rPr lang="en-US" dirty="0" smtClean="0"/>
              <a:t>Identify meeting times and lurk in meetings.</a:t>
            </a:r>
          </a:p>
          <a:p>
            <a:pPr lvl="1"/>
            <a:r>
              <a:rPr lang="en-US" dirty="0" smtClean="0"/>
              <a:t>What are the areas of interest to the community?</a:t>
            </a:r>
            <a:endParaRPr lang="en-US" dirty="0"/>
          </a:p>
        </p:txBody>
      </p:sp>
      <p:sp>
        <p:nvSpPr>
          <p:cNvPr id="4" name="Slide Number Placeholder 3"/>
          <p:cNvSpPr>
            <a:spLocks noGrp="1"/>
          </p:cNvSpPr>
          <p:nvPr>
            <p:ph type="sldNum" sz="quarter" idx="12"/>
          </p:nvPr>
        </p:nvSpPr>
        <p:spPr/>
        <p:txBody>
          <a:bodyPr/>
          <a:lstStyle/>
          <a:p>
            <a:pPr>
              <a:defRPr/>
            </a:pPr>
            <a:fld id="{8425EBC2-12FA-4DAC-9208-53513007645F}" type="slidenum">
              <a:rPr lang="en-US" smtClean="0"/>
              <a:pPr>
                <a:defRPr/>
              </a:pPr>
              <a:t>45</a:t>
            </a:fld>
            <a:endParaRPr lang="en-US"/>
          </a:p>
        </p:txBody>
      </p:sp>
      <p:pic>
        <p:nvPicPr>
          <p:cNvPr id="9217" name="Picture 1" descr="C:\Documents and Settings\Hellis\Local Settings\Temporary Internet Files\Content.IE5\83PRM2V9\MC900320636[1].wmf"/>
          <p:cNvPicPr>
            <a:picLocks noChangeAspect="1" noChangeArrowheads="1"/>
          </p:cNvPicPr>
          <p:nvPr/>
        </p:nvPicPr>
        <p:blipFill>
          <a:blip r:embed="rId2" cstate="print"/>
          <a:srcRect/>
          <a:stretch>
            <a:fillRect/>
          </a:stretch>
        </p:blipFill>
        <p:spPr bwMode="auto">
          <a:xfrm>
            <a:off x="7481061" y="76200"/>
            <a:ext cx="1358139" cy="1600200"/>
          </a:xfrm>
          <a:prstGeom prst="rect">
            <a:avLst/>
          </a:prstGeom>
          <a:noFill/>
        </p:spPr>
      </p:pic>
    </p:spTree>
    <p:extLst>
      <p:ext uri="{BB962C8B-B14F-4D97-AF65-F5344CB8AC3E}">
        <p14:creationId xmlns:p14="http://schemas.microsoft.com/office/powerpoint/2010/main" val="8826126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a:t>
            </a:r>
            <a:br>
              <a:rPr lang="en-US" dirty="0" smtClean="0"/>
            </a:br>
            <a:r>
              <a:rPr lang="en-US" dirty="0" smtClean="0"/>
              <a:t>Step 3: Introducing Yourself - 1</a:t>
            </a:r>
            <a:endParaRPr lang="en-US" dirty="0"/>
          </a:p>
        </p:txBody>
      </p:sp>
      <p:sp>
        <p:nvSpPr>
          <p:cNvPr id="3" name="Content Placeholder 2"/>
          <p:cNvSpPr>
            <a:spLocks noGrp="1"/>
          </p:cNvSpPr>
          <p:nvPr>
            <p:ph idx="1"/>
          </p:nvPr>
        </p:nvSpPr>
        <p:spPr/>
        <p:txBody>
          <a:bodyPr/>
          <a:lstStyle/>
          <a:p>
            <a:r>
              <a:rPr lang="en-US" dirty="0" smtClean="0"/>
              <a:t>Introduce yourself and your motivation for joining the group.</a:t>
            </a:r>
          </a:p>
          <a:p>
            <a:r>
              <a:rPr lang="en-US" dirty="0" smtClean="0"/>
              <a:t>Identify what you (and students) can contribute to the project.</a:t>
            </a:r>
          </a:p>
          <a:p>
            <a:pPr lvl="1"/>
            <a:r>
              <a:rPr lang="en-US" dirty="0" smtClean="0"/>
              <a:t>Not details, but generalities (e.g., work on documentation)</a:t>
            </a:r>
          </a:p>
          <a:p>
            <a:r>
              <a:rPr lang="en-US" dirty="0" smtClean="0"/>
              <a:t>Describe the student body that </a:t>
            </a:r>
            <a:br>
              <a:rPr lang="en-US" dirty="0" smtClean="0"/>
            </a:br>
            <a:r>
              <a:rPr lang="en-US" dirty="0" smtClean="0"/>
              <a:t>you’ll be introducing to the </a:t>
            </a:r>
            <a:br>
              <a:rPr lang="en-US" dirty="0" smtClean="0"/>
            </a:br>
            <a:r>
              <a:rPr lang="en-US" dirty="0" smtClean="0"/>
              <a:t>community.  </a:t>
            </a:r>
          </a:p>
          <a:p>
            <a:pPr>
              <a:buNone/>
            </a:pPr>
            <a:endParaRPr lang="en-US" dirty="0"/>
          </a:p>
        </p:txBody>
      </p:sp>
      <p:sp>
        <p:nvSpPr>
          <p:cNvPr id="4" name="Slide Number Placeholder 3"/>
          <p:cNvSpPr>
            <a:spLocks noGrp="1"/>
          </p:cNvSpPr>
          <p:nvPr>
            <p:ph type="sldNum" sz="quarter" idx="12"/>
          </p:nvPr>
        </p:nvSpPr>
        <p:spPr/>
        <p:txBody>
          <a:bodyPr/>
          <a:lstStyle/>
          <a:p>
            <a:pPr>
              <a:defRPr/>
            </a:pPr>
            <a:fld id="{8425EBC2-12FA-4DAC-9208-53513007645F}" type="slidenum">
              <a:rPr lang="en-US" smtClean="0"/>
              <a:pPr>
                <a:defRPr/>
              </a:pPr>
              <a:t>46</a:t>
            </a:fld>
            <a:endParaRPr lang="en-US"/>
          </a:p>
        </p:txBody>
      </p:sp>
      <p:pic>
        <p:nvPicPr>
          <p:cNvPr id="8197" name="Picture 5" descr="C:\Documents and Settings\Hellis\Local Settings\Temporary Internet Files\Content.IE5\IHT2761O\MC900078628[1].wmf"/>
          <p:cNvPicPr>
            <a:picLocks noChangeAspect="1" noChangeArrowheads="1"/>
          </p:cNvPicPr>
          <p:nvPr/>
        </p:nvPicPr>
        <p:blipFill>
          <a:blip r:embed="rId2" cstate="print"/>
          <a:srcRect/>
          <a:stretch>
            <a:fillRect/>
          </a:stretch>
        </p:blipFill>
        <p:spPr bwMode="auto">
          <a:xfrm>
            <a:off x="7162800" y="4409981"/>
            <a:ext cx="1682363" cy="2061311"/>
          </a:xfrm>
          <a:prstGeom prst="rect">
            <a:avLst/>
          </a:prstGeom>
          <a:noFill/>
        </p:spPr>
      </p:pic>
    </p:spTree>
    <p:extLst>
      <p:ext uri="{BB962C8B-B14F-4D97-AF65-F5344CB8AC3E}">
        <p14:creationId xmlns:p14="http://schemas.microsoft.com/office/powerpoint/2010/main" val="33638727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a:t>
            </a:r>
            <a:br>
              <a:rPr lang="en-US" dirty="0" smtClean="0"/>
            </a:br>
            <a:r>
              <a:rPr lang="en-US" dirty="0" smtClean="0"/>
              <a:t>Step 3: Introducing Yourself - 2</a:t>
            </a:r>
            <a:endParaRPr lang="en-US" dirty="0"/>
          </a:p>
        </p:txBody>
      </p:sp>
      <p:sp>
        <p:nvSpPr>
          <p:cNvPr id="3" name="Content Placeholder 2"/>
          <p:cNvSpPr>
            <a:spLocks noGrp="1"/>
          </p:cNvSpPr>
          <p:nvPr>
            <p:ph idx="1"/>
          </p:nvPr>
        </p:nvSpPr>
        <p:spPr/>
        <p:txBody>
          <a:bodyPr/>
          <a:lstStyle/>
          <a:p>
            <a:r>
              <a:rPr lang="en-US" dirty="0" smtClean="0"/>
              <a:t>Identify what you are looking for from the community.</a:t>
            </a:r>
          </a:p>
          <a:p>
            <a:pPr lvl="1"/>
            <a:r>
              <a:rPr lang="en-US" dirty="0" smtClean="0"/>
              <a:t>Project ideas?</a:t>
            </a:r>
          </a:p>
          <a:p>
            <a:pPr lvl="1"/>
            <a:r>
              <a:rPr lang="en-US" dirty="0" smtClean="0"/>
              <a:t>Contact for particular aspect (e.g., documentation)</a:t>
            </a:r>
          </a:p>
          <a:p>
            <a:r>
              <a:rPr lang="en-US" dirty="0" smtClean="0"/>
              <a:t>Remember, goal is to facilitate student entrance into the community, not “find a project”.</a:t>
            </a:r>
            <a:endParaRPr lang="en-US" dirty="0"/>
          </a:p>
        </p:txBody>
      </p:sp>
      <p:sp>
        <p:nvSpPr>
          <p:cNvPr id="4" name="Slide Number Placeholder 3"/>
          <p:cNvSpPr>
            <a:spLocks noGrp="1"/>
          </p:cNvSpPr>
          <p:nvPr>
            <p:ph type="sldNum" sz="quarter" idx="12"/>
          </p:nvPr>
        </p:nvSpPr>
        <p:spPr/>
        <p:txBody>
          <a:bodyPr/>
          <a:lstStyle/>
          <a:p>
            <a:pPr>
              <a:defRPr/>
            </a:pPr>
            <a:fld id="{8425EBC2-12FA-4DAC-9208-53513007645F}" type="slidenum">
              <a:rPr lang="en-US" smtClean="0"/>
              <a:pPr>
                <a:defRPr/>
              </a:pPr>
              <a:t>47</a:t>
            </a:fld>
            <a:endParaRPr lang="en-US"/>
          </a:p>
        </p:txBody>
      </p:sp>
    </p:spTree>
    <p:extLst>
      <p:ext uri="{BB962C8B-B14F-4D97-AF65-F5344CB8AC3E}">
        <p14:creationId xmlns:p14="http://schemas.microsoft.com/office/powerpoint/2010/main" val="32940498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a:t>
            </a:r>
            <a:br>
              <a:rPr lang="en-US" dirty="0" smtClean="0"/>
            </a:br>
            <a:r>
              <a:rPr lang="en-US" dirty="0" smtClean="0"/>
              <a:t>Step 4: Finding Things To Do – 1 </a:t>
            </a:r>
            <a:endParaRPr lang="en-US" dirty="0"/>
          </a:p>
        </p:txBody>
      </p:sp>
      <p:sp>
        <p:nvSpPr>
          <p:cNvPr id="3" name="Content Placeholder 2"/>
          <p:cNvSpPr>
            <a:spLocks noGrp="1"/>
          </p:cNvSpPr>
          <p:nvPr>
            <p:ph idx="1"/>
          </p:nvPr>
        </p:nvSpPr>
        <p:spPr/>
        <p:txBody>
          <a:bodyPr/>
          <a:lstStyle/>
          <a:p>
            <a:r>
              <a:rPr lang="en-US" dirty="0" smtClean="0"/>
              <a:t>Identify a small task that you can accomplish. </a:t>
            </a:r>
          </a:p>
          <a:p>
            <a:pPr lvl="1"/>
            <a:r>
              <a:rPr lang="en-US" dirty="0" smtClean="0"/>
              <a:t>Identify the committer and commit process for the task</a:t>
            </a:r>
          </a:p>
          <a:p>
            <a:r>
              <a:rPr lang="en-US" dirty="0" smtClean="0"/>
              <a:t>Let the community know what you’re working on.</a:t>
            </a:r>
          </a:p>
          <a:p>
            <a:r>
              <a:rPr lang="en-US" dirty="0" smtClean="0"/>
              <a:t>Accomplish the task and get it committed!</a:t>
            </a:r>
          </a:p>
        </p:txBody>
      </p:sp>
      <p:sp>
        <p:nvSpPr>
          <p:cNvPr id="4" name="Slide Number Placeholder 3"/>
          <p:cNvSpPr>
            <a:spLocks noGrp="1"/>
          </p:cNvSpPr>
          <p:nvPr>
            <p:ph type="sldNum" sz="quarter" idx="12"/>
          </p:nvPr>
        </p:nvSpPr>
        <p:spPr/>
        <p:txBody>
          <a:bodyPr/>
          <a:lstStyle/>
          <a:p>
            <a:pPr>
              <a:defRPr/>
            </a:pPr>
            <a:fld id="{8425EBC2-12FA-4DAC-9208-53513007645F}" type="slidenum">
              <a:rPr lang="en-US" smtClean="0"/>
              <a:pPr>
                <a:defRPr/>
              </a:pPr>
              <a:t>48</a:t>
            </a:fld>
            <a:endParaRPr lang="en-US"/>
          </a:p>
        </p:txBody>
      </p:sp>
      <p:pic>
        <p:nvPicPr>
          <p:cNvPr id="6146" name="Picture 2" descr="C:\Documents and Settings\Hellis\Local Settings\Temporary Internet Files\Content.IE5\LJJBDLG6\MC900230824[1].wmf"/>
          <p:cNvPicPr>
            <a:picLocks noChangeAspect="1" noChangeArrowheads="1"/>
          </p:cNvPicPr>
          <p:nvPr/>
        </p:nvPicPr>
        <p:blipFill>
          <a:blip r:embed="rId2" cstate="print"/>
          <a:srcRect/>
          <a:stretch>
            <a:fillRect/>
          </a:stretch>
        </p:blipFill>
        <p:spPr bwMode="auto">
          <a:xfrm>
            <a:off x="6819523" y="4403325"/>
            <a:ext cx="2324477" cy="2454675"/>
          </a:xfrm>
          <a:prstGeom prst="rect">
            <a:avLst/>
          </a:prstGeom>
          <a:noFill/>
        </p:spPr>
      </p:pic>
    </p:spTree>
    <p:extLst>
      <p:ext uri="{BB962C8B-B14F-4D97-AF65-F5344CB8AC3E}">
        <p14:creationId xmlns:p14="http://schemas.microsoft.com/office/powerpoint/2010/main" val="40133470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dirty="0" smtClean="0"/>
              <a:t>8. Wrap Up</a:t>
            </a:r>
            <a:endParaRPr lang="en-US" dirty="0"/>
          </a:p>
        </p:txBody>
      </p:sp>
      <p:sp>
        <p:nvSpPr>
          <p:cNvPr id="6" name="Subtitle 5"/>
          <p:cNvSpPr>
            <a:spLocks noGrp="1"/>
          </p:cNvSpPr>
          <p:nvPr>
            <p:ph type="subTitle" idx="1"/>
          </p:nvPr>
        </p:nvSpPr>
        <p:spPr/>
        <p:txBody>
          <a:bodyPr/>
          <a:lstStyle/>
          <a:p>
            <a:r>
              <a:rPr lang="en-US" dirty="0" smtClean="0"/>
              <a:t>Want to join us??</a:t>
            </a:r>
          </a:p>
          <a:p>
            <a:r>
              <a:rPr lang="en-US" dirty="0" smtClean="0"/>
              <a:t>POSSE</a:t>
            </a:r>
            <a:endParaRPr lang="en-US" dirty="0"/>
          </a:p>
        </p:txBody>
      </p:sp>
      <p:sp>
        <p:nvSpPr>
          <p:cNvPr id="4" name="Slide Number Placeholder 3"/>
          <p:cNvSpPr>
            <a:spLocks noGrp="1"/>
          </p:cNvSpPr>
          <p:nvPr>
            <p:ph type="sldNum" sz="quarter" idx="12"/>
          </p:nvPr>
        </p:nvSpPr>
        <p:spPr/>
        <p:txBody>
          <a:bodyPr/>
          <a:lstStyle/>
          <a:p>
            <a:pPr>
              <a:defRPr/>
            </a:pPr>
            <a:fld id="{8425EBC2-12FA-4DAC-9208-53513007645F}" type="slidenum">
              <a:rPr lang="en-US" smtClean="0"/>
              <a:pPr>
                <a:defRPr/>
              </a:pPr>
              <a:t>49</a:t>
            </a:fld>
            <a:endParaRPr lang="en-US"/>
          </a:p>
        </p:txBody>
      </p:sp>
    </p:spTree>
    <p:extLst>
      <p:ext uri="{BB962C8B-B14F-4D97-AF65-F5344CB8AC3E}">
        <p14:creationId xmlns:p14="http://schemas.microsoft.com/office/powerpoint/2010/main" val="3173827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Free Software Definition</a:t>
            </a:r>
            <a:endParaRPr lang="en-US" dirty="0"/>
          </a:p>
        </p:txBody>
      </p:sp>
      <p:sp>
        <p:nvSpPr>
          <p:cNvPr id="3" name="Content Placeholder 2"/>
          <p:cNvSpPr>
            <a:spLocks noGrp="1"/>
          </p:cNvSpPr>
          <p:nvPr>
            <p:ph idx="1"/>
          </p:nvPr>
        </p:nvSpPr>
        <p:spPr/>
        <p:txBody>
          <a:bodyPr/>
          <a:lstStyle/>
          <a:p>
            <a:r>
              <a:rPr lang="en-US" smtClean="0"/>
              <a:t>Free software is a matter of the users' freedom to run, copy, distribute, study, change and improve the software.</a:t>
            </a:r>
          </a:p>
          <a:p>
            <a:r>
              <a:rPr lang="en-US" smtClean="0"/>
              <a:t>Four freedoms</a:t>
            </a:r>
          </a:p>
          <a:p>
            <a:pPr lvl="1"/>
            <a:r>
              <a:rPr lang="en-US" smtClean="0"/>
              <a:t>To run the program, for any purpose</a:t>
            </a:r>
          </a:p>
          <a:p>
            <a:pPr lvl="1"/>
            <a:r>
              <a:rPr lang="en-US" smtClean="0"/>
              <a:t>To study the program works, and change it</a:t>
            </a:r>
          </a:p>
          <a:p>
            <a:pPr lvl="1"/>
            <a:r>
              <a:rPr lang="en-US" smtClean="0"/>
              <a:t>To redistribute copies</a:t>
            </a:r>
          </a:p>
          <a:p>
            <a:pPr lvl="1"/>
            <a:r>
              <a:rPr lang="en-US" smtClean="0"/>
              <a:t>To distribute copies of your modified versions</a:t>
            </a:r>
          </a:p>
          <a:p>
            <a:pPr lvl="1"/>
            <a:endParaRPr lang="en-US" dirty="0"/>
          </a:p>
        </p:txBody>
      </p:sp>
      <p:sp>
        <p:nvSpPr>
          <p:cNvPr id="4" name="Slide Number Placeholder 3"/>
          <p:cNvSpPr>
            <a:spLocks noGrp="1"/>
          </p:cNvSpPr>
          <p:nvPr>
            <p:ph type="sldNum" sz="quarter" idx="11"/>
          </p:nvPr>
        </p:nvSpPr>
        <p:spPr/>
        <p:txBody>
          <a:bodyPr/>
          <a:lstStyle/>
          <a:p>
            <a:fld id="{325245B1-4206-441C-AFDA-F11E36AC4A4C}" type="slidenum">
              <a:rPr lang="en-US" smtClean="0"/>
              <a:pPr/>
              <a:t>5</a:t>
            </a:fld>
            <a:endParaRPr lang="en-US"/>
          </a:p>
        </p:txBody>
      </p:sp>
      <p:pic>
        <p:nvPicPr>
          <p:cNvPr id="14" name="Picture 1"/>
          <p:cNvPicPr>
            <a:picLocks noChangeAspect="1" noChangeArrowheads="1"/>
          </p:cNvPicPr>
          <p:nvPr/>
        </p:nvPicPr>
        <p:blipFill>
          <a:blip r:embed="rId2" cstate="print"/>
          <a:srcRect/>
          <a:stretch>
            <a:fillRect/>
          </a:stretch>
        </p:blipFill>
        <p:spPr bwMode="auto">
          <a:xfrm>
            <a:off x="8001000" y="5334000"/>
            <a:ext cx="1143000" cy="1524000"/>
          </a:xfrm>
          <a:prstGeom prst="rect">
            <a:avLst/>
          </a:prstGeom>
          <a:noFill/>
          <a:ln w="9360">
            <a:noFill/>
            <a:miter lim="800000"/>
            <a:headEnd/>
            <a:tailEnd/>
          </a:ln>
        </p:spPr>
      </p:pic>
    </p:spTree>
    <p:extLst>
      <p:ext uri="{BB962C8B-B14F-4D97-AF65-F5344CB8AC3E}">
        <p14:creationId xmlns:p14="http://schemas.microsoft.com/office/powerpoint/2010/main" val="265668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Questions?</a:t>
            </a:r>
            <a:endParaRPr lang="en-US" dirty="0"/>
          </a:p>
        </p:txBody>
      </p:sp>
      <p:sp>
        <p:nvSpPr>
          <p:cNvPr id="3" name="Content Placeholder 2"/>
          <p:cNvSpPr>
            <a:spLocks noGrp="1"/>
          </p:cNvSpPr>
          <p:nvPr>
            <p:ph idx="1"/>
          </p:nvPr>
        </p:nvSpPr>
        <p:spPr>
          <a:xfrm>
            <a:off x="549275" y="1447800"/>
            <a:ext cx="8042276" cy="5055870"/>
          </a:xfrm>
        </p:spPr>
        <p:txBody>
          <a:bodyPr>
            <a:normAutofit fontScale="92500" lnSpcReduction="10000"/>
          </a:bodyPr>
          <a:lstStyle/>
          <a:p>
            <a:r>
              <a:rPr lang="en-US" b="1" dirty="0" smtClean="0"/>
              <a:t>Links:</a:t>
            </a:r>
          </a:p>
          <a:p>
            <a:pPr lvl="1"/>
            <a:r>
              <a:rPr lang="en-US" dirty="0" smtClean="0"/>
              <a:t>Foss2serve – http://foss2serve.org</a:t>
            </a:r>
          </a:p>
          <a:p>
            <a:pPr lvl="1"/>
            <a:r>
              <a:rPr lang="en-US" dirty="0" smtClean="0"/>
              <a:t>Teaching Open Source – http://teachingopensource.org</a:t>
            </a:r>
          </a:p>
          <a:p>
            <a:pPr lvl="1"/>
            <a:r>
              <a:rPr lang="en-US" dirty="0" smtClean="0"/>
              <a:t>http://HFOSS.org</a:t>
            </a:r>
          </a:p>
          <a:p>
            <a:pPr lvl="1"/>
            <a:r>
              <a:rPr lang="en-US" dirty="0" smtClean="0"/>
              <a:t>Producing Open Source Software - http://producingoss.com/</a:t>
            </a:r>
          </a:p>
          <a:p>
            <a:pPr lvl="1"/>
            <a:r>
              <a:rPr lang="en-US" dirty="0" smtClean="0"/>
              <a:t>The Cathedral and The Bazaar http://catb.org/~esr/writings/homesteading/</a:t>
            </a:r>
          </a:p>
          <a:p>
            <a:pPr lvl="1"/>
            <a:r>
              <a:rPr lang="en-US" dirty="0" smtClean="0">
                <a:hlinkClick r:id="rId2"/>
              </a:rPr>
              <a:t>http://OpenSouce.com</a:t>
            </a:r>
            <a:endParaRPr lang="en-US" dirty="0" smtClean="0"/>
          </a:p>
          <a:p>
            <a:pPr lvl="1"/>
            <a:r>
              <a:rPr lang="en-US" dirty="0" smtClean="0"/>
              <a:t>http://openhatch.org</a:t>
            </a:r>
          </a:p>
          <a:p>
            <a:pPr lvl="1"/>
            <a:endParaRPr lang="en-US" dirty="0" smtClean="0"/>
          </a:p>
          <a:p>
            <a:pPr lvl="1"/>
            <a:endParaRPr lang="en-US" dirty="0" smtClean="0"/>
          </a:p>
          <a:p>
            <a:pPr algn="ctr">
              <a:buNone/>
            </a:pPr>
            <a:endParaRPr lang="en-US" sz="6000" dirty="0" smtClean="0"/>
          </a:p>
        </p:txBody>
      </p:sp>
      <p:pic>
        <p:nvPicPr>
          <p:cNvPr id="2050" name="Picture 2" descr="C:\Users\Hislop\Desktop\GH\GHDocuments\Other\Media\Clip Art\Question Marks.png"/>
          <p:cNvPicPr>
            <a:picLocks noChangeAspect="1" noChangeArrowheads="1"/>
          </p:cNvPicPr>
          <p:nvPr/>
        </p:nvPicPr>
        <p:blipFill>
          <a:blip r:embed="rId3" cstate="print"/>
          <a:srcRect/>
          <a:stretch>
            <a:fillRect/>
          </a:stretch>
        </p:blipFill>
        <p:spPr bwMode="auto">
          <a:xfrm>
            <a:off x="6835488" y="0"/>
            <a:ext cx="2308512" cy="2008823"/>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Licensed Under Creative Commons</a:t>
            </a:r>
          </a:p>
        </p:txBody>
      </p:sp>
      <p:sp>
        <p:nvSpPr>
          <p:cNvPr id="3" name="Content Placeholder 2"/>
          <p:cNvSpPr>
            <a:spLocks noGrp="1"/>
          </p:cNvSpPr>
          <p:nvPr>
            <p:ph idx="1"/>
          </p:nvPr>
        </p:nvSpPr>
        <p:spPr/>
        <p:txBody>
          <a:bodyPr>
            <a:normAutofit fontScale="85000" lnSpcReduction="20000"/>
          </a:bodyPr>
          <a:lstStyle/>
          <a:p>
            <a:r>
              <a:rPr lang="en-US" dirty="0"/>
              <a:t>Attribution-</a:t>
            </a:r>
            <a:r>
              <a:rPr lang="en-US" dirty="0" err="1"/>
              <a:t>ShareAlike</a:t>
            </a:r>
            <a:r>
              <a:rPr lang="en-US" dirty="0"/>
              <a:t> 3.0 </a:t>
            </a:r>
            <a:r>
              <a:rPr lang="en-US" dirty="0" err="1"/>
              <a:t>Unported</a:t>
            </a:r>
            <a:r>
              <a:rPr lang="en-US" dirty="0"/>
              <a:t> (CC BY-SA 3.0)</a:t>
            </a:r>
          </a:p>
          <a:p>
            <a:r>
              <a:rPr lang="en-US" dirty="0"/>
              <a:t>Users of this material are able remix, tweak, and build upon this work even for commercial purposes, as long as they credit the contributors and license their new creations under the identical terms. All new works based on this material will carry the same license, so any derivatives will also allow commercial use. </a:t>
            </a:r>
          </a:p>
          <a:p>
            <a:r>
              <a:rPr lang="en-US" dirty="0">
                <a:hlinkClick r:id="rId2"/>
              </a:rPr>
              <a:t>http://creativecommons.org/licenses/by-sa/3.0/</a:t>
            </a:r>
            <a:endParaRPr lang="en-US" dirty="0"/>
          </a:p>
          <a:p>
            <a:endParaRPr lang="en-US" dirty="0"/>
          </a:p>
        </p:txBody>
      </p:sp>
      <p:sp>
        <p:nvSpPr>
          <p:cNvPr id="4" name="Slide Number Placeholder 3"/>
          <p:cNvSpPr>
            <a:spLocks noGrp="1"/>
          </p:cNvSpPr>
          <p:nvPr>
            <p:ph type="sldNum" sz="quarter" idx="12"/>
          </p:nvPr>
        </p:nvSpPr>
        <p:spPr/>
        <p:txBody>
          <a:bodyPr/>
          <a:lstStyle/>
          <a:p>
            <a:pPr>
              <a:defRPr/>
            </a:pPr>
            <a:fld id="{8425EBC2-12FA-4DAC-9208-53513007645F}" type="slidenum">
              <a:rPr lang="en-US" smtClean="0"/>
              <a:pPr>
                <a:defRPr/>
              </a:pPr>
              <a:t>51</a:t>
            </a:fld>
            <a:endParaRPr lang="en-US"/>
          </a:p>
        </p:txBody>
      </p:sp>
    </p:spTree>
    <p:extLst>
      <p:ext uri="{BB962C8B-B14F-4D97-AF65-F5344CB8AC3E}">
        <p14:creationId xmlns:p14="http://schemas.microsoft.com/office/powerpoint/2010/main" val="4250191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Legal Mechanisms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How do you implement FOSS within the legal system?</a:t>
            </a:r>
          </a:p>
          <a:p>
            <a:pPr lvl="1"/>
            <a:r>
              <a:rPr lang="en-US" dirty="0" smtClean="0"/>
              <a:t>FOSS is not Public Domain</a:t>
            </a:r>
          </a:p>
          <a:p>
            <a:r>
              <a:rPr lang="en-US" dirty="0" err="1" smtClean="0"/>
              <a:t>Copyleft</a:t>
            </a:r>
            <a:r>
              <a:rPr lang="en-US" dirty="0" smtClean="0"/>
              <a:t> </a:t>
            </a:r>
          </a:p>
          <a:p>
            <a:pPr lvl="1"/>
            <a:r>
              <a:rPr lang="en-US" dirty="0" smtClean="0"/>
              <a:t>Use copyright to control the material</a:t>
            </a:r>
          </a:p>
          <a:p>
            <a:pPr lvl="1"/>
            <a:r>
              <a:rPr lang="en-US" dirty="0" smtClean="0"/>
              <a:t>Share  the rights via license</a:t>
            </a:r>
            <a:endParaRPr lang="en-US" dirty="0"/>
          </a:p>
          <a:p>
            <a:pPr lvl="2"/>
            <a:r>
              <a:rPr lang="en-US" dirty="0" smtClean="0"/>
              <a:t>“making </a:t>
            </a:r>
            <a:r>
              <a:rPr lang="en-US" dirty="0"/>
              <a:t>a program (or other work) free, and requiring all modified and extended versions of the program to be free as well.”</a:t>
            </a:r>
          </a:p>
          <a:p>
            <a:r>
              <a:rPr lang="en-US" dirty="0"/>
              <a:t>Implementation: GNU General Public </a:t>
            </a:r>
            <a:r>
              <a:rPr lang="en-US" dirty="0" smtClean="0"/>
              <a:t>License</a:t>
            </a:r>
          </a:p>
          <a:p>
            <a:endParaRPr lang="en-US" dirty="0"/>
          </a:p>
        </p:txBody>
      </p:sp>
      <p:sp>
        <p:nvSpPr>
          <p:cNvPr id="4" name="Slide Number Placeholder 3"/>
          <p:cNvSpPr>
            <a:spLocks noGrp="1"/>
          </p:cNvSpPr>
          <p:nvPr>
            <p:ph type="sldNum" sz="quarter" idx="11"/>
          </p:nvPr>
        </p:nvSpPr>
        <p:spPr/>
        <p:txBody>
          <a:bodyPr/>
          <a:lstStyle/>
          <a:p>
            <a:fld id="{325245B1-4206-441C-AFDA-F11E36AC4A4C}" type="slidenum">
              <a:rPr lang="en-US" smtClean="0"/>
              <a:pPr/>
              <a:t>6</a:t>
            </a:fld>
            <a:endParaRPr lang="en-US"/>
          </a:p>
        </p:txBody>
      </p:sp>
      <p:sp>
        <p:nvSpPr>
          <p:cNvPr id="5" name="TextBox 4"/>
          <p:cNvSpPr txBox="1"/>
          <p:nvPr/>
        </p:nvSpPr>
        <p:spPr>
          <a:xfrm rot="10800000">
            <a:off x="7772400" y="5747427"/>
            <a:ext cx="1219201" cy="1107996"/>
          </a:xfrm>
          <a:prstGeom prst="rect">
            <a:avLst/>
          </a:prstGeom>
          <a:noFill/>
        </p:spPr>
        <p:txBody>
          <a:bodyPr wrap="square" rtlCol="0">
            <a:spAutoFit/>
          </a:bodyPr>
          <a:lstStyle/>
          <a:p>
            <a:r>
              <a:rPr lang="en-US" sz="6600" dirty="0" smtClean="0"/>
              <a:t>©</a:t>
            </a:r>
          </a:p>
        </p:txBody>
      </p:sp>
    </p:spTree>
    <p:extLst>
      <p:ext uri="{BB962C8B-B14F-4D97-AF65-F5344CB8AC3E}">
        <p14:creationId xmlns:p14="http://schemas.microsoft.com/office/powerpoint/2010/main" val="3194838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FOSS Today</a:t>
            </a:r>
            <a:endParaRPr lang="en-US" dirty="0"/>
          </a:p>
        </p:txBody>
      </p:sp>
      <p:sp>
        <p:nvSpPr>
          <p:cNvPr id="4" name="TextBox 3"/>
          <p:cNvSpPr txBox="1"/>
          <p:nvPr/>
        </p:nvSpPr>
        <p:spPr>
          <a:xfrm>
            <a:off x="1828800" y="3048000"/>
            <a:ext cx="5181600" cy="1077218"/>
          </a:xfrm>
          <a:prstGeom prst="rect">
            <a:avLst/>
          </a:prstGeom>
          <a:solidFill>
            <a:srgbClr val="FFFF00"/>
          </a:solidFill>
        </p:spPr>
        <p:txBody>
          <a:bodyPr wrap="square" rtlCol="0">
            <a:spAutoFit/>
          </a:bodyPr>
          <a:lstStyle/>
          <a:p>
            <a:r>
              <a:rPr lang="en-US" sz="3200" dirty="0" smtClean="0"/>
              <a:t>What has resulted from </a:t>
            </a:r>
          </a:p>
          <a:p>
            <a:r>
              <a:rPr lang="en-US" sz="3200" dirty="0" smtClean="0"/>
              <a:t>all this noise about FOSS?</a:t>
            </a:r>
            <a:endParaRPr lang="en-US" sz="3200" dirty="0"/>
          </a:p>
        </p:txBody>
      </p:sp>
    </p:spTree>
    <p:extLst>
      <p:ext uri="{BB962C8B-B14F-4D97-AF65-F5344CB8AC3E}">
        <p14:creationId xmlns:p14="http://schemas.microsoft.com/office/powerpoint/2010/main" val="2046512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FOSS Today</a:t>
            </a:r>
            <a:endParaRPr lang="en-US" dirty="0"/>
          </a:p>
        </p:txBody>
      </p:sp>
      <p:sp>
        <p:nvSpPr>
          <p:cNvPr id="4" name="Slide Number Placeholder 3"/>
          <p:cNvSpPr>
            <a:spLocks noGrp="1"/>
          </p:cNvSpPr>
          <p:nvPr>
            <p:ph type="sldNum" sz="quarter" idx="11"/>
          </p:nvPr>
        </p:nvSpPr>
        <p:spPr/>
        <p:txBody>
          <a:bodyPr/>
          <a:lstStyle/>
          <a:p>
            <a:fld id="{325245B1-4206-441C-AFDA-F11E36AC4A4C}" type="slidenum">
              <a:rPr lang="en-US" smtClean="0"/>
              <a:pPr/>
              <a:t>8</a:t>
            </a:fld>
            <a:endParaRPr lang="en-US"/>
          </a:p>
        </p:txBody>
      </p:sp>
      <p:pic>
        <p:nvPicPr>
          <p:cNvPr id="13" name="Picture 12"/>
          <p:cNvPicPr>
            <a:picLocks noChangeAspect="1"/>
          </p:cNvPicPr>
          <p:nvPr/>
        </p:nvPicPr>
        <p:blipFill>
          <a:blip r:embed="rId3" cstate="print"/>
          <a:stretch>
            <a:fillRect/>
          </a:stretch>
        </p:blipFill>
        <p:spPr>
          <a:xfrm>
            <a:off x="3352800" y="1371600"/>
            <a:ext cx="2032000" cy="1524000"/>
          </a:xfrm>
          <a:prstGeom prst="rect">
            <a:avLst/>
          </a:prstGeom>
        </p:spPr>
      </p:pic>
      <p:pic>
        <p:nvPicPr>
          <p:cNvPr id="14" name="Picture 13"/>
          <p:cNvPicPr>
            <a:picLocks noChangeAspect="1"/>
          </p:cNvPicPr>
          <p:nvPr/>
        </p:nvPicPr>
        <p:blipFill>
          <a:blip r:embed="rId4" cstate="print"/>
          <a:stretch>
            <a:fillRect/>
          </a:stretch>
        </p:blipFill>
        <p:spPr>
          <a:xfrm>
            <a:off x="3733800" y="3581400"/>
            <a:ext cx="1447800" cy="1375410"/>
          </a:xfrm>
          <a:prstGeom prst="rect">
            <a:avLst/>
          </a:prstGeom>
        </p:spPr>
      </p:pic>
      <p:pic>
        <p:nvPicPr>
          <p:cNvPr id="33794" name="Picture 2" descr="http://cssu-bg.org/wp-content/uploads/2011/11/Microsoft-Windows-Dominate-Market-2012.jpg"/>
          <p:cNvPicPr>
            <a:picLocks noChangeAspect="1" noChangeArrowheads="1"/>
          </p:cNvPicPr>
          <p:nvPr/>
        </p:nvPicPr>
        <p:blipFill>
          <a:blip r:embed="rId5" cstate="print"/>
          <a:srcRect/>
          <a:stretch>
            <a:fillRect/>
          </a:stretch>
        </p:blipFill>
        <p:spPr bwMode="auto">
          <a:xfrm>
            <a:off x="6477000" y="3733800"/>
            <a:ext cx="1371600" cy="938174"/>
          </a:xfrm>
          <a:prstGeom prst="rect">
            <a:avLst/>
          </a:prstGeom>
          <a:noFill/>
        </p:spPr>
      </p:pic>
      <p:pic>
        <p:nvPicPr>
          <p:cNvPr id="33796" name="Picture 4" descr="http://www.nesbitt.ca/images/logos/linux.jpg"/>
          <p:cNvPicPr>
            <a:picLocks noChangeAspect="1" noChangeArrowheads="1"/>
          </p:cNvPicPr>
          <p:nvPr/>
        </p:nvPicPr>
        <p:blipFill>
          <a:blip r:embed="rId6" cstate="print"/>
          <a:srcRect/>
          <a:stretch>
            <a:fillRect/>
          </a:stretch>
        </p:blipFill>
        <p:spPr bwMode="auto">
          <a:xfrm>
            <a:off x="6172200" y="1371600"/>
            <a:ext cx="1752600" cy="1044820"/>
          </a:xfrm>
          <a:prstGeom prst="rect">
            <a:avLst/>
          </a:prstGeom>
          <a:noFill/>
        </p:spPr>
      </p:pic>
      <p:pic>
        <p:nvPicPr>
          <p:cNvPr id="10" name="Picture 9"/>
          <p:cNvPicPr>
            <a:picLocks noChangeAspect="1"/>
          </p:cNvPicPr>
          <p:nvPr/>
        </p:nvPicPr>
        <p:blipFill>
          <a:blip r:embed="rId7" cstate="print"/>
          <a:stretch>
            <a:fillRect/>
          </a:stretch>
        </p:blipFill>
        <p:spPr>
          <a:xfrm>
            <a:off x="533400" y="1371600"/>
            <a:ext cx="1905000" cy="1905000"/>
          </a:xfrm>
          <a:prstGeom prst="rect">
            <a:avLst/>
          </a:prstGeom>
        </p:spPr>
      </p:pic>
      <p:pic>
        <p:nvPicPr>
          <p:cNvPr id="11" name="Picture 4" descr="http://andrew.stannard.name/blog/wp-content/uploads/2010/11/201-540x520.jpg"/>
          <p:cNvPicPr>
            <a:picLocks noChangeAspect="1" noChangeArrowheads="1"/>
          </p:cNvPicPr>
          <p:nvPr/>
        </p:nvPicPr>
        <p:blipFill>
          <a:blip r:embed="rId8" cstate="print"/>
          <a:srcRect/>
          <a:stretch>
            <a:fillRect/>
          </a:stretch>
        </p:blipFill>
        <p:spPr bwMode="auto">
          <a:xfrm>
            <a:off x="533400" y="3581400"/>
            <a:ext cx="1978269" cy="1905000"/>
          </a:xfrm>
          <a:prstGeom prst="rect">
            <a:avLst/>
          </a:prstGeom>
          <a:noFill/>
        </p:spPr>
      </p:pic>
    </p:spTree>
    <p:extLst>
      <p:ext uri="{BB962C8B-B14F-4D97-AF65-F5344CB8AC3E}">
        <p14:creationId xmlns:p14="http://schemas.microsoft.com/office/powerpoint/2010/main" val="31484861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stretch>
            <a:fillRect/>
          </a:stretch>
        </p:blipFill>
        <p:spPr>
          <a:xfrm>
            <a:off x="4800600" y="1828800"/>
            <a:ext cx="1270000" cy="965200"/>
          </a:xfrm>
          <a:prstGeom prst="rect">
            <a:avLst/>
          </a:prstGeom>
        </p:spPr>
      </p:pic>
      <p:sp>
        <p:nvSpPr>
          <p:cNvPr id="2" name="Title 1"/>
          <p:cNvSpPr>
            <a:spLocks noGrp="1"/>
          </p:cNvSpPr>
          <p:nvPr>
            <p:ph type="title"/>
          </p:nvPr>
        </p:nvSpPr>
        <p:spPr/>
        <p:txBody>
          <a:bodyPr/>
          <a:lstStyle/>
          <a:p>
            <a:r>
              <a:rPr lang="en-US" dirty="0" smtClean="0"/>
              <a:t>FOSS Today</a:t>
            </a:r>
            <a:endParaRPr lang="en-US" dirty="0"/>
          </a:p>
        </p:txBody>
      </p:sp>
      <p:sp>
        <p:nvSpPr>
          <p:cNvPr id="4" name="Slide Number Placeholder 3"/>
          <p:cNvSpPr>
            <a:spLocks noGrp="1"/>
          </p:cNvSpPr>
          <p:nvPr>
            <p:ph type="sldNum" sz="quarter" idx="11"/>
          </p:nvPr>
        </p:nvSpPr>
        <p:spPr/>
        <p:txBody>
          <a:bodyPr/>
          <a:lstStyle/>
          <a:p>
            <a:fld id="{325245B1-4206-441C-AFDA-F11E36AC4A4C}" type="slidenum">
              <a:rPr lang="en-US" smtClean="0"/>
              <a:pPr/>
              <a:t>9</a:t>
            </a:fld>
            <a:endParaRPr lang="en-US"/>
          </a:p>
        </p:txBody>
      </p:sp>
      <p:pic>
        <p:nvPicPr>
          <p:cNvPr id="10" name="Picture 9"/>
          <p:cNvPicPr>
            <a:picLocks noChangeAspect="1"/>
          </p:cNvPicPr>
          <p:nvPr/>
        </p:nvPicPr>
        <p:blipFill>
          <a:blip r:embed="rId4" cstate="print"/>
          <a:stretch>
            <a:fillRect/>
          </a:stretch>
        </p:blipFill>
        <p:spPr>
          <a:xfrm>
            <a:off x="4648200" y="3657600"/>
            <a:ext cx="1574800" cy="1574800"/>
          </a:xfrm>
          <a:prstGeom prst="rect">
            <a:avLst/>
          </a:prstGeom>
        </p:spPr>
      </p:pic>
      <p:pic>
        <p:nvPicPr>
          <p:cNvPr id="6" name="Picture 5"/>
          <p:cNvPicPr>
            <a:picLocks noChangeAspect="1"/>
          </p:cNvPicPr>
          <p:nvPr/>
        </p:nvPicPr>
        <p:blipFill>
          <a:blip r:embed="rId5" cstate="print"/>
          <a:stretch>
            <a:fillRect/>
          </a:stretch>
        </p:blipFill>
        <p:spPr>
          <a:xfrm>
            <a:off x="17834" y="1815830"/>
            <a:ext cx="1905000" cy="1559335"/>
          </a:xfrm>
          <a:prstGeom prst="rect">
            <a:avLst/>
          </a:prstGeom>
        </p:spPr>
      </p:pic>
      <p:pic>
        <p:nvPicPr>
          <p:cNvPr id="54274" name="Picture 2" descr="http://files.myopera.com/supergreatChandu8/albums/3081421/microsoft-internet-explorer-8.jpg"/>
          <p:cNvPicPr>
            <a:picLocks noChangeAspect="1" noChangeArrowheads="1"/>
          </p:cNvPicPr>
          <p:nvPr/>
        </p:nvPicPr>
        <p:blipFill>
          <a:blip r:embed="rId6" cstate="print"/>
          <a:srcRect/>
          <a:stretch>
            <a:fillRect/>
          </a:stretch>
        </p:blipFill>
        <p:spPr bwMode="auto">
          <a:xfrm>
            <a:off x="0" y="3657600"/>
            <a:ext cx="1828800" cy="1219200"/>
          </a:xfrm>
          <a:prstGeom prst="rect">
            <a:avLst/>
          </a:prstGeom>
          <a:noFill/>
        </p:spPr>
      </p:pic>
      <p:pic>
        <p:nvPicPr>
          <p:cNvPr id="54278" name="Picture 6" descr="http://www.gotsoftware.net/wp-content/uploads/2012/02/The-GIMP-logo.png"/>
          <p:cNvPicPr>
            <a:picLocks noChangeAspect="1" noChangeArrowheads="1"/>
          </p:cNvPicPr>
          <p:nvPr/>
        </p:nvPicPr>
        <p:blipFill>
          <a:blip r:embed="rId7" cstate="print"/>
          <a:srcRect/>
          <a:stretch>
            <a:fillRect/>
          </a:stretch>
        </p:blipFill>
        <p:spPr bwMode="auto">
          <a:xfrm>
            <a:off x="6858000" y="1828800"/>
            <a:ext cx="1676400" cy="1341120"/>
          </a:xfrm>
          <a:prstGeom prst="rect">
            <a:avLst/>
          </a:prstGeom>
          <a:noFill/>
        </p:spPr>
      </p:pic>
      <p:pic>
        <p:nvPicPr>
          <p:cNvPr id="54280" name="Picture 8" descr="http://1.bp.blogspot.com/-LHca3YsXdYg/TZV6IjnLX8I/AAAAAAAAAAw/cQbq54aT5Yg/s1600/Adobe-Photoshop-logo.jpg"/>
          <p:cNvPicPr>
            <a:picLocks noChangeAspect="1" noChangeArrowheads="1"/>
          </p:cNvPicPr>
          <p:nvPr/>
        </p:nvPicPr>
        <p:blipFill>
          <a:blip r:embed="rId8" cstate="print"/>
          <a:srcRect/>
          <a:stretch>
            <a:fillRect/>
          </a:stretch>
        </p:blipFill>
        <p:spPr bwMode="auto">
          <a:xfrm>
            <a:off x="6781800" y="3657600"/>
            <a:ext cx="1919707" cy="2324100"/>
          </a:xfrm>
          <a:prstGeom prst="rect">
            <a:avLst/>
          </a:prstGeom>
          <a:noFill/>
        </p:spPr>
      </p:pic>
      <p:sp>
        <p:nvSpPr>
          <p:cNvPr id="18" name="TextBox 17"/>
          <p:cNvSpPr txBox="1"/>
          <p:nvPr/>
        </p:nvSpPr>
        <p:spPr>
          <a:xfrm>
            <a:off x="2286000" y="6019800"/>
            <a:ext cx="4481099" cy="369332"/>
          </a:xfrm>
          <a:prstGeom prst="rect">
            <a:avLst/>
          </a:prstGeom>
          <a:noFill/>
        </p:spPr>
        <p:txBody>
          <a:bodyPr wrap="none" rtlCol="0">
            <a:spAutoFit/>
          </a:bodyPr>
          <a:lstStyle/>
          <a:p>
            <a:r>
              <a:rPr lang="en-US" dirty="0" smtClean="0"/>
              <a:t>Many credible products; some market leaders</a:t>
            </a:r>
            <a:endParaRPr lang="en-US" dirty="0"/>
          </a:p>
        </p:txBody>
      </p:sp>
      <p:pic>
        <p:nvPicPr>
          <p:cNvPr id="13" name="Picture 12"/>
          <p:cNvPicPr>
            <a:picLocks noChangeAspect="1"/>
          </p:cNvPicPr>
          <p:nvPr/>
        </p:nvPicPr>
        <p:blipFill>
          <a:blip r:embed="rId9" cstate="print"/>
          <a:stretch>
            <a:fillRect/>
          </a:stretch>
        </p:blipFill>
        <p:spPr>
          <a:xfrm>
            <a:off x="2383971" y="1828800"/>
            <a:ext cx="1850571" cy="1295400"/>
          </a:xfrm>
          <a:prstGeom prst="rect">
            <a:avLst/>
          </a:prstGeom>
        </p:spPr>
      </p:pic>
      <p:pic>
        <p:nvPicPr>
          <p:cNvPr id="14" name="Picture 13"/>
          <p:cNvPicPr>
            <a:picLocks noChangeAspect="1"/>
          </p:cNvPicPr>
          <p:nvPr/>
        </p:nvPicPr>
        <p:blipFill>
          <a:blip r:embed="rId10" cstate="print"/>
          <a:stretch>
            <a:fillRect/>
          </a:stretch>
        </p:blipFill>
        <p:spPr>
          <a:xfrm>
            <a:off x="2362894" y="3657600"/>
            <a:ext cx="2015066" cy="1295400"/>
          </a:xfrm>
          <a:prstGeom prst="rect">
            <a:avLst/>
          </a:prstGeom>
        </p:spPr>
      </p:pic>
    </p:spTree>
    <p:extLst>
      <p:ext uri="{BB962C8B-B14F-4D97-AF65-F5344CB8AC3E}">
        <p14:creationId xmlns:p14="http://schemas.microsoft.com/office/powerpoint/2010/main" val="2176748266"/>
      </p:ext>
    </p:extLst>
  </p:cSld>
  <p:clrMapOvr>
    <a:masterClrMapping/>
  </p:clrMapOvr>
  <p:timing>
    <p:tnLst>
      <p:par>
        <p:cTn id="1" dur="indefinite" restart="never" nodeType="tmRoot"/>
      </p:par>
    </p:tnLst>
  </p:timing>
</p:sld>
</file>

<file path=ppt/theme/theme1.xml><?xml version="1.0" encoding="utf-8"?>
<a:theme xmlns:a="http://schemas.openxmlformats.org/drawingml/2006/main" name="HislopElli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3296</TotalTime>
  <Words>1950</Words>
  <Application>Microsoft Office PowerPoint</Application>
  <PresentationFormat>On-screen Show (4:3)</PresentationFormat>
  <Paragraphs>385</Paragraphs>
  <Slides>51</Slides>
  <Notes>8</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HislopEllis</vt:lpstr>
      <vt:lpstr>Project Selection for Student Participation in Humanitarian FOSS</vt:lpstr>
      <vt:lpstr>1. Introductions</vt:lpstr>
      <vt:lpstr>2. Set Up</vt:lpstr>
      <vt:lpstr>3. What is HFOSS?</vt:lpstr>
      <vt:lpstr>Free Software Definition</vt:lpstr>
      <vt:lpstr>Legal Mechanisms</vt:lpstr>
      <vt:lpstr>FOSS Today</vt:lpstr>
      <vt:lpstr>FOSS Today</vt:lpstr>
      <vt:lpstr>FOSS Today</vt:lpstr>
      <vt:lpstr>Control</vt:lpstr>
      <vt:lpstr>Control and Community</vt:lpstr>
      <vt:lpstr>Community</vt:lpstr>
      <vt:lpstr>Community</vt:lpstr>
      <vt:lpstr>Communication</vt:lpstr>
      <vt:lpstr>What is HFOSS</vt:lpstr>
      <vt:lpstr>4. Student Participation</vt:lpstr>
      <vt:lpstr>Challenges</vt:lpstr>
      <vt:lpstr>Learning Opportunities - Technical</vt:lpstr>
      <vt:lpstr>Learning Opportunities – Soft Skills</vt:lpstr>
      <vt:lpstr>Learning Opportunities –  Domain Knowledge</vt:lpstr>
      <vt:lpstr>Students Have…</vt:lpstr>
      <vt:lpstr>Stories…</vt:lpstr>
      <vt:lpstr>5. Locating Projects</vt:lpstr>
      <vt:lpstr>Project Location</vt:lpstr>
      <vt:lpstr>You Try It!</vt:lpstr>
      <vt:lpstr>6. Evaluation Model Follow on using Mifos</vt:lpstr>
      <vt:lpstr>The Model - 1</vt:lpstr>
      <vt:lpstr>The Model - 2</vt:lpstr>
      <vt:lpstr>Mission Critical Viability – Size, Scale Complexity</vt:lpstr>
      <vt:lpstr>Mission Critical Viability – Activity</vt:lpstr>
      <vt:lpstr>Mission Critical Viability – Community</vt:lpstr>
      <vt:lpstr>Mission Critical Approachability – On-ramp</vt:lpstr>
      <vt:lpstr>Mission Critical Suitability – Appropriate Artifacts</vt:lpstr>
      <vt:lpstr>Mission Critical Suitability – Contributor Support</vt:lpstr>
      <vt:lpstr>Secondary Suitability – Domain and Maturity</vt:lpstr>
      <vt:lpstr>Secondary Suitability – User Support &amp; Roadmap</vt:lpstr>
      <vt:lpstr>Secondary Approachability – Contribution Types and Openness</vt:lpstr>
      <vt:lpstr>Secondary Approachability – Student Friendliness</vt:lpstr>
      <vt:lpstr>Secondary Suitability </vt:lpstr>
      <vt:lpstr>Other Factors</vt:lpstr>
      <vt:lpstr>Project Evaluation Activity</vt:lpstr>
      <vt:lpstr>7. Getting Started</vt:lpstr>
      <vt:lpstr>Getting Started  Step 1: Getting Organized - 1</vt:lpstr>
      <vt:lpstr>Getting Started  Step 1: Getting Organized - 2</vt:lpstr>
      <vt:lpstr>Getting Started Step 2: Lurking</vt:lpstr>
      <vt:lpstr>Getting Started Step 3: Introducing Yourself - 1</vt:lpstr>
      <vt:lpstr>Getting Started Step 3: Introducing Yourself - 2</vt:lpstr>
      <vt:lpstr>Getting Started Step 4: Finding Things To Do – 1 </vt:lpstr>
      <vt:lpstr>8. Wrap Up</vt:lpstr>
      <vt:lpstr>Questions?</vt:lpstr>
      <vt:lpstr>Licensed Under Creative Commons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OIT</cp:lastModifiedBy>
  <cp:revision>798</cp:revision>
  <dcterms:created xsi:type="dcterms:W3CDTF">2009-06-29T15:20:32Z</dcterms:created>
  <dcterms:modified xsi:type="dcterms:W3CDTF">2013-10-08T15:37:43Z</dcterms:modified>
</cp:coreProperties>
</file>