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366" r:id="rId3"/>
    <p:sldId id="367" r:id="rId4"/>
    <p:sldId id="368" r:id="rId5"/>
    <p:sldId id="369" r:id="rId6"/>
    <p:sldId id="370" r:id="rId7"/>
    <p:sldId id="371" r:id="rId8"/>
    <p:sldId id="373" r:id="rId9"/>
    <p:sldId id="372" r:id="rId10"/>
    <p:sldId id="37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1" d="100"/>
          <a:sy n="91" d="100"/>
        </p:scale>
        <p:origin x="-184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2.1 HFOSS in the Curriculum</a:t>
            </a:r>
            <a:endParaRPr lang="en-US" sz="32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5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 and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0" name="Picture 2" descr="http://images5.fanpop.com/image/photos/24800000/question-marks-asking-questions-24865150-200-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68401"/>
            <a:ext cx="19050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01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in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Options </a:t>
            </a:r>
            <a:r>
              <a:rPr lang="en-US" dirty="0"/>
              <a:t>for getting </a:t>
            </a:r>
            <a:r>
              <a:rPr lang="en-US" dirty="0" smtClean="0"/>
              <a:t>started</a:t>
            </a:r>
          </a:p>
          <a:p>
            <a:r>
              <a:rPr lang="en-US" dirty="0" smtClean="0"/>
              <a:t>Example: a single HFOSS assignment</a:t>
            </a:r>
          </a:p>
          <a:p>
            <a:r>
              <a:rPr lang="en-US" dirty="0" smtClean="0"/>
              <a:t>Example: HFOSS in a project course</a:t>
            </a:r>
          </a:p>
          <a:p>
            <a:r>
              <a:rPr lang="en-US" dirty="0" smtClean="0"/>
              <a:t>Example: HFOSS as a course</a:t>
            </a:r>
          </a:p>
          <a:p>
            <a:r>
              <a:rPr lang="en-US" dirty="0" smtClean="0"/>
              <a:t>HFOSS beyond the curriculum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1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 right in: full HFOSS participation course</a:t>
            </a:r>
          </a:p>
          <a:p>
            <a:pPr lvl="1"/>
            <a:r>
              <a:rPr lang="en-US" dirty="0" smtClean="0"/>
              <a:t>Great!... But not always possible</a:t>
            </a:r>
          </a:p>
          <a:p>
            <a:r>
              <a:rPr lang="en-US" dirty="0" smtClean="0"/>
              <a:t>Small steps are good too</a:t>
            </a:r>
          </a:p>
          <a:p>
            <a:pPr lvl="1"/>
            <a:r>
              <a:rPr lang="en-US" dirty="0" smtClean="0"/>
              <a:t>Single assignments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1"/>
            <a:r>
              <a:rPr lang="en-US" dirty="0" smtClean="0"/>
              <a:t>Internships or assistantships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40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Drexel University</a:t>
            </a:r>
          </a:p>
          <a:p>
            <a:pPr lvl="1"/>
            <a:r>
              <a:rPr lang="en-US" dirty="0" smtClean="0"/>
              <a:t>Student assistants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2"/>
            <a:r>
              <a:rPr lang="en-US" dirty="0" smtClean="0"/>
              <a:t>Undergraduates and Masters students</a:t>
            </a:r>
          </a:p>
          <a:p>
            <a:pPr lvl="1"/>
            <a:r>
              <a:rPr lang="en-US" dirty="0" smtClean="0"/>
              <a:t>Individual course assignments</a:t>
            </a:r>
          </a:p>
          <a:p>
            <a:pPr lvl="1"/>
            <a:r>
              <a:rPr lang="en-US" dirty="0" smtClean="0"/>
              <a:t>Capstone design projects</a:t>
            </a:r>
          </a:p>
          <a:p>
            <a:r>
              <a:rPr lang="en-US" dirty="0" smtClean="0"/>
              <a:t>Worcester State University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64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Single HFOSS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Difficult to get real participation</a:t>
            </a:r>
          </a:p>
          <a:p>
            <a:pPr lvl="1"/>
            <a:r>
              <a:rPr lang="en-US" dirty="0" smtClean="0"/>
              <a:t>Learning curve is steep</a:t>
            </a:r>
          </a:p>
          <a:p>
            <a:pPr lvl="1"/>
            <a:r>
              <a:rPr lang="en-US" dirty="0" smtClean="0"/>
              <a:t>Process and culture in addition to technical</a:t>
            </a:r>
          </a:p>
          <a:p>
            <a:r>
              <a:rPr lang="en-US" dirty="0" smtClean="0"/>
              <a:t>Possible solutions</a:t>
            </a:r>
          </a:p>
          <a:p>
            <a:pPr lvl="1"/>
            <a:r>
              <a:rPr lang="en-US" dirty="0" smtClean="0"/>
              <a:t>More scaffolding, e.g., for bug fixing</a:t>
            </a:r>
          </a:p>
          <a:p>
            <a:pPr lvl="2"/>
            <a:r>
              <a:rPr lang="en-US" dirty="0" smtClean="0"/>
              <a:t>Reduced learning</a:t>
            </a:r>
          </a:p>
          <a:p>
            <a:pPr lvl="2"/>
            <a:r>
              <a:rPr lang="en-US" dirty="0" smtClean="0"/>
              <a:t>Might provide a big motivational boost?</a:t>
            </a:r>
          </a:p>
          <a:p>
            <a:pPr lvl="2"/>
            <a:r>
              <a:rPr lang="en-US" dirty="0" smtClean="0"/>
              <a:t>Vertical teams could help</a:t>
            </a:r>
          </a:p>
          <a:p>
            <a:pPr lvl="1"/>
            <a:r>
              <a:rPr lang="en-US" dirty="0" smtClean="0"/>
              <a:t>HFOSS as a curriculum thread</a:t>
            </a:r>
          </a:p>
          <a:p>
            <a:pPr lvl="2"/>
            <a:r>
              <a:rPr lang="en-US" dirty="0" smtClean="0"/>
              <a:t>Spreading out the learning curve over several courses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25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HFOSS in a </a:t>
            </a:r>
            <a:r>
              <a:rPr lang="en-US" dirty="0" smtClean="0"/>
              <a:t>Project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Mid-level project course</a:t>
            </a:r>
          </a:p>
          <a:p>
            <a:pPr lvl="1"/>
            <a:r>
              <a:rPr lang="en-US" dirty="0" smtClean="0"/>
              <a:t>Tools and field trips are easy</a:t>
            </a:r>
          </a:p>
          <a:p>
            <a:pPr lvl="1"/>
            <a:r>
              <a:rPr lang="en-US" dirty="0" smtClean="0"/>
              <a:t>Real participation is more difficult</a:t>
            </a:r>
          </a:p>
          <a:p>
            <a:r>
              <a:rPr lang="en-US" dirty="0" smtClean="0"/>
              <a:t>Capstone design project</a:t>
            </a:r>
          </a:p>
          <a:p>
            <a:pPr lvl="1"/>
            <a:r>
              <a:rPr lang="en-US" dirty="0" smtClean="0"/>
              <a:t>Sufficient time for learning curve</a:t>
            </a:r>
          </a:p>
          <a:p>
            <a:pPr lvl="1"/>
            <a:r>
              <a:rPr lang="en-US" dirty="0" smtClean="0"/>
              <a:t>May complicate student evaluation</a:t>
            </a:r>
          </a:p>
          <a:p>
            <a:pPr lvl="1"/>
            <a:r>
              <a:rPr lang="en-US" dirty="0" smtClean="0"/>
              <a:t>May not fit local concept of “senior project”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5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HFOSS as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HFOSS participation course</a:t>
            </a:r>
          </a:p>
          <a:p>
            <a:pPr lvl="1"/>
            <a:r>
              <a:rPr lang="en-US" dirty="0" smtClean="0"/>
              <a:t>Team based, hands-on focus</a:t>
            </a:r>
          </a:p>
          <a:p>
            <a:pPr lvl="1"/>
            <a:r>
              <a:rPr lang="en-US" dirty="0" smtClean="0"/>
              <a:t>Difficult without scaffolding or preparation in prior courses</a:t>
            </a:r>
          </a:p>
          <a:p>
            <a:r>
              <a:rPr lang="en-US" dirty="0" smtClean="0"/>
              <a:t>Openness course</a:t>
            </a:r>
          </a:p>
          <a:p>
            <a:pPr lvl="1"/>
            <a:r>
              <a:rPr lang="en-US" dirty="0" smtClean="0"/>
              <a:t>Open source</a:t>
            </a:r>
          </a:p>
          <a:p>
            <a:pPr lvl="2"/>
            <a:r>
              <a:rPr lang="en-US" dirty="0" smtClean="0"/>
              <a:t>Process, culture, social impact, business models, etc.</a:t>
            </a:r>
          </a:p>
          <a:p>
            <a:pPr lvl="1"/>
            <a:r>
              <a:rPr lang="en-US" dirty="0" smtClean="0"/>
              <a:t>Open data, government, education, hardware, etc</a:t>
            </a:r>
            <a:r>
              <a:rPr lang="en-US" dirty="0"/>
              <a:t>.</a:t>
            </a:r>
            <a:endParaRPr lang="en-US" dirty="0" smtClean="0"/>
          </a:p>
          <a:p>
            <a:pPr lvl="2"/>
            <a:r>
              <a:rPr lang="en-US" dirty="0" smtClean="0"/>
              <a:t>Opensource.com</a:t>
            </a:r>
          </a:p>
          <a:p>
            <a:pPr lvl="1"/>
            <a:r>
              <a:rPr lang="en-US" dirty="0" smtClean="0"/>
              <a:t>Intellectual property, ownership and sharing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7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as a Curriculum Thread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– introducing software systems</a:t>
            </a:r>
          </a:p>
          <a:p>
            <a:pPr lvl="1"/>
            <a:r>
              <a:rPr lang="en-US" dirty="0" smtClean="0"/>
              <a:t>HFOSS overview; FOSS Field trips</a:t>
            </a:r>
          </a:p>
          <a:p>
            <a:pPr lvl="1"/>
            <a:r>
              <a:rPr lang="en-US" dirty="0" smtClean="0"/>
              <a:t>Introductory FOSS tools and process</a:t>
            </a:r>
          </a:p>
          <a:p>
            <a:r>
              <a:rPr lang="en-US" dirty="0" smtClean="0"/>
              <a:t>Middle – team process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HFOSS process</a:t>
            </a:r>
          </a:p>
          <a:p>
            <a:pPr lvl="1"/>
            <a:r>
              <a:rPr lang="en-US" dirty="0" smtClean="0"/>
              <a:t>Observing and some participation</a:t>
            </a:r>
          </a:p>
          <a:p>
            <a:r>
              <a:rPr lang="en-US" dirty="0" smtClean="0"/>
              <a:t>Later – capstone or HFOSS course</a:t>
            </a:r>
          </a:p>
          <a:p>
            <a:pPr lvl="1"/>
            <a:r>
              <a:rPr lang="en-US" dirty="0" smtClean="0"/>
              <a:t>Focus on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 descr="http://www.drexelsmarthouse.com/wiki/images/1/1a/Drexel_logo281_-Converted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5029200"/>
            <a:ext cx="1533525" cy="163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986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Beyond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clubs</a:t>
            </a:r>
          </a:p>
          <a:p>
            <a:r>
              <a:rPr lang="en-US" dirty="0" smtClean="0"/>
              <a:t>Hacker events</a:t>
            </a:r>
          </a:p>
          <a:p>
            <a:pPr lvl="1"/>
            <a:r>
              <a:rPr lang="en-US" dirty="0" smtClean="0"/>
              <a:t>Random Hacks of Kindness (</a:t>
            </a:r>
            <a:r>
              <a:rPr lang="en-US" dirty="0" err="1" smtClean="0"/>
              <a:t>RHoK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National Day of Civic Hacking</a:t>
            </a:r>
          </a:p>
          <a:p>
            <a:r>
              <a:rPr lang="en-US" dirty="0" smtClean="0"/>
              <a:t>FOSS events</a:t>
            </a:r>
          </a:p>
          <a:p>
            <a:r>
              <a:rPr lang="en-US" dirty="0" smtClean="0"/>
              <a:t>Funded student positions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74496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4054</TotalTime>
  <Words>325</Words>
  <Application>Microsoft Office PowerPoint</Application>
  <PresentationFormat>On-screen Show (4:3)</PresentationFormat>
  <Paragraphs>79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2.1 HFOSS in the Curriculum</vt:lpstr>
      <vt:lpstr>HFOSS in the Curriculum</vt:lpstr>
      <vt:lpstr>Options for Getting Started</vt:lpstr>
      <vt:lpstr>Getting Started - Examples</vt:lpstr>
      <vt:lpstr>Example: Single HFOSS Assignment</vt:lpstr>
      <vt:lpstr>Example: HFOSS in a Project Course</vt:lpstr>
      <vt:lpstr>Example: HFOSS as a Course</vt:lpstr>
      <vt:lpstr>HFOSS as a Curriculum Thread</vt:lpstr>
      <vt:lpstr>HFOSS Beyond the Curriculum</vt:lpstr>
      <vt:lpstr>Discussion and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</cp:lastModifiedBy>
  <cp:revision>812</cp:revision>
  <dcterms:created xsi:type="dcterms:W3CDTF">2009-06-29T15:20:32Z</dcterms:created>
  <dcterms:modified xsi:type="dcterms:W3CDTF">2014-05-27T17:44:10Z</dcterms:modified>
</cp:coreProperties>
</file>