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350" r:id="rId3"/>
    <p:sldId id="351" r:id="rId4"/>
    <p:sldId id="352" r:id="rId5"/>
    <p:sldId id="353" r:id="rId6"/>
    <p:sldId id="347" r:id="rId7"/>
    <p:sldId id="348" r:id="rId8"/>
    <p:sldId id="344" r:id="rId9"/>
    <p:sldId id="345" r:id="rId10"/>
    <p:sldId id="35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0565" autoAdjust="0"/>
    <p:restoredTop sz="67715" autoAdjust="0"/>
  </p:normalViewPr>
  <p:slideViewPr>
    <p:cSldViewPr>
      <p:cViewPr varScale="1">
        <p:scale>
          <a:sx n="91" d="100"/>
          <a:sy n="91" d="100"/>
        </p:scale>
        <p:origin x="-184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reativecommons.org/licenses/by-nc/3.0/deed.en_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itanpad.com/" TargetMode="External"/><Relationship Id="rId2" Type="http://schemas.openxmlformats.org/officeDocument/2006/relationships/hyperlink" Target="http://etherpad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enetherpad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itanpad.com/POSSE140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382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Welcome to POSSE Stage 2!</a:t>
            </a:r>
            <a:endParaRPr lang="en-US" sz="40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9" descr="Drex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9675" y="5544859"/>
            <a:ext cx="3104325" cy="1313141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838172"/>
            <a:ext cx="3315342" cy="72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1" descr="NCC 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3945" y="525780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https://www.logomojo.com/sites/default/themes/custom/lm/images/Red-Hat-logo-desig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91" y="130105"/>
            <a:ext cx="1680280" cy="125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92" y="30480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733" y="22439"/>
            <a:ext cx="1352411" cy="1360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 and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  <a:p>
            <a:pPr lvl="1"/>
            <a:r>
              <a:rPr lang="en-US" sz="1800" dirty="0"/>
              <a:t>This material is based on work supported by the National Science Foundation under Grants </a:t>
            </a:r>
            <a:r>
              <a:rPr lang="en-US" sz="1800" dirty="0" smtClean="0"/>
              <a:t>DUE- </a:t>
            </a:r>
            <a:r>
              <a:rPr lang="en-US" sz="1800" dirty="0"/>
              <a:t>1225738, </a:t>
            </a:r>
            <a:r>
              <a:rPr lang="en-US" sz="1800" dirty="0" smtClean="0"/>
              <a:t>1225688, and </a:t>
            </a:r>
            <a:r>
              <a:rPr lang="en-US" sz="1800" dirty="0"/>
              <a:t>1225708. Any opinions, findings and conclusions or recommendations expressed in this material are those of the author(s) and do not necessarily reflect the views of the National Science Foundation (NSF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The original development of POSSE was accomplished with support by Red Hat, Inc.</a:t>
            </a:r>
          </a:p>
          <a:p>
            <a:r>
              <a:rPr lang="en-US" dirty="0" smtClean="0"/>
              <a:t>Copyright and Licensing</a:t>
            </a:r>
          </a:p>
          <a:p>
            <a:pPr lvl="1"/>
            <a:r>
              <a:rPr lang="en-US" sz="1800" dirty="0" smtClean="0"/>
              <a:t>This work is copyrighted by the authors</a:t>
            </a:r>
          </a:p>
          <a:p>
            <a:pPr lvl="1"/>
            <a:r>
              <a:rPr lang="en-US" sz="1800" dirty="0"/>
              <a:t>This work is licensed under a </a:t>
            </a:r>
            <a:r>
              <a:rPr lang="en-US" sz="1800" dirty="0">
                <a:hlinkClick r:id="rId2"/>
              </a:rPr>
              <a:t>Creative Commons Attribution-</a:t>
            </a:r>
            <a:r>
              <a:rPr lang="en-US" sz="1800" dirty="0" err="1">
                <a:hlinkClick r:id="rId2"/>
              </a:rPr>
              <a:t>NonCommercial</a:t>
            </a:r>
            <a:r>
              <a:rPr lang="en-US" sz="1800" dirty="0">
                <a:hlinkClick r:id="rId2"/>
              </a:rPr>
              <a:t> 3.0 </a:t>
            </a:r>
            <a:r>
              <a:rPr lang="en-US" sz="1800" dirty="0" err="1">
                <a:hlinkClick r:id="rId2"/>
              </a:rPr>
              <a:t>Unported</a:t>
            </a:r>
            <a:r>
              <a:rPr lang="en-US" sz="1800" dirty="0">
                <a:hlinkClick r:id="rId2"/>
              </a:rPr>
              <a:t> </a:t>
            </a:r>
            <a:r>
              <a:rPr lang="en-US" sz="1800" dirty="0" smtClean="0">
                <a:hlinkClick r:id="rId2"/>
              </a:rPr>
              <a:t>License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97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Philadelphia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City of Brotherly Love</a:t>
            </a:r>
          </a:p>
          <a:p>
            <a:r>
              <a:rPr lang="en-US" dirty="0" smtClean="0"/>
              <a:t>1.5 million people and growing</a:t>
            </a:r>
          </a:p>
          <a:p>
            <a:pPr lvl="1"/>
            <a:r>
              <a:rPr lang="en-US" dirty="0" smtClean="0"/>
              <a:t>5 million in the metropolitan area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 descr="http://images.fineartamerica.com/images-medium-large/west-philadelphia-center-city-skyline-duncan-pear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32" y="3505200"/>
            <a:ext cx="6588468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39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Drexel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 university founded in 1891</a:t>
            </a:r>
          </a:p>
          <a:p>
            <a:pPr lvl="1"/>
            <a:r>
              <a:rPr lang="en-US" dirty="0" smtClean="0"/>
              <a:t>Strong roots in applied technology</a:t>
            </a:r>
          </a:p>
          <a:p>
            <a:pPr lvl="2"/>
            <a:r>
              <a:rPr lang="en-US" dirty="0" smtClean="0"/>
              <a:t>The Drexel Institute of Art, Science, and Industry</a:t>
            </a:r>
          </a:p>
          <a:p>
            <a:pPr lvl="1"/>
            <a:r>
              <a:rPr lang="en-US" dirty="0" smtClean="0"/>
              <a:t>Emphasis on cooperative education </a:t>
            </a:r>
          </a:p>
          <a:p>
            <a:r>
              <a:rPr lang="en-US" dirty="0" smtClean="0"/>
              <a:t>14 colleges and schools</a:t>
            </a:r>
          </a:p>
          <a:p>
            <a:pPr lvl="1"/>
            <a:r>
              <a:rPr lang="en-US" dirty="0" smtClean="0"/>
              <a:t>26,000 </a:t>
            </a:r>
            <a:r>
              <a:rPr lang="en-US" dirty="0" smtClean="0"/>
              <a:t>total students</a:t>
            </a:r>
          </a:p>
          <a:p>
            <a:pPr lvl="1"/>
            <a:r>
              <a:rPr lang="en-US" dirty="0" smtClean="0"/>
              <a:t>14,000 traditional </a:t>
            </a:r>
            <a:br>
              <a:rPr lang="en-US" dirty="0" smtClean="0"/>
            </a:br>
            <a:r>
              <a:rPr lang="en-US" dirty="0" smtClean="0"/>
              <a:t>undergraduates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098" name="Picture 2" descr="http://colleges.usnews.rankingsandreviews.com/img/college-photo_12760._445x280-z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76181"/>
            <a:ext cx="4121285" cy="259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26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College of Computing and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College Roots</a:t>
            </a:r>
          </a:p>
          <a:p>
            <a:pPr lvl="1"/>
            <a:r>
              <a:rPr lang="en-US" dirty="0" smtClean="0"/>
              <a:t>Library and Information Science started in 1893</a:t>
            </a:r>
          </a:p>
          <a:p>
            <a:pPr lvl="1"/>
            <a:r>
              <a:rPr lang="en-US" dirty="0" smtClean="0"/>
              <a:t>Computer Science that evolved out of Math</a:t>
            </a:r>
          </a:p>
          <a:p>
            <a:r>
              <a:rPr lang="en-US" dirty="0" smtClean="0"/>
              <a:t>New College in 2013</a:t>
            </a:r>
          </a:p>
          <a:p>
            <a:pPr lvl="1"/>
            <a:r>
              <a:rPr lang="en-US" dirty="0" smtClean="0"/>
              <a:t>About 80 full-time faculty </a:t>
            </a:r>
          </a:p>
          <a:p>
            <a:pPr lvl="1"/>
            <a:r>
              <a:rPr lang="en-US" dirty="0" smtClean="0"/>
              <a:t>About 2,300 students</a:t>
            </a:r>
          </a:p>
          <a:p>
            <a:r>
              <a:rPr lang="en-US" dirty="0" smtClean="0"/>
              <a:t>Degree programs</a:t>
            </a:r>
          </a:p>
          <a:p>
            <a:pPr lvl="2"/>
            <a:r>
              <a:rPr lang="en-US" dirty="0" smtClean="0"/>
              <a:t>Undergrad</a:t>
            </a:r>
            <a:r>
              <a:rPr lang="en-US" dirty="0"/>
              <a:t>: </a:t>
            </a:r>
            <a:r>
              <a:rPr lang="en-US" dirty="0" smtClean="0"/>
              <a:t>CS, IS</a:t>
            </a:r>
            <a:r>
              <a:rPr lang="en-US" dirty="0"/>
              <a:t>, IT, SE, and Informatics</a:t>
            </a:r>
          </a:p>
          <a:p>
            <a:pPr lvl="2"/>
            <a:r>
              <a:rPr lang="en-US" dirty="0"/>
              <a:t>Graduate: </a:t>
            </a:r>
            <a:r>
              <a:rPr lang="en-US" dirty="0" smtClean="0"/>
              <a:t>CS, HI, IS, LIS</a:t>
            </a:r>
            <a:r>
              <a:rPr lang="en-US" dirty="0"/>
              <a:t>, </a:t>
            </a:r>
            <a:r>
              <a:rPr lang="en-US" dirty="0" smtClean="0"/>
              <a:t>SE, and NSM</a:t>
            </a:r>
          </a:p>
          <a:p>
            <a:pPr lvl="2"/>
            <a:r>
              <a:rPr lang="en-US" dirty="0" smtClean="0"/>
              <a:t>PhD: CS and Information Studies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2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Rush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three CCI locations on campus</a:t>
            </a:r>
            <a:endParaRPr lang="en-US" dirty="0" smtClean="0"/>
          </a:p>
          <a:p>
            <a:pPr lvl="1"/>
            <a:r>
              <a:rPr lang="en-US" dirty="0" smtClean="0"/>
              <a:t>Originally a hospital named for Benjamin Rush, physician and </a:t>
            </a:r>
            <a:r>
              <a:rPr lang="en-US" dirty="0" smtClean="0"/>
              <a:t>U.S. founding </a:t>
            </a:r>
            <a:r>
              <a:rPr lang="en-US" dirty="0" smtClean="0"/>
              <a:t>father</a:t>
            </a:r>
          </a:p>
          <a:p>
            <a:r>
              <a:rPr lang="en-US" dirty="0" smtClean="0"/>
              <a:t>Restrooms</a:t>
            </a:r>
          </a:p>
          <a:p>
            <a:pPr lvl="1"/>
            <a:r>
              <a:rPr lang="en-US" dirty="0" smtClean="0"/>
              <a:t>Lobby</a:t>
            </a:r>
          </a:p>
          <a:p>
            <a:pPr lvl="2"/>
            <a:r>
              <a:rPr lang="en-US" dirty="0" smtClean="0"/>
              <a:t>Women: left corner when going upstairs</a:t>
            </a:r>
          </a:p>
          <a:p>
            <a:pPr lvl="2"/>
            <a:r>
              <a:rPr lang="en-US" dirty="0" smtClean="0"/>
              <a:t>Unisex: around the corner to the right</a:t>
            </a:r>
          </a:p>
          <a:p>
            <a:pPr lvl="1"/>
            <a:r>
              <a:rPr lang="en-US" dirty="0" smtClean="0"/>
              <a:t>Third floor to the left </a:t>
            </a:r>
            <a:br>
              <a:rPr lang="en-US" dirty="0" smtClean="0"/>
            </a:br>
            <a:r>
              <a:rPr lang="en-US" dirty="0" smtClean="0"/>
              <a:t>of the elevator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4" name="Picture 2" descr="http://sphotos-a.ak.fbcdn.net/hphotos-ak-prn1/p480x480/934890_10151637197909085_1639840386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202" y="5105400"/>
            <a:ext cx="2745797" cy="183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979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</a:t>
            </a:r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</a:p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POSSE, OpenFE, Foss2serve, etc.</a:t>
            </a:r>
          </a:p>
          <a:p>
            <a:pPr lvl="1"/>
            <a:r>
              <a:rPr lang="en-US" dirty="0" smtClean="0"/>
              <a:t>FOSS and HFOSS</a:t>
            </a:r>
          </a:p>
          <a:p>
            <a:r>
              <a:rPr lang="en-US" dirty="0" smtClean="0"/>
              <a:t>Examples of HFOSS in education</a:t>
            </a:r>
          </a:p>
          <a:p>
            <a:r>
              <a:rPr lang="en-US" dirty="0" smtClean="0"/>
              <a:t>Dinner</a:t>
            </a:r>
          </a:p>
          <a:p>
            <a:r>
              <a:rPr lang="en-US" dirty="0" smtClean="0"/>
              <a:t>Picking an HFOSS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Everyone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first workshop task!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9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Etherpad</a:t>
            </a:r>
            <a:r>
              <a:rPr lang="en-US" dirty="0" smtClean="0"/>
              <a:t> 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Live, shared, web-based text editor</a:t>
            </a:r>
          </a:p>
          <a:p>
            <a:r>
              <a:rPr lang="en-US" dirty="0" smtClean="0"/>
              <a:t>Open source: </a:t>
            </a:r>
            <a:r>
              <a:rPr lang="en-US" dirty="0" smtClean="0">
                <a:hlinkClick r:id="rId2"/>
              </a:rPr>
              <a:t>http://etherpad.org/</a:t>
            </a:r>
            <a:endParaRPr lang="en-US" dirty="0" smtClean="0"/>
          </a:p>
          <a:p>
            <a:r>
              <a:rPr lang="en-US" dirty="0" smtClean="0"/>
              <a:t>Free services</a:t>
            </a:r>
          </a:p>
          <a:p>
            <a:pPr lvl="1"/>
            <a:r>
              <a:rPr lang="en-US" dirty="0" smtClean="0">
                <a:hlinkClick r:id="rId3"/>
              </a:rPr>
              <a:t>http://titanpad.com/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http://openetherpad.org/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Goto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http://titanpad.com/POSSE1405</a:t>
            </a:r>
            <a:endParaRPr lang="en-US" dirty="0" smtClean="0"/>
          </a:p>
          <a:p>
            <a:pPr lvl="1"/>
            <a:r>
              <a:rPr lang="en-US" dirty="0" smtClean="0"/>
              <a:t>If this fills, go to posse1405b, posse1405c, etc.</a:t>
            </a:r>
          </a:p>
          <a:p>
            <a:r>
              <a:rPr lang="en-US" dirty="0" smtClean="0"/>
              <a:t>Add your name and organization.</a:t>
            </a:r>
          </a:p>
          <a:p>
            <a:r>
              <a:rPr lang="en-US" dirty="0" smtClean="0"/>
              <a:t>Find someone you don’t know and introduce yourself</a:t>
            </a:r>
            <a:endParaRPr lang="en-US" dirty="0"/>
          </a:p>
          <a:p>
            <a:r>
              <a:rPr lang="en-US" dirty="0" smtClean="0"/>
              <a:t>Record two facts about that person under their entry in the pad</a:t>
            </a:r>
          </a:p>
          <a:p>
            <a:pPr lvl="1"/>
            <a:r>
              <a:rPr lang="en-US" dirty="0" smtClean="0"/>
              <a:t>You’ll introduce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3481</TotalTime>
  <Words>401</Words>
  <Application>Microsoft Office PowerPoint</Application>
  <PresentationFormat>On-screen Show (4:3)</PresentationFormat>
  <Paragraphs>73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Welcome to POSSE Stage 2!</vt:lpstr>
      <vt:lpstr>Welcome to Philadelphia</vt:lpstr>
      <vt:lpstr>Welcome to Drexel University</vt:lpstr>
      <vt:lpstr>Welcome to the College of Computing and Informatics</vt:lpstr>
      <vt:lpstr>Welcome to the Rush Building</vt:lpstr>
      <vt:lpstr>Plan for Today</vt:lpstr>
      <vt:lpstr>Introducing Everyone</vt:lpstr>
      <vt:lpstr>Etherpad Lite</vt:lpstr>
      <vt:lpstr>Get to Know Each Other</vt:lpstr>
      <vt:lpstr>Acknowledgement and Licensing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</cp:lastModifiedBy>
  <cp:revision>807</cp:revision>
  <dcterms:created xsi:type="dcterms:W3CDTF">2009-06-29T15:20:32Z</dcterms:created>
  <dcterms:modified xsi:type="dcterms:W3CDTF">2014-05-27T17:17:51Z</dcterms:modified>
</cp:coreProperties>
</file>