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9" r:id="rId2"/>
    <p:sldId id="359" r:id="rId3"/>
    <p:sldId id="360" r:id="rId4"/>
    <p:sldId id="362" r:id="rId5"/>
    <p:sldId id="363" r:id="rId6"/>
    <p:sldId id="364" r:id="rId7"/>
    <p:sldId id="372" r:id="rId8"/>
    <p:sldId id="365" r:id="rId9"/>
    <p:sldId id="366" r:id="rId10"/>
    <p:sldId id="367" r:id="rId11"/>
    <p:sldId id="368" r:id="rId12"/>
    <p:sldId id="369" r:id="rId13"/>
    <p:sldId id="37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4" d="100"/>
          <a:sy n="94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Need</a:t>
            </a:r>
            <a:r>
              <a:rPr lang="en-US" b="1" i="1" baseline="0" dirty="0" smtClean="0"/>
              <a:t> a better graphic</a:t>
            </a:r>
          </a:p>
          <a:p>
            <a:r>
              <a:rPr lang="en-US" baseline="0" dirty="0" smtClean="0"/>
              <a:t>Here discuss the model from high level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Dimensions</a:t>
            </a:r>
          </a:p>
          <a:p>
            <a:r>
              <a:rPr lang="en-US" baseline="0" dirty="0" smtClean="0"/>
              <a:t>Viability-is it a community that is likely to continue?  Is the project too complex?</a:t>
            </a:r>
          </a:p>
          <a:p>
            <a:r>
              <a:rPr lang="en-US" baseline="0" dirty="0" smtClean="0"/>
              <a:t>Approachability – does it appear that it is a project that students can contribute to without having to spend an inordinate amount of time identifying how to do so?</a:t>
            </a:r>
          </a:p>
          <a:p>
            <a:r>
              <a:rPr lang="en-US" baseline="0" dirty="0" smtClean="0"/>
              <a:t>Suitability – does it support the learning objectives?</a:t>
            </a:r>
          </a:p>
          <a:p>
            <a:endParaRPr lang="en-US" baseline="0" dirty="0" smtClean="0"/>
          </a:p>
          <a:p>
            <a:r>
              <a:rPr lang="en-US" baseline="0" dirty="0" smtClean="0"/>
              <a:t>Mission critical – evaluated first, pass or fail (do have to satisfy all criteria)</a:t>
            </a:r>
          </a:p>
          <a:p>
            <a:r>
              <a:rPr lang="en-US" baseline="0" dirty="0" smtClean="0"/>
              <a:t>Secondary criteria – scored-approach (don’t have to satisfy all criteria)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/>
          <a:p>
            <a:r>
              <a:rPr lang="en-US" sz="4000" dirty="0" smtClean="0"/>
              <a:t>1.4 Project Introduction and Selection</a:t>
            </a:r>
            <a:endParaRPr lang="en-US" sz="4000" dirty="0"/>
          </a:p>
        </p:txBody>
      </p:sp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0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OpenMRS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global OpenMRS community works together to build the world's leading open source enterprise electronic medical record system platform.”</a:t>
            </a:r>
          </a:p>
          <a:p>
            <a:r>
              <a:rPr lang="en-US" dirty="0" smtClean="0"/>
              <a:t>Academic involvement</a:t>
            </a:r>
          </a:p>
          <a:p>
            <a:pPr lvl="1"/>
            <a:r>
              <a:rPr lang="en-US" dirty="0" smtClean="0"/>
              <a:t>Stage 3 group from POSSE </a:t>
            </a:r>
            <a:r>
              <a:rPr lang="en-US" dirty="0" smtClean="0"/>
              <a:t>2013</a:t>
            </a:r>
          </a:p>
          <a:p>
            <a:pPr lvl="1"/>
            <a:r>
              <a:rPr lang="en-US" dirty="0" smtClean="0"/>
              <a:t>Karl Wurst and others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EBC2-12FA-4DAC-9208-53513007645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35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Mifos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“Technology that accelerates microfinance”</a:t>
            </a:r>
          </a:p>
          <a:p>
            <a:r>
              <a:rPr lang="en-US" dirty="0" smtClean="0"/>
              <a:t>Academic involvement</a:t>
            </a:r>
          </a:p>
          <a:p>
            <a:pPr lvl="1"/>
            <a:r>
              <a:rPr lang="en-US" dirty="0" smtClean="0"/>
              <a:t>One person from POSSE 2013</a:t>
            </a:r>
          </a:p>
          <a:p>
            <a:pPr lvl="1"/>
            <a:r>
              <a:rPr lang="en-US" dirty="0" smtClean="0"/>
              <a:t>Strong interest in new participants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46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Gnome Accessibility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Projects to make Gnu/Linux accessible to everyone</a:t>
            </a:r>
          </a:p>
          <a:p>
            <a:r>
              <a:rPr lang="en-US" dirty="0" smtClean="0"/>
              <a:t>Academic involvement</a:t>
            </a:r>
          </a:p>
          <a:p>
            <a:pPr lvl="1"/>
            <a:r>
              <a:rPr lang="en-US" dirty="0" smtClean="0"/>
              <a:t>Western New England</a:t>
            </a:r>
          </a:p>
          <a:p>
            <a:pPr lvl="1"/>
            <a:r>
              <a:rPr lang="en-US" dirty="0" smtClean="0"/>
              <a:t>Joanie Diggs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976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Go for the project that grabs your interest</a:t>
            </a:r>
          </a:p>
          <a:p>
            <a:pPr lvl="1"/>
            <a:r>
              <a:rPr lang="en-US" dirty="0" smtClean="0"/>
              <a:t>And suits your situation</a:t>
            </a:r>
          </a:p>
          <a:p>
            <a:r>
              <a:rPr lang="en-US" dirty="0" smtClean="0"/>
              <a:t>Our goal is to share experience with projects</a:t>
            </a:r>
          </a:p>
          <a:p>
            <a:pPr lvl="1"/>
            <a:r>
              <a:rPr lang="en-US" dirty="0" smtClean="0"/>
              <a:t>Not trying to push people in any particular direction</a:t>
            </a:r>
          </a:p>
          <a:p>
            <a:r>
              <a:rPr lang="en-US" dirty="0" smtClean="0"/>
              <a:t>Please do consider participating in a stage 3 group</a:t>
            </a:r>
          </a:p>
          <a:p>
            <a:pPr lvl="1"/>
            <a:r>
              <a:rPr lang="en-US" dirty="0" smtClean="0"/>
              <a:t>We want to make stage 3 useful to you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67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Picking an HFOSS project for your students</a:t>
            </a:r>
          </a:p>
          <a:p>
            <a:r>
              <a:rPr lang="en-US" dirty="0" smtClean="0"/>
              <a:t>Overview of several projects</a:t>
            </a:r>
          </a:p>
          <a:p>
            <a:r>
              <a:rPr lang="en-US" dirty="0" smtClean="0"/>
              <a:t>Identifying key issues</a:t>
            </a:r>
            <a:endParaRPr lang="en-US" dirty="0"/>
          </a:p>
          <a:p>
            <a:pPr lvl="1"/>
            <a:r>
              <a:rPr lang="en-US" dirty="0"/>
              <a:t>Does language matter in your environment? </a:t>
            </a:r>
          </a:p>
          <a:p>
            <a:pPr lvl="1"/>
            <a:r>
              <a:rPr lang="en-US" dirty="0"/>
              <a:t>Does platform matter? </a:t>
            </a:r>
          </a:p>
          <a:p>
            <a:pPr lvl="1"/>
            <a:r>
              <a:rPr lang="en-US" dirty="0"/>
              <a:t>What are your most important criteria? Topic/Content area? </a:t>
            </a:r>
          </a:p>
          <a:p>
            <a:pPr lvl="1"/>
            <a:r>
              <a:rPr lang="en-US" dirty="0"/>
              <a:t>What are the deal-breakers for your environment? </a:t>
            </a:r>
          </a:p>
          <a:p>
            <a:r>
              <a:rPr lang="en-US" dirty="0"/>
              <a:t>Form groups and discuss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an HFOSS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lots of HFOSS projects</a:t>
            </a:r>
          </a:p>
          <a:p>
            <a:pPr lvl="1"/>
            <a:r>
              <a:rPr lang="en-US" dirty="0"/>
              <a:t>http://foss2serve.org/index.php/HFOSS_Projects</a:t>
            </a:r>
          </a:p>
          <a:p>
            <a:pPr lvl="1"/>
            <a:r>
              <a:rPr lang="en-US" dirty="0" smtClean="0"/>
              <a:t>Draft page with profile information</a:t>
            </a:r>
          </a:p>
          <a:p>
            <a:pPr lvl="2"/>
            <a:r>
              <a:rPr lang="en-US" dirty="0"/>
              <a:t>http://</a:t>
            </a:r>
            <a:r>
              <a:rPr lang="en-US" dirty="0" smtClean="0"/>
              <a:t>ghmain.ischool.drexel.edu/temp/index.php/HFOSS_Projects</a:t>
            </a:r>
          </a:p>
          <a:p>
            <a:r>
              <a:rPr lang="en-US" dirty="0" smtClean="0"/>
              <a:t>There are lots of factors in picking a project</a:t>
            </a:r>
          </a:p>
          <a:p>
            <a:pPr lvl="1"/>
            <a:r>
              <a:rPr lang="en-US" dirty="0" smtClean="0"/>
              <a:t>General considerations</a:t>
            </a:r>
          </a:p>
          <a:p>
            <a:pPr lvl="1"/>
            <a:r>
              <a:rPr lang="en-US" dirty="0" smtClean="0"/>
              <a:t>Specifics of your situation and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88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Factors (from POSSE 1.B.2)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774732"/>
            <a:ext cx="6915150" cy="447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10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Programming language</a:t>
            </a:r>
          </a:p>
          <a:p>
            <a:r>
              <a:rPr lang="en-US" dirty="0" smtClean="0"/>
              <a:t>Operating system / platform</a:t>
            </a:r>
          </a:p>
          <a:p>
            <a:r>
              <a:rPr lang="en-US" dirty="0" smtClean="0"/>
              <a:t>Student level</a:t>
            </a:r>
          </a:p>
          <a:p>
            <a:r>
              <a:rPr lang="en-US" dirty="0" smtClean="0"/>
              <a:t>Application area</a:t>
            </a:r>
          </a:p>
          <a:p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33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Hfoss</a:t>
            </a:r>
            <a:r>
              <a:rPr lang="en-US" dirty="0" smtClean="0"/>
              <a:t> Project examples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04598-777A-4E6E-A15E-6F7BF04C49D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243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Today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FOSS created to provide social benefit</a:t>
            </a:r>
          </a:p>
          <a:p>
            <a:pPr lvl="1"/>
            <a:r>
              <a:rPr lang="en-US" dirty="0" smtClean="0"/>
              <a:t>Disaster recovery</a:t>
            </a:r>
          </a:p>
          <a:p>
            <a:pPr lvl="1"/>
            <a:r>
              <a:rPr lang="en-US" dirty="0" smtClean="0"/>
              <a:t>Medical records</a:t>
            </a:r>
          </a:p>
          <a:p>
            <a:pPr lvl="1"/>
            <a:r>
              <a:rPr lang="en-US" dirty="0" smtClean="0"/>
              <a:t>Economic development</a:t>
            </a:r>
          </a:p>
          <a:p>
            <a:pPr lvl="1"/>
            <a:r>
              <a:rPr lang="en-US" dirty="0" smtClean="0"/>
              <a:t>Education </a:t>
            </a:r>
          </a:p>
          <a:p>
            <a:pPr lvl="1"/>
            <a:r>
              <a:rPr lang="en-US" dirty="0" smtClean="0"/>
              <a:t>And more!</a:t>
            </a:r>
          </a:p>
          <a:p>
            <a:r>
              <a:rPr lang="en-US" dirty="0" smtClean="0"/>
              <a:t>Extra potential to catch student interest!</a:t>
            </a:r>
          </a:p>
          <a:p>
            <a:pPr lvl="1"/>
            <a:r>
              <a:rPr lang="en-US" dirty="0" smtClean="0"/>
              <a:t>And provide education on professional impact and responsibility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C2135B-9C8E-4E29-A39B-06F9394F9F8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33794" name="Picture 2" descr="https://encrypted-tbn3.gstatic.com/images?q=tbn:ANd9GcS1KMDtpAlgmPtx879pxQhoBKkVqZxbbliCjMxY-P-kG_ra4FlH8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152400"/>
            <a:ext cx="1143000" cy="1143001"/>
          </a:xfrm>
          <a:prstGeom prst="rect">
            <a:avLst/>
          </a:prstGeom>
          <a:noFill/>
        </p:spPr>
      </p:pic>
      <p:pic>
        <p:nvPicPr>
          <p:cNvPr id="33796" name="Picture 4" descr="https://encrypted-tbn1.gstatic.com/images?q=tbn:ANd9GcSssv0K_DJt6VrMoDi3WcmaCIinf1KdCzJV99trisbYotMKqbc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371759"/>
            <a:ext cx="2514600" cy="766436"/>
          </a:xfrm>
          <a:prstGeom prst="rect">
            <a:avLst/>
          </a:prstGeom>
          <a:noFill/>
        </p:spPr>
      </p:pic>
      <p:pic>
        <p:nvPicPr>
          <p:cNvPr id="33798" name="Picture 6" descr="https://encrypted-tbn0.gstatic.com/images?q=tbn:ANd9GcRUa9-dNiaIzd_HrRsCiCUqptZumA01Dyg8YxMvxtTucQ6VCS_mv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199" y="3467099"/>
            <a:ext cx="2590799" cy="647701"/>
          </a:xfrm>
          <a:prstGeom prst="rect">
            <a:avLst/>
          </a:prstGeom>
          <a:noFill/>
        </p:spPr>
      </p:pic>
      <p:pic>
        <p:nvPicPr>
          <p:cNvPr id="33800" name="Picture 8" descr="https://encrypted-tbn1.gstatic.com/images?q=tbn:ANd9GcQMfquUagszqe9H0sIHe_cGSAa7jQW_ZMDBmtqQNk9xOznzcmySD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20328"/>
            <a:ext cx="2590800" cy="694072"/>
          </a:xfrm>
          <a:prstGeom prst="rect">
            <a:avLst/>
          </a:prstGeom>
          <a:noFill/>
        </p:spPr>
      </p:pic>
      <p:pic>
        <p:nvPicPr>
          <p:cNvPr id="33802" name="Picture 10" descr="https://encrypted-tbn1.gstatic.com/images?q=tbn:ANd9GcSR0ivi9de4Srhr9Wn5oTkDo289EkPecoYPiMCSASLTvFTxM31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16385" y="4267200"/>
            <a:ext cx="1959429" cy="68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968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Sahana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“…enable </a:t>
            </a:r>
            <a:r>
              <a:rPr lang="en-US" dirty="0"/>
              <a:t>organizations and communities to better prepare for and respond to </a:t>
            </a:r>
            <a:r>
              <a:rPr lang="en-US" dirty="0" smtClean="0"/>
              <a:t>disasters”</a:t>
            </a:r>
          </a:p>
          <a:p>
            <a:r>
              <a:rPr lang="en-US" dirty="0" smtClean="0"/>
              <a:t>Original project now organized as several products</a:t>
            </a:r>
          </a:p>
          <a:p>
            <a:r>
              <a:rPr lang="en-US" dirty="0" smtClean="0"/>
              <a:t>Academic involvement</a:t>
            </a:r>
          </a:p>
          <a:p>
            <a:pPr lvl="1"/>
            <a:r>
              <a:rPr lang="en-US" dirty="0" smtClean="0"/>
              <a:t>Original project at Trinity</a:t>
            </a:r>
          </a:p>
          <a:p>
            <a:pPr lvl="1"/>
            <a:r>
              <a:rPr lang="en-US" dirty="0" smtClean="0"/>
              <a:t>Friendly responses; no current activity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241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Ushahidi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“FOSS for information </a:t>
            </a:r>
            <a:r>
              <a:rPr lang="en-US" dirty="0"/>
              <a:t>collection, visualization and interactive </a:t>
            </a:r>
            <a:r>
              <a:rPr lang="en-US" dirty="0" smtClean="0"/>
              <a:t>mapping”</a:t>
            </a:r>
          </a:p>
          <a:p>
            <a:r>
              <a:rPr lang="en-US" dirty="0" smtClean="0"/>
              <a:t>Academic involvement</a:t>
            </a:r>
          </a:p>
          <a:p>
            <a:pPr lvl="1"/>
            <a:r>
              <a:rPr lang="en-US" dirty="0" smtClean="0"/>
              <a:t>Stage 3 group from POSSE 2013</a:t>
            </a:r>
          </a:p>
          <a:p>
            <a:pPr lvl="1"/>
            <a:r>
              <a:rPr lang="en-US" dirty="0" smtClean="0"/>
              <a:t>Cam MacDonald and others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08310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6128</TotalTime>
  <Words>433</Words>
  <Application>Microsoft Office PowerPoint</Application>
  <PresentationFormat>On-screen Show (4:3)</PresentationFormat>
  <Paragraphs>91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HislopEllis</vt:lpstr>
      <vt:lpstr>1.4 Project Introduction and Selection</vt:lpstr>
      <vt:lpstr>Overview</vt:lpstr>
      <vt:lpstr>Picking an HFOSS Project</vt:lpstr>
      <vt:lpstr>Evaluation Factors (from POSSE 1.B.2)</vt:lpstr>
      <vt:lpstr>Your Considerations</vt:lpstr>
      <vt:lpstr>Hfoss Project examples</vt:lpstr>
      <vt:lpstr>HFOSS Today</vt:lpstr>
      <vt:lpstr>Sahana</vt:lpstr>
      <vt:lpstr>Ushahidi</vt:lpstr>
      <vt:lpstr>OpenMRS</vt:lpstr>
      <vt:lpstr>Mifos</vt:lpstr>
      <vt:lpstr>Gnome Accessibility Projects</vt:lpstr>
      <vt:lpstr>Suggestions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</cp:lastModifiedBy>
  <cp:revision>868</cp:revision>
  <dcterms:created xsi:type="dcterms:W3CDTF">2009-06-29T15:20:32Z</dcterms:created>
  <dcterms:modified xsi:type="dcterms:W3CDTF">2014-05-27T17:27:47Z</dcterms:modified>
</cp:coreProperties>
</file>