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9" r:id="rId2"/>
    <p:sldId id="366" r:id="rId3"/>
    <p:sldId id="377" r:id="rId4"/>
    <p:sldId id="368" r:id="rId5"/>
    <p:sldId id="367" r:id="rId6"/>
    <p:sldId id="369" r:id="rId7"/>
    <p:sldId id="370" r:id="rId8"/>
    <p:sldId id="345" r:id="rId9"/>
    <p:sldId id="371" r:id="rId10"/>
    <p:sldId id="372" r:id="rId11"/>
    <p:sldId id="365" r:id="rId12"/>
    <p:sldId id="373" r:id="rId13"/>
    <p:sldId id="374" r:id="rId14"/>
    <p:sldId id="375" r:id="rId15"/>
    <p:sldId id="376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20565" autoAdjust="0"/>
    <p:restoredTop sz="94660"/>
  </p:normalViewPr>
  <p:slideViewPr>
    <p:cSldViewPr>
      <p:cViewPr varScale="1">
        <p:scale>
          <a:sx n="67" d="100"/>
          <a:sy n="67" d="100"/>
        </p:scale>
        <p:origin x="-120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9D7CCF-F491-426D-9638-FC80555158A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82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1.2 Overview</a:t>
            </a:r>
            <a:endParaRPr lang="en-US" sz="3200" dirty="0"/>
          </a:p>
        </p:txBody>
      </p:sp>
      <p:pic>
        <p:nvPicPr>
          <p:cNvPr id="7" name="Picture 6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0" y="24384000"/>
            <a:ext cx="6400800" cy="2698680"/>
          </a:xfrm>
          <a:prstGeom prst="rect">
            <a:avLst/>
          </a:prstGeom>
        </p:spPr>
      </p:pic>
      <p:pic>
        <p:nvPicPr>
          <p:cNvPr id="8" name="Picture 7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344400" y="24536400"/>
            <a:ext cx="6400800" cy="26986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96800" y="24688800"/>
            <a:ext cx="6400800" cy="2698680"/>
          </a:xfrm>
          <a:prstGeom prst="rect">
            <a:avLst/>
          </a:prstGeom>
        </p:spPr>
      </p:pic>
      <p:pic>
        <p:nvPicPr>
          <p:cNvPr id="11" name="Picture 10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49200" y="24841200"/>
            <a:ext cx="6400800" cy="269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01600" y="24993600"/>
            <a:ext cx="6400800" cy="2698680"/>
          </a:xfrm>
          <a:prstGeom prst="rect">
            <a:avLst/>
          </a:prstGeom>
        </p:spPr>
      </p:pic>
      <p:pic>
        <p:nvPicPr>
          <p:cNvPr id="15" name="Picture 7" descr="http://teachingopensource.org/images/thumb/d/d1/Posse-logo.png/350px-Posse-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10200"/>
            <a:ext cx="333375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HFOSS and Higher Education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83175" y="1978284"/>
            <a:ext cx="979755" cy="369332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HFOSS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2895600"/>
            <a:ext cx="1082348" cy="369332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SoftHum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38400" y="3657600"/>
            <a:ext cx="877163" cy="369332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HumIT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61237" y="4419600"/>
            <a:ext cx="1043876" cy="369332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OpenFE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33397" y="5684896"/>
            <a:ext cx="1377300" cy="369332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Foss2serve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 rot="7703847">
            <a:off x="1676400" y="2438400"/>
            <a:ext cx="406775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3089546">
            <a:off x="2021960" y="3352154"/>
            <a:ext cx="406775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7703847">
            <a:off x="2155413" y="4042989"/>
            <a:ext cx="406775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3156339">
            <a:off x="2951673" y="4810253"/>
            <a:ext cx="727780" cy="934333"/>
          </a:xfrm>
          <a:prstGeom prst="rightArrow">
            <a:avLst>
              <a:gd name="adj1" fmla="val 50000"/>
              <a:gd name="adj2" fmla="val 585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11935" y="2380049"/>
            <a:ext cx="2686956" cy="27080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 rot="2742691">
            <a:off x="3130009" y="2425655"/>
            <a:ext cx="406775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498891" y="2702943"/>
            <a:ext cx="1492716" cy="369332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App Inventor</a:t>
            </a:r>
            <a:endParaRPr lang="en-US" dirty="0"/>
          </a:p>
        </p:txBody>
      </p:sp>
      <p:sp>
        <p:nvSpPr>
          <p:cNvPr id="18" name="Right Brace 17"/>
          <p:cNvSpPr/>
          <p:nvPr/>
        </p:nvSpPr>
        <p:spPr>
          <a:xfrm>
            <a:off x="5181600" y="1978284"/>
            <a:ext cx="457200" cy="2810648"/>
          </a:xfrm>
          <a:prstGeom prst="rightBrace">
            <a:avLst>
              <a:gd name="adj1" fmla="val 53014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943600" y="3198942"/>
            <a:ext cx="246734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NSF-Funded Projects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799" y="3641387"/>
            <a:ext cx="158115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731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0" y="24384000"/>
            <a:ext cx="6400800" cy="2698680"/>
          </a:xfrm>
          <a:prstGeom prst="rect">
            <a:avLst/>
          </a:prstGeom>
        </p:spPr>
      </p:pic>
      <p:pic>
        <p:nvPicPr>
          <p:cNvPr id="8" name="Picture 7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344400" y="24536400"/>
            <a:ext cx="6400800" cy="26986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96800" y="24688800"/>
            <a:ext cx="6400800" cy="2698680"/>
          </a:xfrm>
          <a:prstGeom prst="rect">
            <a:avLst/>
          </a:prstGeom>
        </p:spPr>
      </p:pic>
      <p:pic>
        <p:nvPicPr>
          <p:cNvPr id="11" name="Picture 10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49200" y="24841200"/>
            <a:ext cx="6400800" cy="269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01600" y="24993600"/>
            <a:ext cx="6400800" cy="2698680"/>
          </a:xfrm>
          <a:prstGeom prst="rect">
            <a:avLst/>
          </a:prstGeom>
        </p:spPr>
      </p:pic>
      <p:pic>
        <p:nvPicPr>
          <p:cNvPr id="14" name="Picture 13" descr="Drex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95851" y="5791200"/>
            <a:ext cx="2082800" cy="88103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848" y="6037096"/>
            <a:ext cx="3315342" cy="726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1" descr="NCC logo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91837" y="5273105"/>
            <a:ext cx="1476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OpenFE Team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2954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Drexel</a:t>
            </a:r>
          </a:p>
          <a:p>
            <a:pPr lvl="1"/>
            <a:r>
              <a:rPr lang="en-US" dirty="0" smtClean="0"/>
              <a:t>Greg Hislop</a:t>
            </a:r>
          </a:p>
          <a:p>
            <a:pPr lvl="1"/>
            <a:r>
              <a:rPr lang="en-US" dirty="0" smtClean="0"/>
              <a:t>Sean Goggins</a:t>
            </a:r>
          </a:p>
          <a:p>
            <a:r>
              <a:rPr lang="en-US" dirty="0" smtClean="0"/>
              <a:t>Nassau Community College</a:t>
            </a:r>
          </a:p>
          <a:p>
            <a:pPr lvl="1"/>
            <a:r>
              <a:rPr lang="en-US" dirty="0" smtClean="0"/>
              <a:t>Darci Burdge</a:t>
            </a:r>
          </a:p>
          <a:p>
            <a:pPr lvl="1"/>
            <a:r>
              <a:rPr lang="en-US" dirty="0" smtClean="0"/>
              <a:t>Lori Postner</a:t>
            </a:r>
          </a:p>
          <a:p>
            <a:r>
              <a:rPr lang="en-US" dirty="0" smtClean="0"/>
              <a:t>Western New England University</a:t>
            </a:r>
          </a:p>
          <a:p>
            <a:pPr lvl="1"/>
            <a:r>
              <a:rPr lang="en-US" dirty="0" smtClean="0"/>
              <a:t>Heidi Ellis</a:t>
            </a:r>
          </a:p>
          <a:p>
            <a:pPr lvl="1"/>
            <a:r>
              <a:rPr lang="en-US" dirty="0" smtClean="0"/>
              <a:t>Stoney Jackson</a:t>
            </a:r>
          </a:p>
          <a:p>
            <a:r>
              <a:rPr lang="en-US" dirty="0" smtClean="0"/>
              <a:t>Sener Knowledge</a:t>
            </a:r>
          </a:p>
          <a:p>
            <a:pPr lvl="1"/>
            <a:r>
              <a:rPr lang="en-US" dirty="0" smtClean="0"/>
              <a:t>John Sener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1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Associated Colleagues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Karl </a:t>
            </a:r>
            <a:r>
              <a:rPr lang="en-US" dirty="0" err="1" smtClean="0"/>
              <a:t>Wurst</a:t>
            </a:r>
            <a:endParaRPr lang="en-US" dirty="0" smtClean="0"/>
          </a:p>
          <a:p>
            <a:pPr lvl="1"/>
            <a:r>
              <a:rPr lang="en-US" dirty="0" smtClean="0"/>
              <a:t>Worcester State University</a:t>
            </a:r>
          </a:p>
          <a:p>
            <a:r>
              <a:rPr lang="en-US" dirty="0" smtClean="0"/>
              <a:t>Joanie Diggs</a:t>
            </a:r>
          </a:p>
          <a:p>
            <a:pPr lvl="1"/>
            <a:r>
              <a:rPr lang="en-US" dirty="0" smtClean="0"/>
              <a:t>Co-lead, Gnome Accessibility</a:t>
            </a:r>
          </a:p>
          <a:p>
            <a:r>
              <a:rPr lang="en-US" dirty="0" smtClean="0"/>
              <a:t>Bryan </a:t>
            </a:r>
            <a:r>
              <a:rPr lang="en-US" dirty="0" err="1"/>
              <a:t>Behrenshausen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Red </a:t>
            </a:r>
            <a:r>
              <a:rPr lang="en-US" dirty="0" smtClean="0"/>
              <a:t>Hat</a:t>
            </a:r>
          </a:p>
          <a:p>
            <a:r>
              <a:rPr lang="en-US" dirty="0" smtClean="0"/>
              <a:t>Cam </a:t>
            </a:r>
            <a:r>
              <a:rPr lang="en-US" dirty="0" err="1" smtClean="0"/>
              <a:t>MacDonell</a:t>
            </a:r>
            <a:endParaRPr lang="en-US" dirty="0" smtClean="0"/>
          </a:p>
          <a:p>
            <a:pPr lvl="1"/>
            <a:r>
              <a:rPr lang="en-US" dirty="0" smtClean="0"/>
              <a:t>Grant-</a:t>
            </a:r>
            <a:r>
              <a:rPr lang="en-US" dirty="0" err="1" smtClean="0"/>
              <a:t>MacEwan</a:t>
            </a:r>
            <a:r>
              <a:rPr lang="en-US" dirty="0" smtClean="0"/>
              <a:t> University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568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Pointers – General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“Producing Open Source Software.”</a:t>
            </a:r>
          </a:p>
          <a:p>
            <a:pPr lvl="1" eaLnBrk="1" hangingPunct="1"/>
            <a:r>
              <a:rPr lang="en-US" smtClean="0"/>
              <a:t>Karl Fogel and O’Reilly Media</a:t>
            </a:r>
          </a:p>
          <a:p>
            <a:pPr lvl="1" eaLnBrk="1" hangingPunct="1"/>
            <a:r>
              <a:rPr lang="en-US" smtClean="0"/>
              <a:t>http://producingoss.com/</a:t>
            </a:r>
          </a:p>
          <a:p>
            <a:pPr eaLnBrk="1" hangingPunct="1"/>
            <a:r>
              <a:rPr lang="en-US" smtClean="0"/>
              <a:t>“Open Advice”</a:t>
            </a:r>
          </a:p>
          <a:p>
            <a:pPr lvl="1" eaLnBrk="1" hangingPunct="1"/>
            <a:r>
              <a:rPr lang="en-US" smtClean="0"/>
              <a:t>http://open-advice.org/</a:t>
            </a:r>
          </a:p>
          <a:p>
            <a:pPr eaLnBrk="1" hangingPunct="1"/>
            <a:r>
              <a:rPr lang="en-US" smtClean="0"/>
              <a:t>“The Open Source Way”</a:t>
            </a:r>
          </a:p>
          <a:p>
            <a:pPr lvl="1" eaLnBrk="1" hangingPunct="1"/>
            <a:r>
              <a:rPr lang="en-US" smtClean="0"/>
              <a:t>Karsten Wade, Red Hat</a:t>
            </a:r>
          </a:p>
          <a:p>
            <a:pPr lvl="1" eaLnBrk="1" hangingPunct="1"/>
            <a:r>
              <a:rPr lang="en-US" smtClean="0"/>
              <a:t>http://theopensourceway.org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by Gregory W. Hislop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A4E2A-5E08-41A4-9B13-F09D7ABBD6D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2663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3238" y="-6485"/>
            <a:ext cx="2290762" cy="1524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4856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Pointers - General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“OpenSource.com”</a:t>
            </a:r>
          </a:p>
          <a:p>
            <a:pPr lvl="1" eaLnBrk="1" hangingPunct="1"/>
            <a:r>
              <a:rPr lang="en-US" dirty="0" smtClean="0"/>
              <a:t>Red Hat</a:t>
            </a:r>
          </a:p>
          <a:p>
            <a:pPr lvl="1" eaLnBrk="1" hangingPunct="1"/>
            <a:r>
              <a:rPr lang="en-US" dirty="0" smtClean="0"/>
              <a:t>http://opensource.com/</a:t>
            </a:r>
          </a:p>
          <a:p>
            <a:pPr eaLnBrk="1" hangingPunct="1"/>
            <a:r>
              <a:rPr lang="en-US" dirty="0" smtClean="0"/>
              <a:t>“The Cathedral and the Bazaar”</a:t>
            </a:r>
          </a:p>
          <a:p>
            <a:pPr lvl="1" eaLnBrk="1" hangingPunct="1"/>
            <a:r>
              <a:rPr lang="en-US" dirty="0" smtClean="0"/>
              <a:t>Eric Raymond</a:t>
            </a:r>
          </a:p>
          <a:p>
            <a:pPr lvl="1" eaLnBrk="1" hangingPunct="1"/>
            <a:r>
              <a:rPr lang="en-US" dirty="0" smtClean="0"/>
              <a:t>http://www.catb.org/esr/writings/homesteading/</a:t>
            </a:r>
          </a:p>
          <a:p>
            <a:pPr eaLnBrk="1" hangingPunct="1"/>
            <a:r>
              <a:rPr lang="en-US" dirty="0" smtClean="0"/>
              <a:t>Pop </a:t>
            </a:r>
            <a:r>
              <a:rPr lang="en-US" dirty="0"/>
              <a:t>culture </a:t>
            </a:r>
            <a:r>
              <a:rPr lang="en-US" dirty="0" smtClean="0"/>
              <a:t>to explain FOSS </a:t>
            </a:r>
            <a:endParaRPr lang="en-US" dirty="0"/>
          </a:p>
          <a:p>
            <a:pPr lvl="1" eaLnBrk="1" hangingPunct="1"/>
            <a:r>
              <a:rPr lang="en-US" dirty="0"/>
              <a:t>http://www.youtube.com/watch?v=m1rDkolRvwo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by Gregory W. Hislop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D3D684-2255-44AF-BCC5-B42068C8215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2765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3238" y="0"/>
            <a:ext cx="2290762" cy="1524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074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Pointers - Humanitarian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NSF project series</a:t>
            </a:r>
          </a:p>
          <a:p>
            <a:pPr lvl="1" eaLnBrk="1" hangingPunct="1"/>
            <a:r>
              <a:rPr lang="en-US" dirty="0" smtClean="0"/>
              <a:t>HFOSS</a:t>
            </a:r>
          </a:p>
          <a:p>
            <a:pPr lvl="2" eaLnBrk="1" hangingPunct="1"/>
            <a:r>
              <a:rPr lang="en-US" dirty="0" smtClean="0"/>
              <a:t>http://hfoss.org/</a:t>
            </a:r>
          </a:p>
          <a:p>
            <a:pPr lvl="1" eaLnBrk="1" hangingPunct="1"/>
            <a:r>
              <a:rPr lang="en-US" dirty="0" err="1" smtClean="0"/>
              <a:t>SoftHum</a:t>
            </a:r>
            <a:endParaRPr lang="en-US" dirty="0" smtClean="0"/>
          </a:p>
          <a:p>
            <a:pPr lvl="2" eaLnBrk="1" hangingPunct="1"/>
            <a:r>
              <a:rPr lang="en-US" dirty="0" smtClean="0"/>
              <a:t>http://xcitegroup.org/softhum</a:t>
            </a:r>
          </a:p>
          <a:p>
            <a:pPr lvl="1" eaLnBrk="1" hangingPunct="1"/>
            <a:r>
              <a:rPr lang="en-US" dirty="0" err="1" smtClean="0"/>
              <a:t>HumIT</a:t>
            </a:r>
            <a:endParaRPr lang="en-US" dirty="0" smtClean="0"/>
          </a:p>
          <a:p>
            <a:pPr lvl="2" eaLnBrk="1" hangingPunct="1"/>
            <a:r>
              <a:rPr lang="en-US" dirty="0" smtClean="0"/>
              <a:t>http://xcitegroup.org/humIT</a:t>
            </a:r>
          </a:p>
          <a:p>
            <a:pPr lvl="1" eaLnBrk="1" hangingPunct="1"/>
            <a:r>
              <a:rPr lang="en-US" dirty="0" smtClean="0"/>
              <a:t>Foss2serve</a:t>
            </a:r>
          </a:p>
          <a:p>
            <a:pPr lvl="2" eaLnBrk="1" hangingPunct="1"/>
            <a:r>
              <a:rPr lang="en-US" dirty="0" smtClean="0"/>
              <a:t>http://foss2serve.org</a:t>
            </a:r>
          </a:p>
          <a:p>
            <a:pPr lvl="2" eaLnBrk="1" hangingPunct="1"/>
            <a:r>
              <a:rPr lang="en-US" dirty="0" smtClean="0"/>
              <a:t>Will incorporate </a:t>
            </a:r>
            <a:r>
              <a:rPr lang="en-US" dirty="0" err="1" smtClean="0"/>
              <a:t>SoftHum</a:t>
            </a:r>
            <a:r>
              <a:rPr lang="en-US" dirty="0" smtClean="0"/>
              <a:t> and </a:t>
            </a:r>
            <a:r>
              <a:rPr lang="en-US" dirty="0" err="1" smtClean="0"/>
              <a:t>HumIT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by Gregory W. Hislop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C227F07-ECC2-4FF1-B294-AF1BBEDD87C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3072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5664" y="5334000"/>
            <a:ext cx="2290762" cy="1524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972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http://titanpad.com/POSSE1405 And </a:t>
            </a:r>
            <a:r>
              <a:rPr lang="en-US" dirty="0" smtClean="0"/>
              <a:t>perhaps posse1405b, posse1405c, etc.</a:t>
            </a:r>
          </a:p>
          <a:p>
            <a:r>
              <a:rPr lang="en-US" dirty="0" smtClean="0"/>
              <a:t>Introduce someone you met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12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- Wednesday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1.2 Overview</a:t>
            </a:r>
          </a:p>
          <a:p>
            <a:pPr lvl="1"/>
            <a:r>
              <a:rPr lang="en-US" dirty="0" smtClean="0"/>
              <a:t>Introduction of participants, POSSE, foss2serve, FOSS, et.</a:t>
            </a:r>
          </a:p>
          <a:p>
            <a:r>
              <a:rPr lang="en-US" dirty="0" smtClean="0"/>
              <a:t>1.3 Examples of HFOSS in Education</a:t>
            </a:r>
          </a:p>
          <a:p>
            <a:pPr lvl="1"/>
            <a:r>
              <a:rPr lang="en-US" dirty="0" smtClean="0"/>
              <a:t>Examples of student contributions</a:t>
            </a:r>
          </a:p>
          <a:p>
            <a:pPr lvl="1"/>
            <a:r>
              <a:rPr lang="en-US" dirty="0" smtClean="0"/>
              <a:t>Activity – Exercise 1.3</a:t>
            </a:r>
          </a:p>
          <a:p>
            <a:pPr marL="0" indent="0">
              <a:buNone/>
            </a:pPr>
            <a:r>
              <a:rPr lang="en-US" dirty="0" smtClean="0"/>
              <a:t>DINNER</a:t>
            </a:r>
            <a:endParaRPr lang="en-US" dirty="0"/>
          </a:p>
          <a:p>
            <a:r>
              <a:rPr lang="en-US" dirty="0" smtClean="0"/>
              <a:t>1.4 Project Intros and Selection</a:t>
            </a:r>
          </a:p>
          <a:p>
            <a:pPr lvl="1"/>
            <a:r>
              <a:rPr lang="en-US" dirty="0" smtClean="0"/>
              <a:t>Learn more about the projects!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785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- </a:t>
            </a:r>
            <a:r>
              <a:rPr lang="en-US" dirty="0" smtClean="0"/>
              <a:t>Thursday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2.1 </a:t>
            </a:r>
            <a:r>
              <a:rPr lang="en-US" dirty="0"/>
              <a:t>HFOSS in the </a:t>
            </a:r>
            <a:r>
              <a:rPr lang="en-US" dirty="0" smtClean="0"/>
              <a:t>Curriculum</a:t>
            </a:r>
          </a:p>
          <a:p>
            <a:pPr lvl="1"/>
            <a:r>
              <a:rPr lang="en-US" dirty="0" smtClean="0"/>
              <a:t>Where will HFOSS fit and how do you get started?</a:t>
            </a:r>
          </a:p>
          <a:p>
            <a:r>
              <a:rPr lang="en-US" dirty="0" smtClean="0"/>
              <a:t>2.2 </a:t>
            </a:r>
            <a:r>
              <a:rPr lang="en-US" dirty="0"/>
              <a:t>Understanding Open Source </a:t>
            </a:r>
            <a:r>
              <a:rPr lang="en-US" dirty="0" smtClean="0"/>
              <a:t>Communities</a:t>
            </a:r>
          </a:p>
          <a:p>
            <a:pPr lvl="1"/>
            <a:r>
              <a:rPr lang="en-US" dirty="0" smtClean="0"/>
              <a:t>How do they operate and how do you become a community member</a:t>
            </a:r>
            <a:r>
              <a:rPr lang="en-US" dirty="0" smtClean="0"/>
              <a:t>?</a:t>
            </a:r>
          </a:p>
          <a:p>
            <a:r>
              <a:rPr lang="en-US" dirty="0" smtClean="0"/>
              <a:t>2.3 Planning for HFOSS Participation</a:t>
            </a:r>
          </a:p>
          <a:p>
            <a:pPr lvl="1"/>
            <a:r>
              <a:rPr lang="en-US" dirty="0" smtClean="0"/>
              <a:t>Activity!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801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- </a:t>
            </a:r>
            <a:r>
              <a:rPr lang="en-US" dirty="0" smtClean="0"/>
              <a:t>Thursday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2.4 </a:t>
            </a:r>
            <a:r>
              <a:rPr lang="en-US" dirty="0"/>
              <a:t>Pedagogy and Course </a:t>
            </a:r>
            <a:r>
              <a:rPr lang="en-US" dirty="0" smtClean="0"/>
              <a:t>Management</a:t>
            </a:r>
          </a:p>
          <a:p>
            <a:pPr lvl="1"/>
            <a:r>
              <a:rPr lang="en-US" dirty="0" smtClean="0"/>
              <a:t>How do you actually deal with HFOSS in a course?</a:t>
            </a:r>
          </a:p>
          <a:p>
            <a:r>
              <a:rPr lang="en-US" dirty="0" smtClean="0"/>
              <a:t>2.5 </a:t>
            </a:r>
            <a:r>
              <a:rPr lang="en-US" dirty="0"/>
              <a:t>Understanding POSSE Stage 3</a:t>
            </a:r>
          </a:p>
          <a:p>
            <a:pPr lvl="1"/>
            <a:r>
              <a:rPr lang="en-US" dirty="0"/>
              <a:t>What will Stage 3 provide?</a:t>
            </a:r>
          </a:p>
          <a:p>
            <a:r>
              <a:rPr lang="en-US" dirty="0" smtClean="0"/>
              <a:t>2.6 Plannin</a:t>
            </a:r>
            <a:r>
              <a:rPr lang="en-US" dirty="0" smtClean="0"/>
              <a:t>g for POSSE Stage 3</a:t>
            </a:r>
            <a:endParaRPr lang="en-US" dirty="0" smtClean="0"/>
          </a:p>
          <a:p>
            <a:pPr lvl="1"/>
            <a:r>
              <a:rPr lang="en-US" dirty="0" smtClean="0"/>
              <a:t>Activity! How can we make Stage 3 work better?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DINNER!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277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- </a:t>
            </a:r>
            <a:r>
              <a:rPr lang="en-US" dirty="0" smtClean="0"/>
              <a:t>Friday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HFOSS </a:t>
            </a:r>
            <a:r>
              <a:rPr lang="en-US" dirty="0"/>
              <a:t>Process and Tools: </a:t>
            </a:r>
            <a:r>
              <a:rPr lang="en-US" dirty="0" smtClean="0"/>
              <a:t>	</a:t>
            </a:r>
          </a:p>
          <a:p>
            <a:pPr lvl="1"/>
            <a:r>
              <a:rPr lang="en-US" dirty="0" smtClean="0"/>
              <a:t>3.1 Communication</a:t>
            </a:r>
          </a:p>
          <a:p>
            <a:pPr lvl="1"/>
            <a:r>
              <a:rPr lang="en-US" dirty="0"/>
              <a:t>3.2 </a:t>
            </a:r>
            <a:r>
              <a:rPr lang="en-US" dirty="0" smtClean="0"/>
              <a:t>Coordination </a:t>
            </a:r>
            <a:r>
              <a:rPr lang="en-US" dirty="0"/>
              <a:t>and </a:t>
            </a:r>
            <a:r>
              <a:rPr lang="en-US" dirty="0" smtClean="0"/>
              <a:t>Control</a:t>
            </a:r>
          </a:p>
          <a:p>
            <a:pPr lvl="1"/>
            <a:r>
              <a:rPr lang="en-US" dirty="0" smtClean="0"/>
              <a:t>Process and culture rather than mechanics</a:t>
            </a:r>
          </a:p>
          <a:p>
            <a:r>
              <a:rPr lang="en-US" dirty="0"/>
              <a:t>3.3 HFOSS Student </a:t>
            </a:r>
            <a:r>
              <a:rPr lang="en-US" dirty="0" smtClean="0"/>
              <a:t>Assignments</a:t>
            </a:r>
          </a:p>
          <a:p>
            <a:pPr lvl="1"/>
            <a:r>
              <a:rPr lang="en-US" dirty="0" smtClean="0"/>
              <a:t>How can we share assignments?</a:t>
            </a:r>
          </a:p>
          <a:p>
            <a:pPr lvl="1"/>
            <a:r>
              <a:rPr lang="en-US" dirty="0" smtClean="0"/>
              <a:t>What’s available already?</a:t>
            </a:r>
          </a:p>
          <a:p>
            <a:pPr lvl="1"/>
            <a:r>
              <a:rPr lang="en-US" dirty="0" smtClean="0"/>
              <a:t>What would be good assignments to develop?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68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- </a:t>
            </a:r>
            <a:r>
              <a:rPr lang="en-US" dirty="0" smtClean="0"/>
              <a:t>Friday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3.4 Getting Started on a </a:t>
            </a:r>
            <a:r>
              <a:rPr lang="en-US" dirty="0" smtClean="0"/>
              <a:t>Project</a:t>
            </a:r>
          </a:p>
          <a:p>
            <a:pPr lvl="1"/>
            <a:r>
              <a:rPr lang="en-US" dirty="0" smtClean="0"/>
              <a:t>Planning and organizing for Stage 3</a:t>
            </a:r>
          </a:p>
          <a:p>
            <a:r>
              <a:rPr lang="en-US" dirty="0"/>
              <a:t>3.5 Stage 3 - First </a:t>
            </a:r>
            <a:r>
              <a:rPr lang="en-US" dirty="0" smtClean="0"/>
              <a:t>Steps</a:t>
            </a:r>
          </a:p>
          <a:p>
            <a:pPr lvl="1"/>
            <a:r>
              <a:rPr lang="en-US" dirty="0" smtClean="0"/>
              <a:t>Getting specific about Stage 3 plans</a:t>
            </a:r>
          </a:p>
          <a:p>
            <a:r>
              <a:rPr lang="en-US" dirty="0"/>
              <a:t>3.6 Going </a:t>
            </a:r>
            <a:r>
              <a:rPr lang="en-US" dirty="0" smtClean="0"/>
              <a:t>Forward</a:t>
            </a:r>
          </a:p>
          <a:p>
            <a:pPr lvl="1"/>
            <a:r>
              <a:rPr lang="en-US" dirty="0" smtClean="0"/>
              <a:t>Wrap up, discussion, and feedback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76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Projects and Acronyms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teachingopensource.org</a:t>
            </a:r>
          </a:p>
          <a:p>
            <a:pPr lvl="1"/>
            <a:r>
              <a:rPr lang="en-US" dirty="0" smtClean="0"/>
              <a:t>General community of faculty interested in student participation in FOSS (H not required)</a:t>
            </a:r>
          </a:p>
          <a:p>
            <a:pPr lvl="1"/>
            <a:r>
              <a:rPr lang="en-US" dirty="0" smtClean="0"/>
              <a:t>Started by faculty at Seneca College, Ontario</a:t>
            </a:r>
          </a:p>
          <a:p>
            <a:r>
              <a:rPr lang="en-US" dirty="0" smtClean="0"/>
              <a:t>POSSE</a:t>
            </a:r>
          </a:p>
          <a:p>
            <a:pPr lvl="1"/>
            <a:r>
              <a:rPr lang="en-US" dirty="0" smtClean="0"/>
              <a:t>Professors’ Open Source Summer Experience</a:t>
            </a:r>
          </a:p>
          <a:p>
            <a:pPr lvl="1"/>
            <a:r>
              <a:rPr lang="en-US" dirty="0" smtClean="0"/>
              <a:t>Started by Red Hat as an outreach to faculty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5245B1-4206-441C-AFDA-F11E36AC4A4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Projects and Acronyms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Humanitarian Free and Open Source (HFOSS)</a:t>
            </a:r>
          </a:p>
          <a:p>
            <a:pPr lvl="1"/>
            <a:r>
              <a:rPr lang="en-US" dirty="0" smtClean="0"/>
              <a:t>FOSS created to address social needs</a:t>
            </a:r>
          </a:p>
          <a:p>
            <a:pPr lvl="2"/>
            <a:r>
              <a:rPr lang="en-US" dirty="0" smtClean="0"/>
              <a:t>Health care</a:t>
            </a:r>
          </a:p>
          <a:p>
            <a:pPr lvl="2"/>
            <a:r>
              <a:rPr lang="en-US" dirty="0" smtClean="0"/>
              <a:t>Economic development</a:t>
            </a:r>
          </a:p>
          <a:p>
            <a:pPr lvl="2"/>
            <a:r>
              <a:rPr lang="en-US" dirty="0" smtClean="0"/>
              <a:t>Education</a:t>
            </a:r>
          </a:p>
          <a:p>
            <a:pPr lvl="2"/>
            <a:r>
              <a:rPr lang="en-US" dirty="0" smtClean="0"/>
              <a:t>Disaster relief</a:t>
            </a:r>
          </a:p>
          <a:p>
            <a:pPr lvl="2"/>
            <a:r>
              <a:rPr lang="en-US" dirty="0" smtClean="0"/>
              <a:t>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5245B1-4206-441C-AFDA-F11E36AC4A4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1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4042</TotalTime>
  <Words>464</Words>
  <Application>Microsoft Office PowerPoint</Application>
  <PresentationFormat>On-screen Show (4:3)</PresentationFormat>
  <Paragraphs>136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HislopEllis</vt:lpstr>
      <vt:lpstr>1.2 Overview</vt:lpstr>
      <vt:lpstr>Introductions</vt:lpstr>
      <vt:lpstr>Schedule - Wednesday</vt:lpstr>
      <vt:lpstr>Schedule - Thursday</vt:lpstr>
      <vt:lpstr>Schedule - Thursday</vt:lpstr>
      <vt:lpstr>Schedule - Friday</vt:lpstr>
      <vt:lpstr>Schedule - Friday</vt:lpstr>
      <vt:lpstr>Projects and Acronyms</vt:lpstr>
      <vt:lpstr>Projects and Acronyms</vt:lpstr>
      <vt:lpstr>HFOSS and Higher Education</vt:lpstr>
      <vt:lpstr>The OpenFE Team</vt:lpstr>
      <vt:lpstr>Associated Colleagues</vt:lpstr>
      <vt:lpstr>Pointers – General</vt:lpstr>
      <vt:lpstr>Pointers - General</vt:lpstr>
      <vt:lpstr>Pointers - Humanitarian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OIT</cp:lastModifiedBy>
  <cp:revision>821</cp:revision>
  <dcterms:created xsi:type="dcterms:W3CDTF">2009-06-29T15:20:32Z</dcterms:created>
  <dcterms:modified xsi:type="dcterms:W3CDTF">2014-05-27T17:26:06Z</dcterms:modified>
</cp:coreProperties>
</file>