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9" r:id="rId2"/>
    <p:sldId id="290" r:id="rId3"/>
    <p:sldId id="291" r:id="rId4"/>
    <p:sldId id="294" r:id="rId5"/>
    <p:sldId id="298" r:id="rId6"/>
    <p:sldId id="299" r:id="rId7"/>
    <p:sldId id="302" r:id="rId8"/>
    <p:sldId id="295" r:id="rId9"/>
    <p:sldId id="293" r:id="rId10"/>
    <p:sldId id="310" r:id="rId11"/>
    <p:sldId id="300" r:id="rId12"/>
    <p:sldId id="292" r:id="rId13"/>
    <p:sldId id="297" r:id="rId14"/>
    <p:sldId id="301" r:id="rId15"/>
    <p:sldId id="303" r:id="rId16"/>
    <p:sldId id="304" r:id="rId17"/>
    <p:sldId id="305" r:id="rId18"/>
    <p:sldId id="307" r:id="rId19"/>
    <p:sldId id="308" r:id="rId20"/>
    <p:sldId id="309" r:id="rId21"/>
    <p:sldId id="311"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20565" autoAdjust="0"/>
    <p:restoredTop sz="94660" autoAdjust="0"/>
  </p:normalViewPr>
  <p:slideViewPr>
    <p:cSldViewPr>
      <p:cViewPr varScale="1">
        <p:scale>
          <a:sx n="79" d="100"/>
          <a:sy n="79" d="100"/>
        </p:scale>
        <p:origin x="-6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5/27/2014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val="3279949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sldNum"/>
          </p:nvPr>
        </p:nvSpPr>
        <p:spPr>
          <a:ln/>
        </p:spPr>
        <p:txBody>
          <a:bodyPr/>
          <a:lstStyle/>
          <a:p>
            <a:fld id="{5A74AF3C-2691-4AB1-917B-60C13F10811B}" type="slidenum">
              <a:rPr lang="en-US"/>
              <a:pPr/>
              <a:t>18</a:t>
            </a:fld>
            <a:endParaRPr lang="en-US"/>
          </a:p>
        </p:txBody>
      </p:sp>
      <p:sp>
        <p:nvSpPr>
          <p:cNvPr id="111617" name="Text Box 1"/>
          <p:cNvSpPr txBox="1">
            <a:spLocks noGrp="1" noChangeArrowheads="1"/>
          </p:cNvSpPr>
          <p:nvPr>
            <p:ph type="body"/>
          </p:nvPr>
        </p:nvSpPr>
        <p:spPr bwMode="auto">
          <a:xfrm>
            <a:off x="288921" y="4344767"/>
            <a:ext cx="6281710" cy="4115191"/>
          </a:xfrm>
          <a:prstGeom prst="rect">
            <a:avLst/>
          </a:prstGeom>
          <a:noFill/>
          <a:ln cap="flat">
            <a:round/>
            <a:headEnd/>
            <a:tailEnd/>
          </a:ln>
        </p:spPr>
        <p:txBody>
          <a:bodyPr lIns="91506" tIns="45576" rIns="91506" bIns="45576"/>
          <a:lstStyle/>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Free and Open Source software is provided “as-is”. Unlike commercial software, FOSS licenses provide no guarantee of support, warranty, or indemnification; that is, there is no one standing behind any organization. It this important that corporate product teams understand these risks.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Licenses on the right side (permissive licenses) permit this sort of recursive development process as shown on the previous slide. These licenses permit the software to be distributed with the right for others to do further modification and distribution.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left require that derivative works (changes or modifications to the program or library) must be licensed under the same terms (a sort of recursive feature that is sometimes referred to as </a:t>
            </a:r>
            <a:r>
              <a:rPr lang="en-US" sz="1000" dirty="0" err="1">
                <a:latin typeface="Arial" charset="0"/>
                <a:cs typeface="Arial" charset="0"/>
              </a:rPr>
              <a:t>copyleft</a:t>
            </a:r>
            <a:r>
              <a:rPr lang="en-US" sz="1000" dirty="0">
                <a:latin typeface="Arial" charset="0"/>
                <a:cs typeface="Arial" charset="0"/>
              </a:rPr>
              <a:t> – a play on the term ‘copyright’). </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Eighty to ninety percent of FOSS is licensed under the GPL, LGPL, MIT, BSD, and Apache.</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relationship between proprietary software (or software under any other license) and software under these licenses must be carefully examined to make sure that the two types of software are sufficiently “separate” as required by the particular </a:t>
            </a:r>
            <a:r>
              <a:rPr lang="en-US" sz="1000" dirty="0" err="1">
                <a:latin typeface="Arial" charset="0"/>
                <a:cs typeface="Arial" charset="0"/>
              </a:rPr>
              <a:t>copyleft</a:t>
            </a:r>
            <a:r>
              <a:rPr lang="en-US" sz="1000" dirty="0">
                <a:latin typeface="Arial" charset="0"/>
                <a:cs typeface="Arial" charset="0"/>
              </a:rPr>
              <a:t> license.</a:t>
            </a:r>
          </a:p>
          <a:p>
            <a:pPr marL="331849" lvl="2" indent="-110617" eaLnBrk="1" hangingPunct="1">
              <a:lnSpc>
                <a:spcPct val="110000"/>
              </a:lnSpc>
              <a:spcBef>
                <a:spcPts val="196"/>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right permit modified versions to be retained as proprietary and permit arbitrary integration into proprietary software.</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p:txBody>
      </p:sp>
      <p:sp>
        <p:nvSpPr>
          <p:cNvPr id="111618" name="Text Box 2"/>
          <p:cNvSpPr txBox="1">
            <a:spLocks noChangeArrowheads="1"/>
          </p:cNvSpPr>
          <p:nvPr/>
        </p:nvSpPr>
        <p:spPr bwMode="auto">
          <a:xfrm>
            <a:off x="3125322" y="8866010"/>
            <a:ext cx="596483" cy="268620"/>
          </a:xfrm>
          <a:prstGeom prst="rect">
            <a:avLst/>
          </a:prstGeom>
          <a:noFill/>
          <a:ln w="9525" cap="flat">
            <a:noFill/>
            <a:round/>
            <a:headEnd/>
            <a:tailEnd/>
          </a:ln>
          <a:effectLst/>
        </p:spPr>
        <p:txBody>
          <a:bodyPr lIns="91506" tIns="45576" rIns="91506" bIns="45576" anchor="b"/>
          <a:lstStyle/>
          <a:p>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fld id="{F75841B5-7DD5-4BA4-A686-B1217D47DE15}" type="slidenum">
              <a:rPr lang="en-US" sz="800">
                <a:solidFill>
                  <a:srgbClr val="000000"/>
                </a:solidFill>
                <a:latin typeface="Futura Bk" charset="0"/>
              </a:rPr>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t>18</a:t>
            </a:fld>
            <a:endParaRPr lang="en-US" sz="800" dirty="0">
              <a:solidFill>
                <a:srgbClr val="000000"/>
              </a:solidFill>
              <a:latin typeface="Futura Bk" charset="0"/>
            </a:endParaRPr>
          </a:p>
        </p:txBody>
      </p:sp>
      <p:sp>
        <p:nvSpPr>
          <p:cNvPr id="111619" name="Rectangle 3"/>
          <p:cNvSpPr txBox="1">
            <a:spLocks noGrp="1" noRot="1" noChangeAspect="1" noChangeArrowheads="1"/>
          </p:cNvSpPr>
          <p:nvPr>
            <p:ph type="sldImg" idx="1"/>
          </p:nvPr>
        </p:nvSpPr>
        <p:spPr bwMode="auto">
          <a:xfrm>
            <a:off x="1144588" y="687388"/>
            <a:ext cx="4570412" cy="3429000"/>
          </a:xfrm>
          <a:prstGeom prst="rect">
            <a:avLst/>
          </a:prstGeom>
          <a:solidFill>
            <a:srgbClr val="FFFFFF"/>
          </a:solidFill>
          <a:ln>
            <a:solidFill>
              <a:srgbClr val="000000"/>
            </a:solidFill>
            <a:miter lim="800000"/>
            <a:headEnd/>
            <a:tailEnd/>
          </a:ln>
        </p:spPr>
      </p:sp>
      <p:sp>
        <p:nvSpPr>
          <p:cNvPr id="111620" name="Rectangle 4"/>
          <p:cNvSpPr>
            <a:spLocks noChangeArrowheads="1"/>
          </p:cNvSpPr>
          <p:nvPr/>
        </p:nvSpPr>
        <p:spPr bwMode="auto">
          <a:xfrm>
            <a:off x="0" y="7809"/>
            <a:ext cx="5666587" cy="369756"/>
          </a:xfrm>
          <a:prstGeom prst="rect">
            <a:avLst/>
          </a:prstGeom>
          <a:noFill/>
          <a:ln w="9525" cap="flat">
            <a:noFill/>
            <a:round/>
            <a:headEnd/>
            <a:tailEnd/>
          </a:ln>
          <a:effectLst/>
        </p:spPr>
        <p:txBody>
          <a:bodyPr lIns="88326" tIns="45930" rIns="88326" bIns="45930">
            <a:spAutoFit/>
          </a:bodyPr>
          <a:lstStyle/>
          <a:p>
            <a:pP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r>
              <a:rPr lang="en-US" dirty="0">
                <a:solidFill>
                  <a:srgbClr val="000000"/>
                </a:solidFill>
              </a:rPr>
              <a:t>Organizational Participation in Open Communities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7D5A85B6-EBA4-4FA0-8E0B-9B07353DB7C3}" type="datetime1">
              <a:rPr lang="en-US"/>
              <a:pPr>
                <a:defRPr/>
              </a:pPr>
              <a:t>5/27/2014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78ED84-57F7-4671-9C6B-207BEA3C8200}" type="datetime1">
              <a:rPr lang="en-US"/>
              <a:pPr>
                <a:defRPr/>
              </a:pPr>
              <a:t>5/27/2014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C9C5090-FB5F-4F0E-92EA-1FBF5D504357}" type="datetime1">
              <a:rPr lang="en-US"/>
              <a:pPr>
                <a:defRPr/>
              </a:pPr>
              <a:t>5/27/2014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268A9D18-03E9-4BC6-93D6-9DD45B4BAC39}" type="datetime1">
              <a:rPr lang="en-US"/>
              <a:pPr>
                <a:defRPr/>
              </a:pPr>
              <a:t>5/27/2014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5E8F754-AC25-429D-97B6-6B2315AF0672}" type="datetime1">
              <a:rPr lang="en-US"/>
              <a:pPr>
                <a:defRPr/>
              </a:pPr>
              <a:t>5/27/2014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E9C216B-661E-4252-9EE3-2BF99062E9C7}" type="datetime1">
              <a:rPr lang="en-US"/>
              <a:pPr>
                <a:defRPr/>
              </a:pPr>
              <a:t>5/27/2014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2072E22-9CDE-4E93-8B85-0C04DA233642}" type="datetime1">
              <a:rPr lang="en-US"/>
              <a:pPr>
                <a:defRPr/>
              </a:pPr>
              <a:t>5/27/2014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96D3FBB-0D43-4DFB-9056-D2A19B3A17D9}" type="datetime1">
              <a:rPr lang="en-US"/>
              <a:pPr>
                <a:defRPr/>
              </a:pPr>
              <a:t>5/27/2014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06F838-A26D-4BB2-B479-032E57F17978}" type="datetime1">
              <a:rPr lang="en-US"/>
              <a:pPr>
                <a:defRPr/>
              </a:pPr>
              <a:t>5/27/2014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832187-DC85-4B8B-A876-FD8ABEE55796}" type="datetime1">
              <a:rPr lang="en-US"/>
              <a:pPr>
                <a:defRPr/>
              </a:pPr>
              <a:t>5/27/2014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93F678-41C5-4A65-A35C-3DA5E5495B96}" type="datetime1">
              <a:rPr lang="en-US"/>
              <a:pPr>
                <a:defRPr/>
              </a:pPr>
              <a:t>5/27/2014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1EA1BA2-FBFB-4127-8858-D44FE097CD1B}" type="datetime1">
              <a:rPr lang="en-US"/>
              <a:pPr>
                <a:defRPr/>
              </a:pPr>
              <a:t>5/27/2014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smtClean="0"/>
              <a:t>2.4 </a:t>
            </a:r>
            <a:r>
              <a:rPr lang="en-US" sz="4000" dirty="0" smtClean="0"/>
              <a:t>Pedagogy and Course Materials</a:t>
            </a:r>
            <a:endParaRPr lang="en-US" sz="4000" dirty="0"/>
          </a:p>
        </p:txBody>
      </p:sp>
      <p:pic>
        <p:nvPicPr>
          <p:cNvPr id="7" name="Picture 7" descr="http://teachingopensource.org/images/thumb/d/d1/Posse-logo.png/350px-Posse-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5410200"/>
            <a:ext cx="3333750" cy="1219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Unpredictability - 2</a:t>
            </a:r>
            <a:br>
              <a:rPr lang="en-US" dirty="0" smtClean="0"/>
            </a:br>
            <a:r>
              <a:rPr lang="en-US" dirty="0" smtClean="0"/>
              <a:t>What if something goes wrong?</a:t>
            </a:r>
            <a:endParaRPr lang="en-US" dirty="0"/>
          </a:p>
        </p:txBody>
      </p:sp>
      <p:sp>
        <p:nvSpPr>
          <p:cNvPr id="3" name="Content Placeholder 2"/>
          <p:cNvSpPr>
            <a:spLocks noGrp="1"/>
          </p:cNvSpPr>
          <p:nvPr>
            <p:ph idx="1"/>
          </p:nvPr>
        </p:nvSpPr>
        <p:spPr/>
        <p:txBody>
          <a:bodyPr/>
          <a:lstStyle/>
          <a:p>
            <a:r>
              <a:rPr lang="en-US" dirty="0" smtClean="0"/>
              <a:t>Do not work on anything in critical path</a:t>
            </a:r>
          </a:p>
          <a:p>
            <a:r>
              <a:rPr lang="en-US" dirty="0" smtClean="0"/>
              <a:t>Separate student work</a:t>
            </a:r>
          </a:p>
          <a:p>
            <a:pPr lvl="1"/>
            <a:r>
              <a:rPr lang="en-US" dirty="0" smtClean="0"/>
              <a:t>Branch a code base and make changes</a:t>
            </a:r>
          </a:p>
          <a:p>
            <a:pPr lvl="1"/>
            <a:r>
              <a:rPr lang="en-US" dirty="0" smtClean="0"/>
              <a:t>Be sure to contribute back</a:t>
            </a:r>
          </a:p>
          <a:p>
            <a:r>
              <a:rPr lang="en-US" dirty="0" smtClean="0"/>
              <a:t>Student work still has learning value, even if it doesn’t fit community goals</a:t>
            </a:r>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Schedule Creep</a:t>
            </a:r>
            <a:endParaRPr lang="en-US" dirty="0"/>
          </a:p>
        </p:txBody>
      </p:sp>
      <p:sp>
        <p:nvSpPr>
          <p:cNvPr id="3" name="Content Placeholder 2"/>
          <p:cNvSpPr>
            <a:spLocks noGrp="1"/>
          </p:cNvSpPr>
          <p:nvPr>
            <p:ph idx="1"/>
          </p:nvPr>
        </p:nvSpPr>
        <p:spPr/>
        <p:txBody>
          <a:bodyPr/>
          <a:lstStyle/>
          <a:p>
            <a:r>
              <a:rPr lang="en-US" dirty="0" smtClean="0"/>
              <a:t>Be flexible in assignments and </a:t>
            </a:r>
            <a:r>
              <a:rPr lang="en-US" dirty="0" smtClean="0"/>
              <a:t>timing </a:t>
            </a:r>
            <a:endParaRPr lang="en-US" dirty="0" smtClean="0"/>
          </a:p>
          <a:p>
            <a:r>
              <a:rPr lang="en-US" dirty="0" smtClean="0"/>
              <a:t>Be prepared to re-scope </a:t>
            </a:r>
            <a:r>
              <a:rPr lang="en-US" dirty="0" smtClean="0"/>
              <a:t>mid-term</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11</a:t>
            </a:fld>
            <a:endParaRPr lang="en-US"/>
          </a:p>
        </p:txBody>
      </p:sp>
      <p:pic>
        <p:nvPicPr>
          <p:cNvPr id="3074" name="Picture 2" descr="C:\Users\he302979\AppData\Local\Microsoft\Windows\Temporary Internet Files\Content.IE5\TD1M1KK9\MC90031103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4296308"/>
            <a:ext cx="1848917" cy="17346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Scoping Student Projects</a:t>
            </a:r>
            <a:endParaRPr lang="en-US" dirty="0"/>
          </a:p>
        </p:txBody>
      </p:sp>
      <p:sp>
        <p:nvSpPr>
          <p:cNvPr id="3" name="Content Placeholder 2"/>
          <p:cNvSpPr>
            <a:spLocks noGrp="1"/>
          </p:cNvSpPr>
          <p:nvPr>
            <p:ph idx="1"/>
          </p:nvPr>
        </p:nvSpPr>
        <p:spPr/>
        <p:txBody>
          <a:bodyPr/>
          <a:lstStyle/>
          <a:p>
            <a:r>
              <a:rPr lang="en-US" dirty="0" smtClean="0"/>
              <a:t>Start </a:t>
            </a:r>
            <a:r>
              <a:rPr lang="en-US" dirty="0" smtClean="0"/>
              <a:t>small</a:t>
            </a:r>
            <a:endParaRPr lang="en-US" dirty="0" smtClean="0"/>
          </a:p>
          <a:p>
            <a:r>
              <a:rPr lang="en-US" dirty="0" smtClean="0"/>
              <a:t>Identify several small contributions rather than one large </a:t>
            </a:r>
            <a:r>
              <a:rPr lang="en-US" dirty="0" smtClean="0"/>
              <a:t>one </a:t>
            </a:r>
            <a:endParaRPr lang="en-US" dirty="0" smtClean="0"/>
          </a:p>
          <a:p>
            <a:r>
              <a:rPr lang="en-US" dirty="0" smtClean="0"/>
              <a:t>Have students estimate </a:t>
            </a:r>
            <a:r>
              <a:rPr lang="en-US" dirty="0" smtClean="0"/>
              <a:t>time </a:t>
            </a:r>
            <a:endParaRPr lang="en-US" dirty="0" smtClean="0"/>
          </a:p>
          <a:p>
            <a:pPr lvl="1"/>
            <a:r>
              <a:rPr lang="en-US" dirty="0" smtClean="0"/>
              <a:t>Use estimates in future courses</a:t>
            </a:r>
          </a:p>
          <a:p>
            <a:r>
              <a:rPr lang="en-US" dirty="0" smtClean="0"/>
              <a:t>Ask community if they’re used to working with </a:t>
            </a:r>
            <a:r>
              <a:rPr lang="en-US" dirty="0" smtClean="0"/>
              <a:t>students</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Student Work - 1</a:t>
            </a:r>
            <a:endParaRPr lang="en-US" dirty="0"/>
          </a:p>
        </p:txBody>
      </p:sp>
      <p:sp>
        <p:nvSpPr>
          <p:cNvPr id="3" name="Content Placeholder 2"/>
          <p:cNvSpPr>
            <a:spLocks noGrp="1"/>
          </p:cNvSpPr>
          <p:nvPr>
            <p:ph idx="1"/>
          </p:nvPr>
        </p:nvSpPr>
        <p:spPr/>
        <p:txBody>
          <a:bodyPr/>
          <a:lstStyle/>
          <a:p>
            <a:r>
              <a:rPr lang="en-US" dirty="0" smtClean="0"/>
              <a:t>Define the rubric when you define the </a:t>
            </a:r>
            <a:r>
              <a:rPr lang="en-US" dirty="0" smtClean="0"/>
              <a:t>assignment</a:t>
            </a:r>
            <a:endParaRPr lang="en-US" dirty="0" smtClean="0"/>
          </a:p>
          <a:p>
            <a:r>
              <a:rPr lang="en-US" dirty="0" smtClean="0"/>
              <a:t>Separate grade from whether or not task was </a:t>
            </a:r>
            <a:r>
              <a:rPr lang="en-US" dirty="0" smtClean="0"/>
              <a:t>accomplished</a:t>
            </a:r>
            <a:endParaRPr lang="en-US" dirty="0" smtClean="0"/>
          </a:p>
          <a:p>
            <a:pPr lvl="1"/>
            <a:r>
              <a:rPr lang="en-US" dirty="0" smtClean="0"/>
              <a:t>Grade on quality of presentation on what student has </a:t>
            </a:r>
            <a:r>
              <a:rPr lang="en-US" dirty="0" smtClean="0"/>
              <a:t>learned</a:t>
            </a:r>
            <a:endParaRPr lang="en-US" dirty="0" smtClean="0"/>
          </a:p>
          <a:p>
            <a:pPr lvl="1"/>
            <a:r>
              <a:rPr lang="en-US" dirty="0" smtClean="0"/>
              <a:t>Reflection papers on how something was </a:t>
            </a:r>
            <a:r>
              <a:rPr lang="en-US" dirty="0" smtClean="0"/>
              <a:t>accomplished</a:t>
            </a:r>
            <a:endParaRPr lang="en-US" dirty="0" smtClean="0"/>
          </a:p>
          <a:p>
            <a:pPr lvl="1"/>
            <a:r>
              <a:rPr lang="en-US" dirty="0" smtClean="0"/>
              <a:t>Feedback from the community can </a:t>
            </a:r>
            <a:r>
              <a:rPr lang="en-US" dirty="0" smtClean="0"/>
              <a:t>help</a:t>
            </a:r>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- 1</a:t>
            </a:r>
            <a:endParaRPr lang="en-US" dirty="0"/>
          </a:p>
        </p:txBody>
      </p:sp>
      <p:sp>
        <p:nvSpPr>
          <p:cNvPr id="3" name="Content Placeholder 2"/>
          <p:cNvSpPr>
            <a:spLocks noGrp="1"/>
          </p:cNvSpPr>
          <p:nvPr>
            <p:ph idx="1"/>
          </p:nvPr>
        </p:nvSpPr>
        <p:spPr/>
        <p:txBody>
          <a:bodyPr/>
          <a:lstStyle/>
          <a:p>
            <a:r>
              <a:rPr lang="en-US" dirty="0" smtClean="0"/>
              <a:t>Software is intellectual </a:t>
            </a:r>
            <a:r>
              <a:rPr lang="en-US" dirty="0" smtClean="0"/>
              <a:t>property</a:t>
            </a:r>
            <a:endParaRPr lang="en-US" dirty="0" smtClean="0"/>
          </a:p>
          <a:p>
            <a:r>
              <a:rPr lang="en-US" dirty="0" smtClean="0"/>
              <a:t>Software is protected under copyright </a:t>
            </a:r>
            <a:r>
              <a:rPr lang="en-US" dirty="0" smtClean="0"/>
              <a:t>law</a:t>
            </a:r>
            <a:endParaRPr lang="en-US" dirty="0" smtClean="0"/>
          </a:p>
          <a:p>
            <a:r>
              <a:rPr lang="en-US" dirty="0" smtClean="0"/>
              <a:t>Ownership of software determined by examination of any contracts under which it was produced, and any other legally relevant </a:t>
            </a:r>
            <a:r>
              <a:rPr lang="en-US" dirty="0" smtClean="0"/>
              <a:t>circumstances</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14</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4098" name="Picture 2" descr="C:\Documents and Settings\Hellis\Local Settings\Temporary Internet Files\Content.IE5\IHT2761O\MC900282170[1].wmf"/>
          <p:cNvPicPr>
            <a:picLocks noChangeAspect="1" noChangeArrowheads="1"/>
          </p:cNvPicPr>
          <p:nvPr/>
        </p:nvPicPr>
        <p:blipFill>
          <a:blip r:embed="rId2" cstate="print"/>
          <a:srcRect/>
          <a:stretch>
            <a:fillRect/>
          </a:stretch>
        </p:blipFill>
        <p:spPr bwMode="auto">
          <a:xfrm>
            <a:off x="7924800" y="5257800"/>
            <a:ext cx="761695" cy="88239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- 2</a:t>
            </a:r>
            <a:endParaRPr lang="en-US" dirty="0"/>
          </a:p>
        </p:txBody>
      </p:sp>
      <p:sp>
        <p:nvSpPr>
          <p:cNvPr id="3" name="Content Placeholder 2"/>
          <p:cNvSpPr>
            <a:spLocks noGrp="1"/>
          </p:cNvSpPr>
          <p:nvPr>
            <p:ph idx="1"/>
          </p:nvPr>
        </p:nvSpPr>
        <p:spPr/>
        <p:txBody>
          <a:bodyPr>
            <a:normAutofit lnSpcReduction="10000"/>
          </a:bodyPr>
          <a:lstStyle/>
          <a:p>
            <a:r>
              <a:rPr lang="en-US" dirty="0" smtClean="0"/>
              <a:t>Copyright law says that by default only the owner of software may copy, adapt or distribute </a:t>
            </a:r>
            <a:r>
              <a:rPr lang="en-US" dirty="0" smtClean="0"/>
              <a:t>it</a:t>
            </a:r>
            <a:endParaRPr lang="en-US" dirty="0" smtClean="0"/>
          </a:p>
          <a:p>
            <a:pPr lvl="1"/>
            <a:r>
              <a:rPr lang="en-US" dirty="0" smtClean="0"/>
              <a:t>Owner can agree to let another person copy, adapt or distribute the code</a:t>
            </a:r>
          </a:p>
          <a:p>
            <a:pPr lvl="1"/>
            <a:r>
              <a:rPr lang="en-US" dirty="0" smtClean="0"/>
              <a:t>Called a license</a:t>
            </a:r>
          </a:p>
          <a:p>
            <a:r>
              <a:rPr lang="en-US" dirty="0" smtClean="0"/>
              <a:t>Open source licenses grant these rights to anyone who chooses to take them up, with certain </a:t>
            </a:r>
            <a:r>
              <a:rPr lang="en-US" dirty="0" smtClean="0"/>
              <a:t>conditions</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Open source licenses aim to create a community of contributors who will fix and develop the </a:t>
            </a:r>
            <a:r>
              <a:rPr lang="en-US" dirty="0" smtClean="0"/>
              <a:t>software</a:t>
            </a:r>
            <a:endParaRPr lang="en-US" dirty="0" smtClean="0"/>
          </a:p>
          <a:p>
            <a:r>
              <a:rPr lang="en-US" dirty="0" smtClean="0"/>
              <a:t>Combining two pieces of software code under different licenses can be </a:t>
            </a:r>
            <a:r>
              <a:rPr lang="en-US" dirty="0" smtClean="0"/>
              <a:t>complex</a:t>
            </a:r>
            <a:endParaRPr lang="en-US" dirty="0" smtClean="0"/>
          </a:p>
          <a:p>
            <a:r>
              <a:rPr lang="en-US" dirty="0" smtClean="0"/>
              <a:t>All projects that produce software need to keep complete, detailed records of the licensing and ownership of contributions to that </a:t>
            </a:r>
            <a:r>
              <a:rPr lang="en-US" dirty="0" smtClean="0"/>
              <a:t>software</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16</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5122" name="Picture 2" descr="C:\Documents and Settings\Hellis\Local Settings\Temporary Internet Files\Content.IE5\LJJBDLG6\MC900389276[1].wmf"/>
          <p:cNvPicPr>
            <a:picLocks noChangeAspect="1" noChangeArrowheads="1"/>
          </p:cNvPicPr>
          <p:nvPr/>
        </p:nvPicPr>
        <p:blipFill>
          <a:blip r:embed="rId2" cstate="print"/>
          <a:srcRect/>
          <a:stretch>
            <a:fillRect/>
          </a:stretch>
        </p:blipFill>
        <p:spPr bwMode="auto">
          <a:xfrm>
            <a:off x="7746949" y="5462036"/>
            <a:ext cx="1244651" cy="131976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- 1</a:t>
            </a:r>
            <a:endParaRPr lang="en-US" dirty="0"/>
          </a:p>
        </p:txBody>
      </p:sp>
      <p:sp>
        <p:nvSpPr>
          <p:cNvPr id="3" name="Content Placeholder 2"/>
          <p:cNvSpPr>
            <a:spLocks noGrp="1"/>
          </p:cNvSpPr>
          <p:nvPr>
            <p:ph idx="1"/>
          </p:nvPr>
        </p:nvSpPr>
        <p:spPr/>
        <p:txBody>
          <a:bodyPr/>
          <a:lstStyle/>
          <a:p>
            <a:r>
              <a:rPr lang="en-US" dirty="0" smtClean="0"/>
              <a:t>More than 60 licenses recognized by OSI</a:t>
            </a:r>
          </a:p>
          <a:p>
            <a:r>
              <a:rPr lang="en-US" dirty="0" smtClean="0"/>
              <a:t>Two basic types of licenses</a:t>
            </a:r>
          </a:p>
          <a:p>
            <a:pPr marL="742950" indent="-742950">
              <a:buFont typeface="+mj-lt"/>
              <a:buAutoNum type="arabicPeriod"/>
            </a:pPr>
            <a:r>
              <a:rPr lang="en-US" dirty="0" smtClean="0"/>
              <a:t>Reciprocal licenses: require code changes be returned to community. </a:t>
            </a:r>
          </a:p>
          <a:p>
            <a:pPr marL="1143000" lvl="1" indent="-742950"/>
            <a:r>
              <a:rPr lang="en-US" dirty="0" err="1" smtClean="0"/>
              <a:t>Copyleft</a:t>
            </a:r>
            <a:r>
              <a:rPr lang="en-US" dirty="0" smtClean="0"/>
              <a:t> license. </a:t>
            </a:r>
          </a:p>
          <a:p>
            <a:pPr marL="742950" indent="-742950">
              <a:buFont typeface="+mj-lt"/>
              <a:buAutoNum type="arabicPeriod"/>
            </a:pPr>
            <a:r>
              <a:rPr lang="en-US" dirty="0" smtClean="0"/>
              <a:t>Licenses that permit modified versions to be retained as proprietary and used within proprietary software.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71450" y="4002088"/>
            <a:ext cx="14684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LGPL</a:t>
            </a:r>
          </a:p>
        </p:txBody>
      </p:sp>
      <p:sp>
        <p:nvSpPr>
          <p:cNvPr id="55298" name="Text Box 2"/>
          <p:cNvSpPr txBox="1">
            <a:spLocks noChangeArrowheads="1"/>
          </p:cNvSpPr>
          <p:nvPr/>
        </p:nvSpPr>
        <p:spPr bwMode="auto">
          <a:xfrm>
            <a:off x="7472363" y="4694238"/>
            <a:ext cx="666750" cy="398462"/>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MIT</a:t>
            </a:r>
          </a:p>
        </p:txBody>
      </p:sp>
      <p:cxnSp>
        <p:nvCxnSpPr>
          <p:cNvPr id="55299" name="AutoShape 3"/>
          <p:cNvCxnSpPr>
            <a:cxnSpLocks noChangeShapeType="1"/>
            <a:stCxn id="55315" idx="3"/>
            <a:endCxn id="55312" idx="7"/>
          </p:cNvCxnSpPr>
          <p:nvPr/>
        </p:nvCxnSpPr>
        <p:spPr bwMode="auto">
          <a:xfrm flipH="1">
            <a:off x="3181350" y="2051050"/>
            <a:ext cx="781050" cy="438150"/>
          </a:xfrm>
          <a:prstGeom prst="bentConnector3">
            <a:avLst>
              <a:gd name="adj1" fmla="val 50000"/>
            </a:avLst>
          </a:prstGeom>
          <a:noFill/>
          <a:ln w="9525" cap="flat">
            <a:solidFill>
              <a:srgbClr val="000000"/>
            </a:solidFill>
            <a:round/>
            <a:headEnd/>
            <a:tailEnd/>
          </a:ln>
          <a:effectLst/>
        </p:spPr>
      </p:cxnSp>
      <p:cxnSp>
        <p:nvCxnSpPr>
          <p:cNvPr id="55300" name="AutoShape 4"/>
          <p:cNvCxnSpPr>
            <a:cxnSpLocks noChangeShapeType="1"/>
            <a:stCxn id="55315" idx="5"/>
            <a:endCxn id="55311" idx="1"/>
          </p:cNvCxnSpPr>
          <p:nvPr/>
        </p:nvCxnSpPr>
        <p:spPr bwMode="auto">
          <a:xfrm>
            <a:off x="5065713" y="2051050"/>
            <a:ext cx="1246187" cy="438150"/>
          </a:xfrm>
          <a:prstGeom prst="bentConnector3">
            <a:avLst>
              <a:gd name="adj1" fmla="val 50000"/>
            </a:avLst>
          </a:prstGeom>
          <a:noFill/>
          <a:ln w="9525" cap="flat">
            <a:solidFill>
              <a:srgbClr val="000000"/>
            </a:solidFill>
            <a:round/>
            <a:headEnd/>
            <a:tailEnd/>
          </a:ln>
          <a:effectLst/>
        </p:spPr>
      </p:cxnSp>
      <p:cxnSp>
        <p:nvCxnSpPr>
          <p:cNvPr id="55301" name="AutoShape 5"/>
          <p:cNvCxnSpPr>
            <a:cxnSpLocks noChangeShapeType="1"/>
            <a:stCxn id="55312" idx="4"/>
          </p:cNvCxnSpPr>
          <p:nvPr/>
        </p:nvCxnSpPr>
        <p:spPr bwMode="auto">
          <a:xfrm flipH="1">
            <a:off x="906463" y="3724275"/>
            <a:ext cx="1560512" cy="277813"/>
          </a:xfrm>
          <a:prstGeom prst="bentConnector3">
            <a:avLst>
              <a:gd name="adj1" fmla="val 50000"/>
            </a:avLst>
          </a:prstGeom>
          <a:noFill/>
          <a:ln w="9525" cap="flat">
            <a:solidFill>
              <a:srgbClr val="000000"/>
            </a:solidFill>
            <a:round/>
            <a:headEnd/>
            <a:tailEnd/>
          </a:ln>
          <a:effectLst/>
        </p:spPr>
      </p:cxnSp>
      <p:sp>
        <p:nvSpPr>
          <p:cNvPr id="55302" name="Text Box 6"/>
          <p:cNvSpPr txBox="1">
            <a:spLocks noChangeArrowheads="1"/>
          </p:cNvSpPr>
          <p:nvPr/>
        </p:nvSpPr>
        <p:spPr bwMode="auto">
          <a:xfrm>
            <a:off x="2181225" y="4740275"/>
            <a:ext cx="63182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IBM</a:t>
            </a:r>
          </a:p>
        </p:txBody>
      </p:sp>
      <p:sp>
        <p:nvSpPr>
          <p:cNvPr id="55303" name="Text Box 7"/>
          <p:cNvSpPr txBox="1">
            <a:spLocks noChangeArrowheads="1"/>
          </p:cNvSpPr>
          <p:nvPr/>
        </p:nvSpPr>
        <p:spPr bwMode="auto">
          <a:xfrm>
            <a:off x="2787650" y="4402138"/>
            <a:ext cx="9731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Mozilla</a:t>
            </a:r>
          </a:p>
        </p:txBody>
      </p:sp>
      <p:cxnSp>
        <p:nvCxnSpPr>
          <p:cNvPr id="55304" name="AutoShape 8"/>
          <p:cNvCxnSpPr>
            <a:cxnSpLocks noChangeShapeType="1"/>
            <a:stCxn id="55312" idx="4"/>
            <a:endCxn id="55303" idx="0"/>
          </p:cNvCxnSpPr>
          <p:nvPr/>
        </p:nvCxnSpPr>
        <p:spPr bwMode="auto">
          <a:xfrm>
            <a:off x="2466975" y="3724275"/>
            <a:ext cx="808038" cy="677863"/>
          </a:xfrm>
          <a:prstGeom prst="bentConnector3">
            <a:avLst>
              <a:gd name="adj1" fmla="val 50000"/>
            </a:avLst>
          </a:prstGeom>
          <a:noFill/>
          <a:ln w="9525" cap="flat">
            <a:solidFill>
              <a:srgbClr val="000000"/>
            </a:solidFill>
            <a:round/>
            <a:headEnd/>
            <a:tailEnd/>
          </a:ln>
          <a:effectLst/>
        </p:spPr>
      </p:cxnSp>
      <p:cxnSp>
        <p:nvCxnSpPr>
          <p:cNvPr id="55305" name="AutoShape 9"/>
          <p:cNvCxnSpPr>
            <a:cxnSpLocks noChangeShapeType="1"/>
            <a:stCxn id="55312" idx="4"/>
            <a:endCxn id="55302" idx="0"/>
          </p:cNvCxnSpPr>
          <p:nvPr/>
        </p:nvCxnSpPr>
        <p:spPr bwMode="auto">
          <a:xfrm>
            <a:off x="2466975" y="3724275"/>
            <a:ext cx="30163" cy="1016000"/>
          </a:xfrm>
          <a:prstGeom prst="bentConnector3">
            <a:avLst>
              <a:gd name="adj1" fmla="val 50000"/>
            </a:avLst>
          </a:prstGeom>
          <a:noFill/>
          <a:ln w="9525" cap="flat">
            <a:solidFill>
              <a:srgbClr val="000000"/>
            </a:solidFill>
            <a:round/>
            <a:headEnd/>
            <a:tailEnd/>
          </a:ln>
          <a:effectLst/>
        </p:spPr>
      </p:cxnSp>
      <p:sp>
        <p:nvSpPr>
          <p:cNvPr id="55306" name="Text Box 10"/>
          <p:cNvSpPr txBox="1">
            <a:spLocks noChangeArrowheads="1"/>
          </p:cNvSpPr>
          <p:nvPr/>
        </p:nvSpPr>
        <p:spPr bwMode="auto">
          <a:xfrm>
            <a:off x="8089900" y="4164013"/>
            <a:ext cx="747713"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W3C</a:t>
            </a:r>
          </a:p>
        </p:txBody>
      </p:sp>
      <p:sp>
        <p:nvSpPr>
          <p:cNvPr id="55307" name="Text Box 11"/>
          <p:cNvSpPr txBox="1">
            <a:spLocks noChangeArrowheads="1"/>
          </p:cNvSpPr>
          <p:nvPr/>
        </p:nvSpPr>
        <p:spPr bwMode="auto">
          <a:xfrm>
            <a:off x="5149850" y="4664075"/>
            <a:ext cx="104457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Apache</a:t>
            </a:r>
          </a:p>
        </p:txBody>
      </p:sp>
      <p:cxnSp>
        <p:nvCxnSpPr>
          <p:cNvPr id="55308" name="AutoShape 12"/>
          <p:cNvCxnSpPr>
            <a:cxnSpLocks noChangeShapeType="1"/>
            <a:stCxn id="55311" idx="4"/>
            <a:endCxn id="55307" idx="0"/>
          </p:cNvCxnSpPr>
          <p:nvPr/>
        </p:nvCxnSpPr>
        <p:spPr bwMode="auto">
          <a:xfrm flipH="1">
            <a:off x="5670550" y="3724275"/>
            <a:ext cx="1449388" cy="941388"/>
          </a:xfrm>
          <a:prstGeom prst="bentConnector3">
            <a:avLst>
              <a:gd name="adj1" fmla="val 50000"/>
            </a:avLst>
          </a:prstGeom>
          <a:noFill/>
          <a:ln w="9525" cap="flat">
            <a:solidFill>
              <a:srgbClr val="000000"/>
            </a:solidFill>
            <a:round/>
            <a:headEnd/>
            <a:tailEnd/>
          </a:ln>
          <a:effectLst/>
        </p:spPr>
      </p:cxnSp>
      <p:cxnSp>
        <p:nvCxnSpPr>
          <p:cNvPr id="55309" name="AutoShape 13"/>
          <p:cNvCxnSpPr>
            <a:cxnSpLocks noChangeShapeType="1"/>
            <a:stCxn id="55311" idx="4"/>
            <a:endCxn id="55298" idx="0"/>
          </p:cNvCxnSpPr>
          <p:nvPr/>
        </p:nvCxnSpPr>
        <p:spPr bwMode="auto">
          <a:xfrm>
            <a:off x="7119938" y="3724275"/>
            <a:ext cx="685800" cy="969963"/>
          </a:xfrm>
          <a:prstGeom prst="bentConnector3">
            <a:avLst>
              <a:gd name="adj1" fmla="val 50000"/>
            </a:avLst>
          </a:prstGeom>
          <a:noFill/>
          <a:ln w="9525" cap="flat">
            <a:solidFill>
              <a:srgbClr val="000000"/>
            </a:solidFill>
            <a:round/>
            <a:headEnd/>
            <a:tailEnd/>
          </a:ln>
          <a:effectLst/>
        </p:spPr>
      </p:cxnSp>
      <p:cxnSp>
        <p:nvCxnSpPr>
          <p:cNvPr id="55310" name="AutoShape 14"/>
          <p:cNvCxnSpPr>
            <a:cxnSpLocks noChangeShapeType="1"/>
            <a:stCxn id="55311" idx="4"/>
            <a:endCxn id="55306" idx="0"/>
          </p:cNvCxnSpPr>
          <p:nvPr/>
        </p:nvCxnSpPr>
        <p:spPr bwMode="auto">
          <a:xfrm>
            <a:off x="7119938" y="3724275"/>
            <a:ext cx="1343025" cy="439738"/>
          </a:xfrm>
          <a:prstGeom prst="bentConnector3">
            <a:avLst>
              <a:gd name="adj1" fmla="val 50000"/>
            </a:avLst>
          </a:prstGeom>
          <a:noFill/>
          <a:ln w="9525" cap="flat">
            <a:solidFill>
              <a:srgbClr val="000000"/>
            </a:solidFill>
            <a:round/>
            <a:headEnd/>
            <a:tailEnd/>
          </a:ln>
          <a:effectLst/>
        </p:spPr>
      </p:cxnSp>
      <p:sp>
        <p:nvSpPr>
          <p:cNvPr id="55311" name="Oval 15"/>
          <p:cNvSpPr>
            <a:spLocks noChangeArrowheads="1"/>
          </p:cNvSpPr>
          <p:nvPr/>
        </p:nvSpPr>
        <p:spPr bwMode="auto">
          <a:xfrm>
            <a:off x="5976938" y="2276475"/>
            <a:ext cx="2287587" cy="1447800"/>
          </a:xfrm>
          <a:prstGeom prst="ellipse">
            <a:avLst/>
          </a:prstGeom>
          <a:solidFill>
            <a:srgbClr val="C0504D"/>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No impact on</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other code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(Permissive)</a:t>
            </a:r>
          </a:p>
        </p:txBody>
      </p:sp>
      <p:sp>
        <p:nvSpPr>
          <p:cNvPr id="55312" name="Oval 16"/>
          <p:cNvSpPr>
            <a:spLocks noChangeArrowheads="1"/>
          </p:cNvSpPr>
          <p:nvPr/>
        </p:nvSpPr>
        <p:spPr bwMode="auto">
          <a:xfrm>
            <a:off x="1457325" y="2276475"/>
            <a:ext cx="2019300" cy="1447800"/>
          </a:xfrm>
          <a:prstGeom prst="ellipse">
            <a:avLst/>
          </a:prstGeom>
          <a:solidFill>
            <a:srgbClr val="C56403"/>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cs typeface="Arial" charset="0"/>
              </a:rPr>
              <a:t>Copyleft</a:t>
            </a:r>
          </a:p>
        </p:txBody>
      </p:sp>
      <p:sp>
        <p:nvSpPr>
          <p:cNvPr id="55313" name="Text Box 17"/>
          <p:cNvSpPr txBox="1">
            <a:spLocks noChangeArrowheads="1"/>
          </p:cNvSpPr>
          <p:nvPr/>
        </p:nvSpPr>
        <p:spPr bwMode="auto">
          <a:xfrm>
            <a:off x="1165225" y="4379913"/>
            <a:ext cx="1327150"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GPL</a:t>
            </a:r>
          </a:p>
        </p:txBody>
      </p:sp>
      <p:cxnSp>
        <p:nvCxnSpPr>
          <p:cNvPr id="55314" name="AutoShape 18"/>
          <p:cNvCxnSpPr>
            <a:cxnSpLocks noChangeShapeType="1"/>
            <a:stCxn id="55312" idx="4"/>
            <a:endCxn id="55313" idx="0"/>
          </p:cNvCxnSpPr>
          <p:nvPr/>
        </p:nvCxnSpPr>
        <p:spPr bwMode="auto">
          <a:xfrm flipH="1">
            <a:off x="1827213" y="3724275"/>
            <a:ext cx="639762" cy="655638"/>
          </a:xfrm>
          <a:prstGeom prst="bentConnector3">
            <a:avLst>
              <a:gd name="adj1" fmla="val 50000"/>
            </a:avLst>
          </a:prstGeom>
          <a:noFill/>
          <a:ln w="9525" cap="flat">
            <a:solidFill>
              <a:srgbClr val="000000"/>
            </a:solidFill>
            <a:round/>
            <a:headEnd/>
            <a:tailEnd/>
          </a:ln>
          <a:effectLst/>
        </p:spPr>
      </p:cxnSp>
      <p:sp>
        <p:nvSpPr>
          <p:cNvPr id="55315" name="Oval 19"/>
          <p:cNvSpPr>
            <a:spLocks noChangeArrowheads="1"/>
          </p:cNvSpPr>
          <p:nvPr/>
        </p:nvSpPr>
        <p:spPr bwMode="auto">
          <a:xfrm>
            <a:off x="3733800" y="1217613"/>
            <a:ext cx="1558925" cy="977900"/>
          </a:xfrm>
          <a:prstGeom prst="ellipse">
            <a:avLst/>
          </a:prstGeom>
          <a:solidFill>
            <a:srgbClr val="298527"/>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FOSS</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“as-is”</a:t>
            </a:r>
          </a:p>
        </p:txBody>
      </p:sp>
      <p:grpSp>
        <p:nvGrpSpPr>
          <p:cNvPr id="2" name="Group 20"/>
          <p:cNvGrpSpPr>
            <a:grpSpLocks/>
          </p:cNvGrpSpPr>
          <p:nvPr/>
        </p:nvGrpSpPr>
        <p:grpSpPr bwMode="auto">
          <a:xfrm>
            <a:off x="6426200" y="3649664"/>
            <a:ext cx="701675" cy="1735138"/>
            <a:chOff x="4048" y="2833"/>
            <a:chExt cx="442" cy="1093"/>
          </a:xfrm>
        </p:grpSpPr>
        <p:cxnSp>
          <p:nvCxnSpPr>
            <p:cNvPr id="55317" name="AutoShape 21"/>
            <p:cNvCxnSpPr>
              <a:cxnSpLocks noChangeShapeType="1"/>
              <a:stCxn id="55311" idx="4"/>
              <a:endCxn id="55318" idx="0"/>
            </p:cNvCxnSpPr>
            <p:nvPr/>
          </p:nvCxnSpPr>
          <p:spPr bwMode="auto">
            <a:xfrm rot="5400000">
              <a:off x="3955" y="3146"/>
              <a:ext cx="844" cy="217"/>
            </a:xfrm>
            <a:prstGeom prst="bentConnector3">
              <a:avLst>
                <a:gd name="adj1" fmla="val 50000"/>
              </a:avLst>
            </a:prstGeom>
            <a:noFill/>
            <a:ln w="9525" cap="flat">
              <a:solidFill>
                <a:srgbClr val="000000"/>
              </a:solidFill>
              <a:round/>
              <a:headEnd/>
              <a:tailEnd/>
            </a:ln>
            <a:effectLst/>
          </p:spPr>
        </p:cxnSp>
        <p:sp>
          <p:nvSpPr>
            <p:cNvPr id="55318" name="Text Box 22"/>
            <p:cNvSpPr txBox="1">
              <a:spLocks noChangeArrowheads="1"/>
            </p:cNvSpPr>
            <p:nvPr/>
          </p:nvSpPr>
          <p:spPr bwMode="auto">
            <a:xfrm>
              <a:off x="4048" y="3676"/>
              <a:ext cx="442" cy="250"/>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BSD</a:t>
              </a:r>
            </a:p>
          </p:txBody>
        </p:sp>
      </p:grpSp>
      <p:cxnSp>
        <p:nvCxnSpPr>
          <p:cNvPr id="55319" name="AutoShape 23"/>
          <p:cNvCxnSpPr>
            <a:cxnSpLocks noChangeShapeType="1"/>
            <a:stCxn id="55312" idx="4"/>
            <a:endCxn id="55320" idx="0"/>
          </p:cNvCxnSpPr>
          <p:nvPr/>
        </p:nvCxnSpPr>
        <p:spPr bwMode="auto">
          <a:xfrm>
            <a:off x="2466975" y="3724275"/>
            <a:ext cx="1654175" cy="352425"/>
          </a:xfrm>
          <a:prstGeom prst="bentConnector3">
            <a:avLst>
              <a:gd name="adj1" fmla="val 50000"/>
            </a:avLst>
          </a:prstGeom>
          <a:noFill/>
          <a:ln w="9525" cap="flat">
            <a:solidFill>
              <a:srgbClr val="000000"/>
            </a:solidFill>
            <a:round/>
            <a:headEnd/>
            <a:tailEnd/>
          </a:ln>
          <a:effectLst/>
        </p:spPr>
      </p:cxnSp>
      <p:sp>
        <p:nvSpPr>
          <p:cNvPr id="55320" name="Text Box 24"/>
          <p:cNvSpPr txBox="1">
            <a:spLocks noChangeArrowheads="1"/>
          </p:cNvSpPr>
          <p:nvPr/>
        </p:nvSpPr>
        <p:spPr bwMode="auto">
          <a:xfrm>
            <a:off x="3476625" y="4076700"/>
            <a:ext cx="1289050" cy="398463"/>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Eclipse</a:t>
            </a:r>
          </a:p>
        </p:txBody>
      </p:sp>
      <p:sp>
        <p:nvSpPr>
          <p:cNvPr id="55321" name="Text Box 25"/>
          <p:cNvSpPr txBox="1">
            <a:spLocks noChangeArrowheads="1"/>
          </p:cNvSpPr>
          <p:nvPr/>
        </p:nvSpPr>
        <p:spPr bwMode="auto">
          <a:xfrm>
            <a:off x="425450" y="152400"/>
            <a:ext cx="8229600" cy="1143000"/>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latin typeface="Calibri" pitchFamily="32" charset="0"/>
                <a:cs typeface="Arial" charset="0"/>
              </a:rPr>
              <a:t>Two Types of FOSS Licenses</a:t>
            </a:r>
          </a:p>
        </p:txBody>
      </p:sp>
      <p:pic>
        <p:nvPicPr>
          <p:cNvPr id="27" name="Picture 3"/>
          <p:cNvPicPr>
            <a:picLocks noChangeAspect="1" noChangeArrowheads="1"/>
          </p:cNvPicPr>
          <p:nvPr/>
        </p:nvPicPr>
        <p:blipFill>
          <a:blip r:embed="rId3" cstate="print"/>
          <a:srcRect/>
          <a:stretch>
            <a:fillRect/>
          </a:stretch>
        </p:blipFill>
        <p:spPr bwMode="auto">
          <a:xfrm>
            <a:off x="228600" y="6324600"/>
            <a:ext cx="838200" cy="295275"/>
          </a:xfrm>
          <a:prstGeom prst="rect">
            <a:avLst/>
          </a:prstGeom>
          <a:noFill/>
          <a:ln w="9525" cap="flat">
            <a:noFill/>
            <a:round/>
            <a:headEnd/>
            <a:tailEnd/>
          </a:ln>
          <a:effectLst/>
        </p:spPr>
      </p:pic>
      <p:sp>
        <p:nvSpPr>
          <p:cNvPr id="28" name="Rectangle 2"/>
          <p:cNvSpPr txBox="1">
            <a:spLocks noChangeArrowheads="1"/>
          </p:cNvSpPr>
          <p:nvPr/>
        </p:nvSpPr>
        <p:spPr bwMode="auto">
          <a:xfrm>
            <a:off x="1219200" y="6324600"/>
            <a:ext cx="552926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100" b="0" i="0" u="none" strike="noStrike" kern="1200" cap="none" spc="0" normalizeH="0" baseline="0" noProof="0" dirty="0" smtClean="0">
                <a:ln>
                  <a:noFill/>
                </a:ln>
                <a:effectLst/>
                <a:uLnTx/>
                <a:uFillTx/>
                <a:latin typeface="Century Gothic" pitchFamily="32" charset="0"/>
                <a:ea typeface="+mj-ea"/>
                <a:cs typeface="+mj-cs"/>
              </a:rPr>
              <a:t>ORGANIZATIONAL PARTICIPATION IN OPEN COMMUNITIES: MODULE 1</a:t>
            </a:r>
            <a:endParaRPr kumimoji="0" lang="en-US" sz="1100" b="0" i="0" u="none" strike="noStrike" kern="1200" cap="none" spc="0" normalizeH="0" baseline="0" noProof="0" dirty="0">
              <a:ln>
                <a:noFill/>
              </a:ln>
              <a:effectLst/>
              <a:uLnTx/>
              <a:uFillTx/>
              <a:latin typeface="Century Gothic" pitchFamily="32" charset="0"/>
              <a:ea typeface="+mj-ea"/>
              <a:cs typeface="+mj-cs"/>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3</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92500"/>
          </a:bodyPr>
          <a:lstStyle/>
          <a:p>
            <a:r>
              <a:rPr lang="en-US" dirty="0" smtClean="0"/>
              <a:t>Grant the licensee right to distribute software,  including right to charge for it</a:t>
            </a:r>
          </a:p>
          <a:p>
            <a:r>
              <a:rPr lang="en-US" dirty="0" smtClean="0"/>
              <a:t>Grant access to the program’s source code</a:t>
            </a:r>
          </a:p>
          <a:p>
            <a:r>
              <a:rPr lang="en-US" dirty="0" smtClean="0"/>
              <a:t>Grant the right to modify the program</a:t>
            </a:r>
          </a:p>
          <a:p>
            <a:r>
              <a:rPr lang="en-US" dirty="0" smtClean="0"/>
              <a:t>Grant the right to distribute modified versions of the program</a:t>
            </a:r>
          </a:p>
          <a:p>
            <a:r>
              <a:rPr lang="en-US" dirty="0" smtClean="0"/>
              <a:t>Allow use of the program by all persons or groups in all fields of </a:t>
            </a:r>
            <a:r>
              <a:rPr lang="en-US" dirty="0" err="1" smtClean="0"/>
              <a:t>endeavour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19</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Instructional style</a:t>
            </a:r>
          </a:p>
          <a:p>
            <a:r>
              <a:rPr lang="en-US" dirty="0" smtClean="0"/>
              <a:t>Issues that may arise</a:t>
            </a:r>
          </a:p>
          <a:p>
            <a:r>
              <a:rPr lang="en-US" dirty="0" smtClean="0"/>
              <a:t>Scoping for student projects </a:t>
            </a:r>
          </a:p>
          <a:p>
            <a:r>
              <a:rPr lang="en-US" dirty="0" smtClean="0"/>
              <a:t>Evaluating student work </a:t>
            </a:r>
          </a:p>
          <a:p>
            <a:r>
              <a:rPr lang="en-US" dirty="0" smtClean="0"/>
              <a:t>Licensing and intellectual property </a:t>
            </a:r>
          </a:p>
          <a:p>
            <a:pPr>
              <a:buNone/>
            </a:pP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4</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to everyone who receives the program, without the need for any additional agreements</a:t>
            </a:r>
          </a:p>
          <a:p>
            <a:r>
              <a:rPr lang="en-US" dirty="0" smtClean="0"/>
              <a:t>Apply to the program it licenses, whether the program is obtained as part of a group of programs, or on its own</a:t>
            </a:r>
          </a:p>
          <a:p>
            <a:r>
              <a:rPr lang="en-US" dirty="0" smtClean="0"/>
              <a:t>Allow distribution with any other software</a:t>
            </a:r>
          </a:p>
          <a:p>
            <a:r>
              <a:rPr lang="en-US" dirty="0" smtClean="0"/>
              <a:t>Allow distribution in any form</a:t>
            </a:r>
          </a:p>
          <a:p>
            <a:r>
              <a:rPr lang="en-US" dirty="0" smtClean="0"/>
              <a:t>GPL: Require code changes returned to community</a:t>
            </a:r>
          </a:p>
          <a:p>
            <a:pPr lvl="1"/>
            <a:r>
              <a:rPr lang="en-US" dirty="0" smtClean="0"/>
              <a:t>must also be licensed under the GPL</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20</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FERPA</a:t>
            </a:r>
            <a:endParaRPr lang="en-US" dirty="0"/>
          </a:p>
        </p:txBody>
      </p:sp>
      <p:sp>
        <p:nvSpPr>
          <p:cNvPr id="3" name="Content Placeholder 2"/>
          <p:cNvSpPr>
            <a:spLocks noGrp="1"/>
          </p:cNvSpPr>
          <p:nvPr>
            <p:ph idx="1"/>
          </p:nvPr>
        </p:nvSpPr>
        <p:spPr/>
        <p:txBody>
          <a:bodyPr/>
          <a:lstStyle/>
          <a:p>
            <a:r>
              <a:rPr lang="en-US" dirty="0" smtClean="0"/>
              <a:t>Your mileage may vary</a:t>
            </a:r>
          </a:p>
          <a:p>
            <a:r>
              <a:rPr lang="en-US" dirty="0" smtClean="0"/>
              <a:t>Check with your institution about public artifacts</a:t>
            </a:r>
            <a:r>
              <a:rPr lang="en-US" dirty="0"/>
              <a:t>	</a:t>
            </a:r>
            <a:endParaRPr lang="en-US" dirty="0" smtClean="0"/>
          </a:p>
          <a:p>
            <a:pPr lvl="1"/>
            <a:r>
              <a:rPr lang="en-US" dirty="0" smtClean="0"/>
              <a:t>Probably not a good idea to put student feedback in public location</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21</a:t>
            </a:fld>
            <a:endParaRPr lang="en-US"/>
          </a:p>
        </p:txBody>
      </p:sp>
      <p:pic>
        <p:nvPicPr>
          <p:cNvPr id="5122" name="Picture 2" descr="C:\Users\he302979\AppData\Local\Microsoft\Windows\Temporary Internet Files\Content.IE5\TD1M1KK9\MC90035896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4495800"/>
            <a:ext cx="1828800" cy="1829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007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- 1</a:t>
            </a:r>
            <a:endParaRPr lang="en-US" dirty="0"/>
          </a:p>
        </p:txBody>
      </p:sp>
      <p:sp>
        <p:nvSpPr>
          <p:cNvPr id="3" name="Content Placeholder 2"/>
          <p:cNvSpPr>
            <a:spLocks noGrp="1"/>
          </p:cNvSpPr>
          <p:nvPr>
            <p:ph idx="1"/>
          </p:nvPr>
        </p:nvSpPr>
        <p:spPr/>
        <p:txBody>
          <a:bodyPr/>
          <a:lstStyle/>
          <a:p>
            <a:r>
              <a:rPr lang="en-US" dirty="0" smtClean="0"/>
              <a:t>Knowing all details of a project is near </a:t>
            </a:r>
            <a:r>
              <a:rPr lang="en-US" dirty="0" smtClean="0"/>
              <a:t>impossible</a:t>
            </a:r>
            <a:endParaRPr lang="en-US" dirty="0" smtClean="0"/>
          </a:p>
          <a:p>
            <a:pPr lvl="1"/>
            <a:r>
              <a:rPr lang="en-US" dirty="0" smtClean="0"/>
              <a:t>Complexity, size, number of contributors</a:t>
            </a:r>
          </a:p>
          <a:p>
            <a:r>
              <a:rPr lang="en-US" dirty="0" smtClean="0"/>
              <a:t>Instructional style must change to accommodate </a:t>
            </a:r>
            <a:r>
              <a:rPr lang="en-US" dirty="0" smtClean="0"/>
              <a:t>this</a:t>
            </a:r>
            <a:endParaRPr lang="en-US" dirty="0" smtClean="0"/>
          </a:p>
          <a:p>
            <a:r>
              <a:rPr lang="en-US" dirty="0" smtClean="0"/>
              <a:t>Mentor vs. </a:t>
            </a:r>
            <a:r>
              <a:rPr lang="en-US" dirty="0" smtClean="0"/>
              <a:t>lecturer</a:t>
            </a:r>
            <a:endParaRPr lang="en-US" dirty="0" smtClean="0"/>
          </a:p>
          <a:p>
            <a:r>
              <a:rPr lang="en-US" dirty="0" smtClean="0"/>
              <a:t>Co-learner vs. </a:t>
            </a:r>
            <a:r>
              <a:rPr lang="en-US" dirty="0" smtClean="0"/>
              <a:t>Instructor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pic>
        <p:nvPicPr>
          <p:cNvPr id="1026" name="Picture 2" descr="C:\Program Files\Microsoft Office 2007\MEDIA\CAGCAT10\j0301252.wmf"/>
          <p:cNvPicPr>
            <a:picLocks noChangeAspect="1" noChangeArrowheads="1"/>
          </p:cNvPicPr>
          <p:nvPr/>
        </p:nvPicPr>
        <p:blipFill>
          <a:blip r:embed="rId2" cstate="print"/>
          <a:srcRect/>
          <a:stretch>
            <a:fillRect/>
          </a:stretch>
        </p:blipFill>
        <p:spPr bwMode="auto">
          <a:xfrm>
            <a:off x="7086600" y="4267200"/>
            <a:ext cx="1829714" cy="156545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Mentor</a:t>
            </a:r>
            <a:endParaRPr lang="en-US" dirty="0"/>
          </a:p>
        </p:txBody>
      </p:sp>
      <p:sp>
        <p:nvSpPr>
          <p:cNvPr id="3" name="Content Placeholder 2"/>
          <p:cNvSpPr>
            <a:spLocks noGrp="1"/>
          </p:cNvSpPr>
          <p:nvPr>
            <p:ph idx="1"/>
          </p:nvPr>
        </p:nvSpPr>
        <p:spPr/>
        <p:txBody>
          <a:bodyPr/>
          <a:lstStyle/>
          <a:p>
            <a:r>
              <a:rPr lang="en-US" dirty="0" smtClean="0"/>
              <a:t>You know more than you think you do!</a:t>
            </a:r>
          </a:p>
          <a:p>
            <a:pPr lvl="1"/>
            <a:r>
              <a:rPr lang="en-US" dirty="0" smtClean="0"/>
              <a:t>You know how good code and artifacts should </a:t>
            </a:r>
            <a:r>
              <a:rPr lang="en-US" dirty="0" smtClean="0"/>
              <a:t>look</a:t>
            </a:r>
            <a:endParaRPr lang="en-US" dirty="0" smtClean="0"/>
          </a:p>
          <a:p>
            <a:pPr lvl="1"/>
            <a:r>
              <a:rPr lang="en-US" dirty="0" smtClean="0"/>
              <a:t>You know how to structure </a:t>
            </a:r>
            <a:r>
              <a:rPr lang="en-US" dirty="0" smtClean="0"/>
              <a:t>assignments</a:t>
            </a:r>
            <a:endParaRPr lang="en-US" dirty="0" smtClean="0"/>
          </a:p>
          <a:p>
            <a:pPr lvl="1"/>
            <a:r>
              <a:rPr lang="en-US" dirty="0" smtClean="0"/>
              <a:t>You know how to ask </a:t>
            </a:r>
            <a:r>
              <a:rPr lang="en-US" dirty="0" smtClean="0"/>
              <a:t>questions</a:t>
            </a:r>
            <a:endParaRPr lang="en-US" dirty="0" smtClean="0"/>
          </a:p>
          <a:p>
            <a:r>
              <a:rPr lang="en-US" dirty="0" smtClean="0"/>
              <a:t>You know the hallmarks of when students are going </a:t>
            </a:r>
            <a:r>
              <a:rPr lang="en-US" dirty="0" smtClean="0"/>
              <a:t>off-track</a:t>
            </a:r>
            <a:endParaRPr lang="en-US" dirty="0" smtClean="0"/>
          </a:p>
          <a:p>
            <a:pPr lvl="1"/>
            <a:r>
              <a:rPr lang="en-US" dirty="0" smtClean="0"/>
              <a:t>Lack of communication, in attention, etc.</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Co-Learner</a:t>
            </a:r>
            <a:endParaRPr lang="en-US" dirty="0"/>
          </a:p>
        </p:txBody>
      </p:sp>
      <p:sp>
        <p:nvSpPr>
          <p:cNvPr id="3" name="Content Placeholder 2"/>
          <p:cNvSpPr>
            <a:spLocks noGrp="1"/>
          </p:cNvSpPr>
          <p:nvPr>
            <p:ph idx="1"/>
          </p:nvPr>
        </p:nvSpPr>
        <p:spPr/>
        <p:txBody>
          <a:bodyPr/>
          <a:lstStyle/>
          <a:p>
            <a:r>
              <a:rPr lang="en-US" dirty="0" smtClean="0"/>
              <a:t>Position yourself as a </a:t>
            </a:r>
            <a:r>
              <a:rPr lang="en-US" dirty="0" smtClean="0"/>
              <a:t>learner</a:t>
            </a:r>
            <a:endParaRPr lang="en-US" dirty="0" smtClean="0"/>
          </a:p>
          <a:p>
            <a:r>
              <a:rPr lang="en-US" dirty="0" smtClean="0"/>
              <a:t>Structure class as discussion/interaction, as opposed to </a:t>
            </a:r>
            <a:r>
              <a:rPr lang="en-US" dirty="0" smtClean="0"/>
              <a:t>lecture </a:t>
            </a:r>
            <a:endParaRPr lang="en-US" dirty="0" smtClean="0"/>
          </a:p>
          <a:p>
            <a:r>
              <a:rPr lang="en-US" dirty="0" smtClean="0"/>
              <a:t>Have students investigate and report </a:t>
            </a:r>
            <a:r>
              <a:rPr lang="en-US" dirty="0" smtClean="0"/>
              <a:t>back</a:t>
            </a:r>
            <a:endParaRPr lang="en-US" dirty="0" smtClean="0"/>
          </a:p>
          <a:p>
            <a:r>
              <a:rPr lang="en-US" dirty="0" smtClean="0"/>
              <a:t>Involve HFOSS community in </a:t>
            </a:r>
            <a:br>
              <a:rPr lang="en-US" dirty="0" smtClean="0"/>
            </a:br>
            <a:r>
              <a:rPr lang="en-US" dirty="0" smtClean="0"/>
              <a:t>answering </a:t>
            </a:r>
            <a:r>
              <a:rPr lang="en-US" dirty="0" smtClean="0"/>
              <a:t>questions</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5</a:t>
            </a:fld>
            <a:endParaRPr lang="en-US"/>
          </a:p>
        </p:txBody>
      </p:sp>
      <p:pic>
        <p:nvPicPr>
          <p:cNvPr id="2050" name="Picture 2" descr="C:\Documents and Settings\Hellis\Local Settings\Temporary Internet Files\Content.IE5\J6OZJTSH\MC900281970[1].wmf"/>
          <p:cNvPicPr>
            <a:picLocks noChangeAspect="1" noChangeArrowheads="1"/>
          </p:cNvPicPr>
          <p:nvPr/>
        </p:nvPicPr>
        <p:blipFill>
          <a:blip r:embed="rId2" cstate="print"/>
          <a:srcRect/>
          <a:stretch>
            <a:fillRect/>
          </a:stretch>
        </p:blipFill>
        <p:spPr bwMode="auto">
          <a:xfrm>
            <a:off x="7086600" y="4876800"/>
            <a:ext cx="1802282" cy="170718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Preparing Students</a:t>
            </a:r>
            <a:endParaRPr lang="en-US" dirty="0"/>
          </a:p>
        </p:txBody>
      </p:sp>
      <p:sp>
        <p:nvSpPr>
          <p:cNvPr id="3" name="Content Placeholder 2"/>
          <p:cNvSpPr>
            <a:spLocks noGrp="1"/>
          </p:cNvSpPr>
          <p:nvPr>
            <p:ph idx="1"/>
          </p:nvPr>
        </p:nvSpPr>
        <p:spPr>
          <a:xfrm>
            <a:off x="381000" y="1524000"/>
            <a:ext cx="8229600" cy="4525963"/>
          </a:xfrm>
        </p:spPr>
        <p:txBody>
          <a:bodyPr/>
          <a:lstStyle/>
          <a:p>
            <a:r>
              <a:rPr lang="en-US" dirty="0" smtClean="0"/>
              <a:t>Let students know that this learning experience will be </a:t>
            </a:r>
            <a:r>
              <a:rPr lang="en-US" dirty="0" smtClean="0"/>
              <a:t>different</a:t>
            </a:r>
            <a:endParaRPr lang="en-US" dirty="0" smtClean="0"/>
          </a:p>
          <a:p>
            <a:pPr lvl="1"/>
            <a:r>
              <a:rPr lang="en-US" dirty="0" smtClean="0"/>
              <a:t>Repeat this frequently through out the </a:t>
            </a:r>
            <a:r>
              <a:rPr lang="en-US" dirty="0" smtClean="0"/>
              <a:t>term </a:t>
            </a:r>
            <a:endParaRPr lang="en-US" dirty="0" smtClean="0"/>
          </a:p>
          <a:p>
            <a:r>
              <a:rPr lang="en-US" dirty="0" smtClean="0"/>
              <a:t>Explain life-long learning and the need for </a:t>
            </a:r>
            <a:r>
              <a:rPr lang="en-US" dirty="0" smtClean="0"/>
              <a:t>it </a:t>
            </a:r>
            <a:endParaRPr lang="en-US" dirty="0" smtClean="0"/>
          </a:p>
          <a:p>
            <a:r>
              <a:rPr lang="en-US" dirty="0" smtClean="0"/>
              <a:t>Put students in role of instructor by having them learn and then </a:t>
            </a:r>
            <a:r>
              <a:rPr lang="en-US" dirty="0" smtClean="0"/>
              <a:t>teach</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6</a:t>
            </a:fld>
            <a:endParaRPr lang="en-US"/>
          </a:p>
        </p:txBody>
      </p:sp>
      <p:pic>
        <p:nvPicPr>
          <p:cNvPr id="1031" name="Picture 7" descr="C:\Users\he302979\AppData\Local\Microsoft\Windows\Temporary Internet Files\Content.IE5\830P3M38\MM900046559[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5390555"/>
            <a:ext cx="2209800" cy="14674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Be Opportunistic</a:t>
            </a:r>
            <a:endParaRPr lang="en-US" dirty="0"/>
          </a:p>
        </p:txBody>
      </p:sp>
      <p:sp>
        <p:nvSpPr>
          <p:cNvPr id="3" name="Content Placeholder 2"/>
          <p:cNvSpPr>
            <a:spLocks noGrp="1"/>
          </p:cNvSpPr>
          <p:nvPr>
            <p:ph idx="1"/>
          </p:nvPr>
        </p:nvSpPr>
        <p:spPr/>
        <p:txBody>
          <a:bodyPr/>
          <a:lstStyle/>
          <a:p>
            <a:r>
              <a:rPr lang="en-US" dirty="0" smtClean="0"/>
              <a:t>Add code sprints or bug fix sprints to course </a:t>
            </a:r>
            <a:r>
              <a:rPr lang="en-US" dirty="0" smtClean="0"/>
              <a:t>schedule</a:t>
            </a:r>
            <a:endParaRPr lang="en-US" dirty="0" smtClean="0"/>
          </a:p>
          <a:p>
            <a:r>
              <a:rPr lang="en-US" dirty="0" smtClean="0"/>
              <a:t>Take class to user meetings or FOSS </a:t>
            </a:r>
            <a:r>
              <a:rPr lang="en-US" dirty="0" smtClean="0"/>
              <a:t>conferences</a:t>
            </a:r>
            <a:endParaRPr lang="en-US" dirty="0" smtClean="0"/>
          </a:p>
          <a:p>
            <a:r>
              <a:rPr lang="en-US" dirty="0" smtClean="0"/>
              <a:t>Invite FOSS developers to your </a:t>
            </a:r>
            <a:r>
              <a:rPr lang="en-US" dirty="0" smtClean="0"/>
              <a:t>class </a:t>
            </a:r>
            <a:endParaRPr lang="en-US" dirty="0" smtClean="0"/>
          </a:p>
          <a:p>
            <a:r>
              <a:rPr lang="en-US" dirty="0" smtClean="0"/>
              <a:t>Host a </a:t>
            </a:r>
            <a:r>
              <a:rPr lang="en-US" dirty="0" err="1" smtClean="0"/>
              <a:t>hackathon</a:t>
            </a:r>
            <a:r>
              <a:rPr lang="en-US" dirty="0" smtClean="0"/>
              <a:t>/</a:t>
            </a:r>
            <a:r>
              <a:rPr lang="en-US" dirty="0" err="1" smtClean="0"/>
              <a:t>hackfest</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7</a:t>
            </a:fld>
            <a:endParaRPr lang="en-US"/>
          </a:p>
        </p:txBody>
      </p:sp>
      <p:pic>
        <p:nvPicPr>
          <p:cNvPr id="3074" name="Picture 2" descr="C:\Documents and Settings\Hellis\Local Settings\Temporary Internet Files\Content.IE5\IHT2761O\MC900383572[1].wmf"/>
          <p:cNvPicPr>
            <a:picLocks noChangeAspect="1" noChangeArrowheads="1"/>
          </p:cNvPicPr>
          <p:nvPr/>
        </p:nvPicPr>
        <p:blipFill>
          <a:blip r:embed="rId2" cstate="print"/>
          <a:srcRect/>
          <a:stretch>
            <a:fillRect/>
          </a:stretch>
        </p:blipFill>
        <p:spPr bwMode="auto">
          <a:xfrm>
            <a:off x="7076542" y="4939907"/>
            <a:ext cx="1534058" cy="153709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Complexity</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t>Community can help identify </a:t>
            </a:r>
            <a:r>
              <a:rPr lang="en-US" dirty="0" smtClean="0"/>
              <a:t>key pieces </a:t>
            </a:r>
          </a:p>
          <a:p>
            <a:r>
              <a:rPr lang="en-US" dirty="0" smtClean="0"/>
              <a:t>Start small </a:t>
            </a:r>
          </a:p>
          <a:p>
            <a:r>
              <a:rPr lang="en-US" dirty="0" smtClean="0"/>
              <a:t>Break large tasks down into individual assignments</a:t>
            </a:r>
            <a:endParaRPr lang="en-US" dirty="0" smtClean="0"/>
          </a:p>
          <a:p>
            <a:r>
              <a:rPr lang="en-US" dirty="0" smtClean="0"/>
              <a:t>Create assignments to learn about how to approach the complexity</a:t>
            </a:r>
          </a:p>
          <a:p>
            <a:pPr lvl="1"/>
            <a:r>
              <a:rPr lang="en-US" dirty="0" smtClean="0"/>
              <a:t>Find how many commits have been made in the past x months. What has changed?</a:t>
            </a:r>
          </a:p>
          <a:p>
            <a:pPr lvl="1"/>
            <a:r>
              <a:rPr lang="en-US" dirty="0" smtClean="0"/>
              <a:t>What parts of th</a:t>
            </a:r>
            <a:r>
              <a:rPr lang="en-US" dirty="0" smtClean="0"/>
              <a:t>e code have been touched?</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Unpredictability - 1</a:t>
            </a:r>
            <a:br>
              <a:rPr lang="en-US" dirty="0" smtClean="0"/>
            </a:br>
            <a:r>
              <a:rPr lang="en-US" dirty="0" smtClean="0"/>
              <a:t>What if something goes wrong?</a:t>
            </a:r>
            <a:endParaRPr lang="en-US" dirty="0"/>
          </a:p>
        </p:txBody>
      </p:sp>
      <p:sp>
        <p:nvSpPr>
          <p:cNvPr id="3" name="Content Placeholder 2"/>
          <p:cNvSpPr>
            <a:spLocks noGrp="1"/>
          </p:cNvSpPr>
          <p:nvPr>
            <p:ph idx="1"/>
          </p:nvPr>
        </p:nvSpPr>
        <p:spPr/>
        <p:txBody>
          <a:bodyPr/>
          <a:lstStyle/>
          <a:p>
            <a:r>
              <a:rPr lang="en-US" dirty="0" smtClean="0"/>
              <a:t>Contact person leaves project</a:t>
            </a:r>
          </a:p>
          <a:p>
            <a:r>
              <a:rPr lang="en-US" dirty="0" smtClean="0"/>
              <a:t>Project changes architecture mid-term</a:t>
            </a:r>
          </a:p>
          <a:p>
            <a:r>
              <a:rPr lang="en-US" dirty="0" smtClean="0"/>
              <a:t>Project gets forked mid-term</a:t>
            </a:r>
          </a:p>
          <a:p>
            <a:r>
              <a:rPr lang="en-US" dirty="0" smtClean="0"/>
              <a:t>Need for student contribution disappears</a:t>
            </a:r>
          </a:p>
          <a:p>
            <a:r>
              <a:rPr lang="en-US" dirty="0" smtClean="0"/>
              <a:t>Scope is too large and students can’t complete</a:t>
            </a:r>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9</a:t>
            </a:fld>
            <a:endParaRPr lang="en-US"/>
          </a:p>
        </p:txBody>
      </p:sp>
      <p:pic>
        <p:nvPicPr>
          <p:cNvPr id="2050" name="Picture 2" descr="C:\Users\he302979\AppData\Local\Microsoft\Windows\Temporary Internet Files\Content.IE5\830P3M38\MM900236459[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4191000"/>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5648</TotalTime>
  <Words>1146</Words>
  <Application>Microsoft Office PowerPoint</Application>
  <PresentationFormat>On-screen Show (4:3)</PresentationFormat>
  <Paragraphs>164</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HislopEllis</vt:lpstr>
      <vt:lpstr>2.4 Pedagogy and Course Materials</vt:lpstr>
      <vt:lpstr>Overview</vt:lpstr>
      <vt:lpstr>Instructional Style - 1</vt:lpstr>
      <vt:lpstr>Instructional Style - Mentor</vt:lpstr>
      <vt:lpstr>Instructional Style – Co-Learner</vt:lpstr>
      <vt:lpstr>Instructional Style – Preparing Students</vt:lpstr>
      <vt:lpstr>Instructional Style – Be Opportunistic</vt:lpstr>
      <vt:lpstr>Issue: Complexity</vt:lpstr>
      <vt:lpstr>Issue: Unpredictability - 1 What if something goes wrong?</vt:lpstr>
      <vt:lpstr>Issue: Unpredictability - 2 What if something goes wrong?</vt:lpstr>
      <vt:lpstr>Issue: Schedule Creep</vt:lpstr>
      <vt:lpstr>Scoping Student Projects</vt:lpstr>
      <vt:lpstr>Evaluating Student Work - 1</vt:lpstr>
      <vt:lpstr>Licensing and IP: Copyright - 1</vt:lpstr>
      <vt:lpstr>Licensing and IP: Copyright - 2</vt:lpstr>
      <vt:lpstr>Licensing and IP: Copyright - 3</vt:lpstr>
      <vt:lpstr>Licensing and IP - 1</vt:lpstr>
      <vt:lpstr>PowerPoint Presentation</vt:lpstr>
      <vt:lpstr>Licensing and IP – 3 An Open Source License Must:</vt:lpstr>
      <vt:lpstr>Licensing and IP – 4 An Open Source License Must:</vt:lpstr>
      <vt:lpstr>FERPA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OIT</cp:lastModifiedBy>
  <cp:revision>917</cp:revision>
  <dcterms:created xsi:type="dcterms:W3CDTF">2009-06-29T15:20:32Z</dcterms:created>
  <dcterms:modified xsi:type="dcterms:W3CDTF">2014-05-27T18:10:59Z</dcterms:modified>
</cp:coreProperties>
</file>