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sldIdLst>
    <p:sldId id="289" r:id="rId2"/>
    <p:sldId id="392" r:id="rId3"/>
    <p:sldId id="386" r:id="rId4"/>
    <p:sldId id="358" r:id="rId5"/>
    <p:sldId id="359" r:id="rId6"/>
    <p:sldId id="393" r:id="rId7"/>
    <p:sldId id="394" r:id="rId8"/>
    <p:sldId id="395" r:id="rId9"/>
    <p:sldId id="387" r:id="rId10"/>
    <p:sldId id="388" r:id="rId11"/>
    <p:sldId id="389" r:id="rId12"/>
    <p:sldId id="374" r:id="rId13"/>
    <p:sldId id="368" r:id="rId14"/>
    <p:sldId id="396" r:id="rId15"/>
    <p:sldId id="347" r:id="rId16"/>
    <p:sldId id="348" r:id="rId17"/>
    <p:sldId id="349" r:id="rId18"/>
    <p:sldId id="350" r:id="rId19"/>
    <p:sldId id="351" r:id="rId20"/>
    <p:sldId id="352" r:id="rId21"/>
    <p:sldId id="376" r:id="rId22"/>
    <p:sldId id="377" r:id="rId23"/>
    <p:sldId id="378" r:id="rId24"/>
    <p:sldId id="379" r:id="rId25"/>
    <p:sldId id="354" r:id="rId26"/>
    <p:sldId id="355" r:id="rId27"/>
    <p:sldId id="356" r:id="rId28"/>
    <p:sldId id="380" r:id="rId29"/>
    <p:sldId id="385" r:id="rId30"/>
    <p:sldId id="381" r:id="rId31"/>
    <p:sldId id="382" r:id="rId32"/>
    <p:sldId id="384" r:id="rId33"/>
    <p:sldId id="397" r:id="rId34"/>
    <p:sldId id="399" r:id="rId35"/>
    <p:sldId id="400" r:id="rId36"/>
    <p:sldId id="401" r:id="rId3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1587"/>
    <a:srgbClr val="143288"/>
    <a:srgbClr val="8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20565" autoAdjust="0"/>
    <p:restoredTop sz="94660"/>
  </p:normalViewPr>
  <p:slideViewPr>
    <p:cSldViewPr>
      <p:cViewPr varScale="1">
        <p:scale>
          <a:sx n="79" d="100"/>
          <a:sy n="79" d="100"/>
        </p:scale>
        <p:origin x="-13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E1A4B3E-213F-4CF4-85B2-5917254297CB}" type="datetimeFigureOut">
              <a:rPr lang="en-US"/>
              <a:pPr>
                <a:defRPr/>
              </a:pPr>
              <a:t>5/28/2014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A9D7CCF-F491-426D-9638-FC80555158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9498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92C80-8FE5-6244-8225-483F40355FDE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Give examples of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92C80-8FE5-6244-8225-483F40355FDE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Give examples of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92C80-8FE5-6244-8225-483F40355FDE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Give examples of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92C80-8FE5-6244-8225-483F40355FDE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5A85B6-EBA4-4FA0-8E0B-9B07353DB7C3}" type="datetime1">
              <a:rPr lang="en-US"/>
              <a:pPr>
                <a:defRPr/>
              </a:pPr>
              <a:t>5/28/2014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75AF5-9F80-4A78-93DE-AA46C20D08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78ED84-57F7-4671-9C6B-207BEA3C8200}" type="datetime1">
              <a:rPr lang="en-US"/>
              <a:pPr>
                <a:defRPr/>
              </a:pPr>
              <a:t>5/28/2014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59A475-6B89-4C58-BE66-319B394F1E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9C5090-FB5F-4F0E-92EA-1FBF5D504357}" type="datetime1">
              <a:rPr lang="en-US"/>
              <a:pPr>
                <a:defRPr/>
              </a:pPr>
              <a:t>5/28/2014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21DC3-01D4-4FBD-9310-8B6252FE42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600"/>
            </a:lvl1pPr>
            <a:lvl2pPr>
              <a:defRPr sz="2800"/>
            </a:lvl2pPr>
            <a:lvl3pPr>
              <a:defRPr sz="24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8A9D18-03E9-4BC6-93D6-9DD45B4BAC39}" type="datetime1">
              <a:rPr lang="en-US"/>
              <a:pPr>
                <a:defRPr/>
              </a:pPr>
              <a:t>5/28/2014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25EBC2-12FA-4DAC-9208-5351300764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E8F754-AC25-429D-97B6-6B2315AF0672}" type="datetime1">
              <a:rPr lang="en-US"/>
              <a:pPr>
                <a:defRPr/>
              </a:pPr>
              <a:t>5/28/2014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04598-777A-4E6E-A15E-6F7BF04C49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9C216B-661E-4252-9EE3-2BF99062E9C7}" type="datetime1">
              <a:rPr lang="en-US"/>
              <a:pPr>
                <a:defRPr/>
              </a:pPr>
              <a:t>5/28/2014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5D4D68-1353-41E0-A4C6-6FE6599CFE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072E22-9CDE-4E93-8B85-0C04DA233642}" type="datetime1">
              <a:rPr lang="en-US"/>
              <a:pPr>
                <a:defRPr/>
              </a:pPr>
              <a:t>5/28/2014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D8F5D4-8232-448D-BD36-3E48C720B0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6D3FBB-0D43-4DFB-9056-D2A19B3A17D9}" type="datetime1">
              <a:rPr lang="en-US"/>
              <a:pPr>
                <a:defRPr/>
              </a:pPr>
              <a:t>5/28/2014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59D303-6692-4693-9282-65F502AF2F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06F838-A26D-4BB2-B479-032E57F17978}" type="datetime1">
              <a:rPr lang="en-US"/>
              <a:pPr>
                <a:defRPr/>
              </a:pPr>
              <a:t>5/28/2014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C2135B-9C8E-4E29-A39B-06F9394F9F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832187-DC85-4B8B-A876-FD8ABEE55796}" type="datetime1">
              <a:rPr lang="en-US"/>
              <a:pPr>
                <a:defRPr/>
              </a:pPr>
              <a:t>5/28/2014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1FED83-9C15-453E-88E4-30F2D4B351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93F678-41C5-4A65-A35C-3DA5E5495B96}" type="datetime1">
              <a:rPr lang="en-US"/>
              <a:pPr>
                <a:defRPr/>
              </a:pPr>
              <a:t>5/28/2014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CAD41A-8D71-4361-8001-4920321C5F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1EA1BA2-FBFB-4127-8858-D44FE097CD1B}" type="datetime1">
              <a:rPr lang="en-US"/>
              <a:pPr>
                <a:defRPr/>
              </a:pPr>
              <a:t>5/28/2014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C517C32-AB2C-4593-8DC1-83A75397D3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xcitegroup.org/softhum/doku.php?id=f:50ways" TargetMode="Externa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wmf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1.3 Examples of HFOSS in Education</a:t>
            </a:r>
            <a:endParaRPr lang="en-US" sz="4000" dirty="0"/>
          </a:p>
        </p:txBody>
      </p:sp>
      <p:pic>
        <p:nvPicPr>
          <p:cNvPr id="9" name="Picture 8" descr="IST and Drexel Logo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496800" y="24688800"/>
            <a:ext cx="6400800" cy="2698680"/>
          </a:xfrm>
          <a:prstGeom prst="rect">
            <a:avLst/>
          </a:prstGeom>
        </p:spPr>
      </p:pic>
      <p:pic>
        <p:nvPicPr>
          <p:cNvPr id="11" name="Picture 10" descr="IST and Drexel Logo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649200" y="24841200"/>
            <a:ext cx="6400800" cy="26986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Picture 11" descr="IST and Drexel Logo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801600" y="24993600"/>
            <a:ext cx="6400800" cy="2698680"/>
          </a:xfrm>
          <a:prstGeom prst="rect">
            <a:avLst/>
          </a:prstGeom>
        </p:spPr>
      </p:pic>
      <p:pic>
        <p:nvPicPr>
          <p:cNvPr id="10" name="Picture 7" descr="http://teachingopensource.org/images/thumb/d/d1/Posse-logo.png/350px-Posse-logo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5410200"/>
            <a:ext cx="3333750" cy="1219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- HFOSS Project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Research history of HFOSS project and summarize. </a:t>
            </a:r>
          </a:p>
          <a:p>
            <a:pPr lvl="1"/>
            <a:r>
              <a:rPr lang="en-US" dirty="0" smtClean="0"/>
              <a:t>When did it start? How many releases? How many users? </a:t>
            </a:r>
          </a:p>
          <a:p>
            <a:r>
              <a:rPr lang="en-US" dirty="0" smtClean="0"/>
              <a:t>Review archived discussion of a chat, thread, or forum and summarize, categorize or reflect on the content. </a:t>
            </a:r>
          </a:p>
          <a:p>
            <a:r>
              <a:rPr lang="en-US" dirty="0" smtClean="0"/>
              <a:t>Study completed defect or feature proposal, and create a concise summary.</a:t>
            </a:r>
          </a:p>
          <a:p>
            <a:pPr lvl="1"/>
            <a:r>
              <a:rPr lang="en-US" dirty="0" smtClean="0"/>
              <a:t>Include details, people involved and roles, steps taken, etc.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1451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- Communication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Choose an RSS client, subscribe to RSS feeds for HFOSS, read, and summarize. </a:t>
            </a:r>
          </a:p>
          <a:p>
            <a:r>
              <a:rPr lang="en-US" dirty="0" smtClean="0"/>
              <a:t>Subscribe to an IRC channel, listen to a meeting, write summary.</a:t>
            </a:r>
          </a:p>
          <a:p>
            <a:r>
              <a:rPr lang="en-US" dirty="0" smtClean="0"/>
              <a:t>Work remotely with another student to develop profiles for each other</a:t>
            </a:r>
          </a:p>
          <a:p>
            <a:r>
              <a:rPr lang="en-US" dirty="0" smtClean="0"/>
              <a:t>Study the social norms of communication within a FOSS community. (i.e. how to ask questions, respond, etc.) 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3645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- Usability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Evaluate usability of a specified feature or screen and summarize results.</a:t>
            </a:r>
          </a:p>
          <a:p>
            <a:pPr lvl="1"/>
            <a:r>
              <a:rPr lang="en-US" dirty="0" smtClean="0"/>
              <a:t>Using formal guidelines or rubric </a:t>
            </a:r>
          </a:p>
          <a:p>
            <a:pPr lvl="1"/>
            <a:r>
              <a:rPr lang="en-US" dirty="0" smtClean="0"/>
              <a:t>Using heuristic evaluation </a:t>
            </a:r>
          </a:p>
          <a:p>
            <a:r>
              <a:rPr lang="en-US" dirty="0" smtClean="0"/>
              <a:t>Evaluate accessibility of feature/screen. </a:t>
            </a:r>
          </a:p>
          <a:p>
            <a:r>
              <a:rPr lang="en-US" dirty="0" smtClean="0"/>
              <a:t>Brainstorm list of possible enhancements for project, choose a few to document.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- Visual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Create a storyboard or paper prototype, evaluate with users, revise, &amp; summarize. </a:t>
            </a:r>
          </a:p>
          <a:p>
            <a:r>
              <a:rPr lang="en-US" dirty="0" smtClean="0"/>
              <a:t>Create instructional comics. </a:t>
            </a:r>
          </a:p>
          <a:p>
            <a:r>
              <a:rPr lang="en-US" dirty="0" smtClean="0"/>
              <a:t>Create a font or icon set. </a:t>
            </a:r>
          </a:p>
          <a:p>
            <a:r>
              <a:rPr lang="en-US" dirty="0" smtClean="0"/>
              <a:t>Create a logo.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Students Have…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41437"/>
            <a:ext cx="8229600" cy="4525963"/>
          </a:xfrm>
        </p:spPr>
        <p:txBody>
          <a:bodyPr/>
          <a:lstStyle/>
          <a:p>
            <a:r>
              <a:rPr lang="en-US" sz="3200" dirty="0" smtClean="0"/>
              <a:t>Created install instructions for the dev environment for </a:t>
            </a:r>
            <a:r>
              <a:rPr lang="en-US" sz="3200" dirty="0" err="1" smtClean="0"/>
              <a:t>OpenMRS</a:t>
            </a:r>
            <a:endParaRPr lang="en-US" sz="3200" dirty="0" smtClean="0"/>
          </a:p>
          <a:p>
            <a:r>
              <a:rPr lang="en-US" sz="3200" dirty="0" smtClean="0"/>
              <a:t>Added a keyboard to the Caribou onscreen keyboard</a:t>
            </a:r>
          </a:p>
          <a:p>
            <a:r>
              <a:rPr lang="en-US" sz="3200" dirty="0" smtClean="0"/>
              <a:t>Written guidelines for downloading and installing products</a:t>
            </a:r>
          </a:p>
          <a:p>
            <a:r>
              <a:rPr lang="en-US" sz="3200" dirty="0" smtClean="0"/>
              <a:t>Added color filters to vision software</a:t>
            </a:r>
          </a:p>
          <a:p>
            <a:r>
              <a:rPr lang="en-US" sz="3200" dirty="0" smtClean="0"/>
              <a:t>Created a volunteer management module for disaster management software</a:t>
            </a:r>
          </a:p>
          <a:p>
            <a:endParaRPr lang="en-US" sz="18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585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smtClean="0"/>
              <a:t>The Course: Software Engineering</a:t>
            </a:r>
          </a:p>
        </p:txBody>
      </p:sp>
      <p:sp>
        <p:nvSpPr>
          <p:cNvPr id="6861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200" smtClean="0"/>
              <a:t>Senior-level software engineering course</a:t>
            </a:r>
          </a:p>
          <a:p>
            <a:r>
              <a:rPr lang="en-US" sz="3200" smtClean="0"/>
              <a:t>Two 75 minute meetings per week</a:t>
            </a:r>
          </a:p>
          <a:p>
            <a:r>
              <a:rPr lang="en-US" sz="3200" smtClean="0"/>
              <a:t>Goals: </a:t>
            </a:r>
          </a:p>
          <a:p>
            <a:pPr lvl="1"/>
            <a:r>
              <a:rPr lang="en-US" smtClean="0"/>
              <a:t>Expose students to major development steps</a:t>
            </a:r>
          </a:p>
          <a:p>
            <a:pPr lvl="2"/>
            <a:r>
              <a:rPr lang="en-US" smtClean="0"/>
              <a:t>Requirements, design, code, test, maintenance</a:t>
            </a:r>
          </a:p>
          <a:p>
            <a:pPr lvl="1"/>
            <a:r>
              <a:rPr lang="en-US" smtClean="0"/>
              <a:t>Provide experience with complex, on-going project</a:t>
            </a:r>
          </a:p>
          <a:p>
            <a:pPr lvl="1"/>
            <a:r>
              <a:rPr lang="en-US" smtClean="0"/>
              <a:t>Involve students in professional community</a:t>
            </a:r>
          </a:p>
        </p:txBody>
      </p:sp>
      <p:pic>
        <p:nvPicPr>
          <p:cNvPr id="68612" name="Picture 4" descr="star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91388" y="5005388"/>
            <a:ext cx="1852612" cy="18526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smtClean="0"/>
              <a:t>The Project: Caribou</a:t>
            </a:r>
          </a:p>
        </p:txBody>
      </p:sp>
      <p:sp>
        <p:nvSpPr>
          <p:cNvPr id="60419" name="Rectangle 3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r>
              <a:rPr lang="en-US" sz="3200" smtClean="0"/>
              <a:t>On-screen keyboard</a:t>
            </a:r>
          </a:p>
          <a:p>
            <a:r>
              <a:rPr lang="en-US" sz="3200" smtClean="0"/>
              <a:t>Part of GNOME desktop environment</a:t>
            </a:r>
          </a:p>
          <a:p>
            <a:r>
              <a:rPr lang="en-US" sz="3200" smtClean="0"/>
              <a:t>Use by mouse or switch device</a:t>
            </a:r>
          </a:p>
          <a:p>
            <a:r>
              <a:rPr lang="en-US" sz="3200" smtClean="0">
                <a:solidFill>
                  <a:srgbClr val="000000"/>
                </a:solidFill>
              </a:rPr>
              <a:t>Customizable</a:t>
            </a:r>
          </a:p>
          <a:p>
            <a:pPr lvl="1"/>
            <a:r>
              <a:rPr lang="en-US" smtClean="0">
                <a:solidFill>
                  <a:srgbClr val="000000"/>
                </a:solidFill>
              </a:rPr>
              <a:t>Keyboard layout, font, color, etc.</a:t>
            </a:r>
            <a:endParaRPr lang="en-US" smtClean="0"/>
          </a:p>
        </p:txBody>
      </p:sp>
      <p:pic>
        <p:nvPicPr>
          <p:cNvPr id="60422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4259263"/>
            <a:ext cx="6934200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0423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91400" y="0"/>
            <a:ext cx="17526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Caribou Development Environment</a:t>
            </a:r>
          </a:p>
        </p:txBody>
      </p:sp>
      <p:sp>
        <p:nvSpPr>
          <p:cNvPr id="66563" name="Rectangle 3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876800"/>
          </a:xfrm>
        </p:spPr>
        <p:txBody>
          <a:bodyPr/>
          <a:lstStyle/>
          <a:p>
            <a:r>
              <a:rPr lang="en-US" sz="2800" smtClean="0"/>
              <a:t>1500 lines of Python code</a:t>
            </a:r>
          </a:p>
          <a:p>
            <a:pPr lvl="1"/>
            <a:r>
              <a:rPr lang="en-US" sz="2400" smtClean="0"/>
              <a:t>Download from git repository</a:t>
            </a:r>
          </a:p>
          <a:p>
            <a:pPr lvl="1"/>
            <a:r>
              <a:rPr lang="en-US" sz="2400" smtClean="0"/>
              <a:t>8 files</a:t>
            </a:r>
          </a:p>
          <a:p>
            <a:pPr lvl="1"/>
            <a:r>
              <a:rPr lang="en-US" sz="2400" smtClean="0"/>
              <a:t>15 classes</a:t>
            </a:r>
          </a:p>
          <a:p>
            <a:r>
              <a:rPr lang="en-US" sz="2800" smtClean="0"/>
              <a:t>Keyboards stored as XML or JSON format</a:t>
            </a:r>
          </a:p>
          <a:p>
            <a:r>
              <a:rPr lang="en-US" sz="2800" smtClean="0"/>
              <a:t>Code organization relatively complex</a:t>
            </a:r>
          </a:p>
          <a:p>
            <a:pPr lvl="1"/>
            <a:r>
              <a:rPr lang="en-US" sz="2400" smtClean="0"/>
              <a:t>Creation involves multiple install.sh and make files</a:t>
            </a:r>
          </a:p>
          <a:p>
            <a:pPr lvl="1"/>
            <a:r>
              <a:rPr lang="en-US" sz="2400" smtClean="0"/>
              <a:t>Four levels of directories and make files</a:t>
            </a:r>
          </a:p>
          <a:p>
            <a:r>
              <a:rPr lang="en-US" sz="2800" smtClean="0"/>
              <a:t>We wrote requirements, design, test spec, and made code contributions</a:t>
            </a:r>
          </a:p>
        </p:txBody>
      </p:sp>
      <p:pic>
        <p:nvPicPr>
          <p:cNvPr id="66564" name="Picture 4" descr="pyth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1447800"/>
            <a:ext cx="1847850" cy="18192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Student Enhancements:</a:t>
            </a:r>
            <a:br>
              <a:rPr lang="en-US" smtClean="0"/>
            </a:br>
            <a:r>
              <a:rPr lang="en-US" smtClean="0"/>
              <a:t>English Lexical Keyboard</a:t>
            </a:r>
          </a:p>
        </p:txBody>
      </p:sp>
      <p:pic>
        <p:nvPicPr>
          <p:cNvPr id="71684" name="Picture 4" descr="lexi-en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81000" y="1752600"/>
            <a:ext cx="8382000" cy="1765300"/>
          </a:xfrm>
          <a:ln/>
        </p:spPr>
      </p:pic>
      <p:sp>
        <p:nvSpPr>
          <p:cNvPr id="71685" name="Rectangle 5"/>
          <p:cNvSpPr>
            <a:spLocks/>
          </p:cNvSpPr>
          <p:nvPr/>
        </p:nvSpPr>
        <p:spPr bwMode="auto">
          <a:xfrm>
            <a:off x="609600" y="3657600"/>
            <a:ext cx="82296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en-US" sz="3200">
                <a:latin typeface="Calibri" pitchFamily="34" charset="0"/>
              </a:rPr>
              <a:t>Also added:</a:t>
            </a:r>
          </a:p>
          <a:p>
            <a:pPr marL="742950" lvl="1" indent="-285750" algn="l" eaLnBrk="0" hangingPunct="0">
              <a:spcBef>
                <a:spcPct val="20000"/>
              </a:spcBef>
              <a:buFont typeface="Arial" charset="0"/>
              <a:buChar char="–"/>
            </a:pPr>
            <a:r>
              <a:rPr lang="en-US" sz="2800">
                <a:latin typeface="Calibri" pitchFamily="34" charset="0"/>
              </a:rPr>
              <a:t>Shift Key</a:t>
            </a:r>
          </a:p>
          <a:p>
            <a:pPr marL="742950" lvl="1" indent="-285750" algn="l" eaLnBrk="0" hangingPunct="0">
              <a:spcBef>
                <a:spcPct val="20000"/>
              </a:spcBef>
              <a:buFont typeface="Arial" charset="0"/>
              <a:buChar char="–"/>
            </a:pPr>
            <a:r>
              <a:rPr lang="en-US" sz="2800">
                <a:latin typeface="Calibri" pitchFamily="34" charset="0"/>
              </a:rPr>
              <a:t>Esc Key</a:t>
            </a:r>
          </a:p>
          <a:p>
            <a:pPr marL="742950" lvl="1" indent="-285750" algn="l" eaLnBrk="0" hangingPunct="0">
              <a:spcBef>
                <a:spcPct val="20000"/>
              </a:spcBef>
              <a:buFont typeface="Arial" charset="0"/>
              <a:buChar char="–"/>
            </a:pPr>
            <a:r>
              <a:rPr lang="en-US" sz="2800">
                <a:latin typeface="Calibri" pitchFamily="34" charset="0"/>
              </a:rPr>
              <a:t>Delete Key (vs backspace)</a:t>
            </a:r>
          </a:p>
          <a:p>
            <a:pPr marL="742950" lvl="1" indent="-285750" algn="l" eaLnBrk="0" hangingPunct="0">
              <a:spcBef>
                <a:spcPct val="20000"/>
              </a:spcBef>
              <a:buFont typeface="Arial" charset="0"/>
              <a:buChar char="–"/>
            </a:pPr>
            <a:r>
              <a:rPr lang="en-US" sz="2800">
                <a:latin typeface="Calibri" pitchFamily="34" charset="0"/>
              </a:rPr>
              <a:t>Page Up, Page Down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6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smtClean="0"/>
              <a:t>Student Enhancements: Usability</a:t>
            </a:r>
          </a:p>
        </p:txBody>
      </p:sp>
      <p:sp>
        <p:nvSpPr>
          <p:cNvPr id="74764" name="Rectangle 12"/>
          <p:cNvSpPr>
            <a:spLocks noGrp="1"/>
          </p:cNvSpPr>
          <p:nvPr>
            <p:ph type="body" idx="1"/>
          </p:nvPr>
        </p:nvSpPr>
        <p:spPr>
          <a:xfrm>
            <a:off x="457200" y="1828800"/>
            <a:ext cx="8229600" cy="4525963"/>
          </a:xfrm>
        </p:spPr>
        <p:txBody>
          <a:bodyPr/>
          <a:lstStyle/>
          <a:p>
            <a:r>
              <a:rPr lang="en-US" sz="3200" smtClean="0"/>
              <a:t>More descriptive names for some keys</a:t>
            </a:r>
          </a:p>
          <a:p>
            <a:r>
              <a:rPr lang="en-US" sz="3200" smtClean="0"/>
              <a:t>Add keys with critical functionality</a:t>
            </a:r>
          </a:p>
        </p:txBody>
      </p:sp>
      <p:pic>
        <p:nvPicPr>
          <p:cNvPr id="7475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3389313"/>
            <a:ext cx="8001000" cy="25542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74758" name="Oval 6"/>
          <p:cNvSpPr>
            <a:spLocks noChangeArrowheads="1"/>
          </p:cNvSpPr>
          <p:nvPr/>
        </p:nvSpPr>
        <p:spPr bwMode="auto">
          <a:xfrm>
            <a:off x="6172200" y="4722813"/>
            <a:ext cx="696913" cy="701675"/>
          </a:xfrm>
          <a:prstGeom prst="ellipse">
            <a:avLst/>
          </a:prstGeom>
          <a:noFill/>
          <a:ln w="2556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4759" name="Oval 7"/>
          <p:cNvSpPr>
            <a:spLocks noChangeArrowheads="1"/>
          </p:cNvSpPr>
          <p:nvPr/>
        </p:nvSpPr>
        <p:spPr bwMode="auto">
          <a:xfrm>
            <a:off x="7772400" y="3275013"/>
            <a:ext cx="685800" cy="766762"/>
          </a:xfrm>
          <a:prstGeom prst="ellipse">
            <a:avLst/>
          </a:prstGeom>
          <a:noFill/>
          <a:ln w="2556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4760" name="Oval 8"/>
          <p:cNvSpPr>
            <a:spLocks noChangeArrowheads="1"/>
          </p:cNvSpPr>
          <p:nvPr/>
        </p:nvSpPr>
        <p:spPr bwMode="auto">
          <a:xfrm>
            <a:off x="7772400" y="5180013"/>
            <a:ext cx="685800" cy="690562"/>
          </a:xfrm>
          <a:prstGeom prst="ellipse">
            <a:avLst/>
          </a:prstGeom>
          <a:noFill/>
          <a:ln w="2556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4761" name="Oval 9"/>
          <p:cNvSpPr>
            <a:spLocks noChangeArrowheads="1"/>
          </p:cNvSpPr>
          <p:nvPr/>
        </p:nvSpPr>
        <p:spPr bwMode="auto">
          <a:xfrm>
            <a:off x="609600" y="4189413"/>
            <a:ext cx="677863" cy="690562"/>
          </a:xfrm>
          <a:prstGeom prst="ellipse">
            <a:avLst/>
          </a:prstGeom>
          <a:noFill/>
          <a:ln w="25560">
            <a:solidFill>
              <a:srgbClr val="3333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4762" name="Oval 10"/>
          <p:cNvSpPr>
            <a:spLocks noChangeArrowheads="1"/>
          </p:cNvSpPr>
          <p:nvPr/>
        </p:nvSpPr>
        <p:spPr bwMode="auto">
          <a:xfrm>
            <a:off x="685800" y="4722813"/>
            <a:ext cx="774700" cy="690562"/>
          </a:xfrm>
          <a:prstGeom prst="ellipse">
            <a:avLst/>
          </a:prstGeom>
          <a:noFill/>
          <a:ln w="25560">
            <a:solidFill>
              <a:srgbClr val="3333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4763" name="Oval 11"/>
          <p:cNvSpPr>
            <a:spLocks noChangeArrowheads="1"/>
          </p:cNvSpPr>
          <p:nvPr/>
        </p:nvSpPr>
        <p:spPr bwMode="auto">
          <a:xfrm>
            <a:off x="609600" y="3808413"/>
            <a:ext cx="581025" cy="609600"/>
          </a:xfrm>
          <a:prstGeom prst="ellipse">
            <a:avLst/>
          </a:prstGeom>
          <a:noFill/>
          <a:ln w="2556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 in Student Participation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r>
              <a:rPr lang="en-US" dirty="0" smtClean="0"/>
              <a:t>FOSS project complexity</a:t>
            </a:r>
          </a:p>
          <a:p>
            <a:pPr lvl="1"/>
            <a:r>
              <a:rPr lang="en-US" dirty="0" smtClean="0"/>
              <a:t>Code and technology base</a:t>
            </a:r>
          </a:p>
          <a:p>
            <a:pPr lvl="1"/>
            <a:r>
              <a:rPr lang="en-US" dirty="0" smtClean="0"/>
              <a:t>Tools used</a:t>
            </a:r>
          </a:p>
          <a:p>
            <a:r>
              <a:rPr lang="en-US" dirty="0" smtClean="0"/>
              <a:t>FOSS culture and process</a:t>
            </a:r>
          </a:p>
          <a:p>
            <a:pPr lvl="1"/>
            <a:r>
              <a:rPr lang="en-US" dirty="0" smtClean="0"/>
              <a:t>Dynamics of interaction with FOSS communities</a:t>
            </a:r>
          </a:p>
          <a:p>
            <a:pPr lvl="1"/>
            <a:r>
              <a:rPr lang="en-US" dirty="0" smtClean="0"/>
              <a:t>Release schedules and process</a:t>
            </a:r>
          </a:p>
          <a:p>
            <a:r>
              <a:rPr lang="en-US" dirty="0" smtClean="0"/>
              <a:t>Meaningful involvement for students</a:t>
            </a:r>
          </a:p>
          <a:p>
            <a:pPr lvl="1"/>
            <a:r>
              <a:rPr lang="en-US" dirty="0" smtClean="0"/>
              <a:t>FOSS project cooperation</a:t>
            </a:r>
          </a:p>
          <a:p>
            <a:pPr lvl="1"/>
            <a:r>
              <a:rPr lang="en-US" dirty="0" smtClean="0"/>
              <a:t>Maintaining local knowledge of project over time</a:t>
            </a:r>
          </a:p>
          <a:p>
            <a:pPr lvl="1"/>
            <a:endParaRPr lang="en-US" dirty="0"/>
          </a:p>
        </p:txBody>
      </p:sp>
      <p:pic>
        <p:nvPicPr>
          <p:cNvPr id="4" name="Picture 3" descr="MC900366454.W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04051" y="1775971"/>
            <a:ext cx="1587500" cy="1477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7207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2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Student Enhancements: </a:t>
            </a:r>
            <a:br>
              <a:rPr lang="en-US" smtClean="0"/>
            </a:br>
            <a:r>
              <a:rPr lang="en-US" smtClean="0"/>
              <a:t>Programming Keyboard</a:t>
            </a:r>
          </a:p>
        </p:txBody>
      </p:sp>
      <p:sp>
        <p:nvSpPr>
          <p:cNvPr id="63495" name="Rectangle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200" smtClean="0"/>
              <a:t>Keyboard layout intended for programming</a:t>
            </a:r>
          </a:p>
          <a:p>
            <a:r>
              <a:rPr lang="en-US" sz="3200" smtClean="0"/>
              <a:t>Reduce layout switching between alphanumeric and special characters</a:t>
            </a:r>
          </a:p>
          <a:p>
            <a:endParaRPr lang="en-US" sz="3200" smtClean="0"/>
          </a:p>
        </p:txBody>
      </p:sp>
      <p:pic>
        <p:nvPicPr>
          <p:cNvPr id="63496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581400"/>
            <a:ext cx="8382000" cy="236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dirty="0" smtClean="0"/>
              <a:t>The Project: </a:t>
            </a:r>
            <a:r>
              <a:rPr lang="en-US" dirty="0" err="1" smtClean="0"/>
              <a:t>OpenMRS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4525963"/>
          </a:xfrm>
        </p:spPr>
        <p:txBody>
          <a:bodyPr/>
          <a:lstStyle/>
          <a:p>
            <a:r>
              <a:rPr lang="en-US" dirty="0" smtClean="0"/>
              <a:t>World's leading open source enterprise electronic medical record system.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2332037"/>
            <a:ext cx="7293832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OpenMRS</a:t>
            </a:r>
            <a:r>
              <a:rPr lang="en-US" dirty="0" smtClean="0"/>
              <a:t> Development Environment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247,00 LOC</a:t>
            </a:r>
          </a:p>
          <a:p>
            <a:pPr lvl="1"/>
            <a:r>
              <a:rPr lang="en-US" dirty="0" smtClean="0"/>
              <a:t>Java, JavaScript, XML, HTML, SQL</a:t>
            </a:r>
          </a:p>
          <a:p>
            <a:r>
              <a:rPr lang="en-US" dirty="0" smtClean="0"/>
              <a:t>Over 3600 commits made by 75 committers</a:t>
            </a:r>
          </a:p>
          <a:p>
            <a:r>
              <a:rPr lang="en-US" dirty="0" smtClean="0"/>
              <a:t>First step: Getting the dev environment install instructions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 Enhancements:</a:t>
            </a:r>
            <a:br>
              <a:rPr lang="en-US" dirty="0" smtClean="0"/>
            </a:br>
            <a:r>
              <a:rPr lang="en-US" dirty="0" smtClean="0"/>
              <a:t>Developer Environment Instructions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057400"/>
            <a:ext cx="881959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 Enhancement 2:</a:t>
            </a:r>
            <a:br>
              <a:rPr lang="en-US" dirty="0" smtClean="0"/>
            </a:br>
            <a:r>
              <a:rPr lang="en-US" dirty="0" smtClean="0"/>
              <a:t>Mapping of Names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-9525"/>
            <a:ext cx="8763000" cy="681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2950" name="Text Box 6"/>
          <p:cNvSpPr txBox="1">
            <a:spLocks noChangeArrowheads="1"/>
          </p:cNvSpPr>
          <p:nvPr/>
        </p:nvSpPr>
        <p:spPr bwMode="auto">
          <a:xfrm>
            <a:off x="5241925" y="3160713"/>
            <a:ext cx="2787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>
                <a:solidFill>
                  <a:srgbClr val="FF0000"/>
                </a:solidFill>
              </a:rPr>
              <a:t>Note: Four parts to name.</a:t>
            </a:r>
          </a:p>
        </p:txBody>
      </p:sp>
      <p:sp>
        <p:nvSpPr>
          <p:cNvPr id="82951" name="Line 7"/>
          <p:cNvSpPr>
            <a:spLocks noChangeShapeType="1"/>
          </p:cNvSpPr>
          <p:nvPr/>
        </p:nvSpPr>
        <p:spPr bwMode="auto">
          <a:xfrm flipH="1">
            <a:off x="4419600" y="3505200"/>
            <a:ext cx="1447800" cy="11430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85800"/>
            <a:ext cx="9144000" cy="212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4998" name="Rectang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z="4400" smtClean="0"/>
          </a:p>
        </p:txBody>
      </p:sp>
      <p:sp>
        <p:nvSpPr>
          <p:cNvPr id="84999" name="Rectangle 7"/>
          <p:cNvSpPr>
            <a:spLocks noGrp="1"/>
          </p:cNvSpPr>
          <p:nvPr>
            <p:ph type="body" idx="1"/>
          </p:nvPr>
        </p:nvSpPr>
        <p:spPr>
          <a:xfrm>
            <a:off x="381000" y="3429000"/>
            <a:ext cx="8229600" cy="2743200"/>
          </a:xfrm>
        </p:spPr>
        <p:txBody>
          <a:bodyPr/>
          <a:lstStyle/>
          <a:p>
            <a:r>
              <a:rPr lang="en-US" sz="3200" smtClean="0"/>
              <a:t>Where did the last name go?</a:t>
            </a:r>
          </a:p>
          <a:p>
            <a:r>
              <a:rPr lang="en-US" sz="3200" smtClean="0"/>
              <a:t>What happens with hyphenation?</a:t>
            </a:r>
          </a:p>
          <a:p>
            <a:r>
              <a:rPr lang="en-US" sz="3200" smtClean="0"/>
              <a:t>Jr. and Sr. ?</a:t>
            </a:r>
          </a:p>
          <a:p>
            <a:r>
              <a:rPr lang="en-US" sz="3200" smtClean="0"/>
              <a:t>How does it handle Frederick de la Cruz Jr?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9" name="Rectangle 5"/>
          <p:cNvSpPr>
            <a:spLocks noChangeArrowheads="1"/>
          </p:cNvSpPr>
          <p:nvPr/>
        </p:nvSpPr>
        <p:spPr bwMode="auto">
          <a:xfrm>
            <a:off x="0" y="2454275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 eaLnBrk="0" hangingPunct="0"/>
            <a:endParaRPr lang="en-US"/>
          </a:p>
        </p:txBody>
      </p:sp>
      <p:graphicFrame>
        <p:nvGraphicFramePr>
          <p:cNvPr id="88398" name="Group 334"/>
          <p:cNvGraphicFramePr>
            <a:graphicFrameLocks noGrp="1"/>
          </p:cNvGraphicFramePr>
          <p:nvPr/>
        </p:nvGraphicFramePr>
        <p:xfrm>
          <a:off x="228600" y="1219200"/>
          <a:ext cx="8686800" cy="5410201"/>
        </p:xfrm>
        <a:graphic>
          <a:graphicData uri="http://schemas.openxmlformats.org/drawingml/2006/table">
            <a:tbl>
              <a:tblPr/>
              <a:tblGrid>
                <a:gridCol w="1828800"/>
                <a:gridCol w="2425700"/>
                <a:gridCol w="2335213"/>
                <a:gridCol w="2097087"/>
              </a:tblGrid>
              <a:tr h="1354138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Input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Expected Output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Actual Output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Change Required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7300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Jane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Jenifer Doe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Given:   Jane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Middle: Jenifer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Family:  Doe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Given: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Middle: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Family: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51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35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 smtClean="0"/>
              <a:t>Also Test Case Construction Activity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The Project:</a:t>
            </a:r>
            <a:br>
              <a:rPr lang="en-US" dirty="0" smtClean="0"/>
            </a:br>
            <a:r>
              <a:rPr lang="en-US" dirty="0" smtClean="0"/>
              <a:t>Spatial-Temporal </a:t>
            </a:r>
            <a:br>
              <a:rPr lang="en-US" dirty="0" smtClean="0"/>
            </a:br>
            <a:r>
              <a:rPr lang="en-US" dirty="0" smtClean="0"/>
              <a:t>Epidemiological Modeling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74837"/>
            <a:ext cx="8229600" cy="4525963"/>
          </a:xfrm>
        </p:spPr>
        <p:txBody>
          <a:bodyPr/>
          <a:lstStyle/>
          <a:p>
            <a:r>
              <a:rPr lang="en-US" dirty="0" smtClean="0"/>
              <a:t>Spatial and temporal models of emerging infectious diseases. </a:t>
            </a:r>
          </a:p>
          <a:p>
            <a:r>
              <a:rPr lang="en-US" dirty="0" smtClean="0"/>
              <a:t>Aid in understanding and potentially preventing the spread of diseases.</a:t>
            </a:r>
          </a:p>
          <a:p>
            <a:r>
              <a:rPr lang="en-US" dirty="0" smtClean="0"/>
              <a:t> Facilitates development of advanced mathematical models</a:t>
            </a:r>
          </a:p>
          <a:p>
            <a:pPr lvl="1"/>
            <a:r>
              <a:rPr lang="en-US" dirty="0" smtClean="0"/>
              <a:t>Flexible models involving multiple populations (species) and interactions between diseases.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  <p:pic>
        <p:nvPicPr>
          <p:cNvPr id="4098" name="Picture 2" descr="http://www.xcitegroup.org/softhum/lib/exe/fetch.php?hash=2c7c2e&amp;media=http%3A%2F%2Fwww.eclipse.org%2Fstem%2Fimages%2FSTEM_SPLASH5_300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00" y="0"/>
            <a:ext cx="2857500" cy="16383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  <p:sp>
        <p:nvSpPr>
          <p:cNvPr id="53258" name="AutoShape 10" descr="data:image/jpeg;base64,/9j/4AAQSkZJRgABAQAAAQABAAD/2wCEAAkGBhQSERUUExQVFBUWFRcWGRcXGBgeFxsVFxgYFhUaHh8YHCYeGB0kHRYYHy8gIycpLC0tGh8xNTAqNScrLCkBCQoKDgwOGg8PGi4kHyQsLCwsKyw1LCksLCwpNC8sNCwpLCwsLCwsLCktLSwqLCwtLCwsLiwsKiwsLCopLCwsL//AABEIAJUBUgMBIgACEQEDEQH/xAAbAAEAAgMBAQAAAAAAAAAAAAAABQYCAwQHAf/EAD8QAAIBAwMBBQUGBQMDBQEBAAECEQADIQQSMQUGEyJBUTJhcYGRFCNCobHRB1JiwfAzguFykrIVQ1OiwkQk/8QAGgEBAAMBAQEAAAAAAAAAAAAAAAEDBAIFBv/EADURAAEDAgMECQQBBAMAAAAAAAEAAhEDIRIxQQRRYfATInGBkaGxwdEFMuHxFCNCYoIVJDP/2gAMAwEAAhEDEQA/APDqUpREpSlESlKURKVnZsM5hVLH0AJP5VMaXsZq3BbuWRRyzwqjBOdxxwfpXDntZ9xhIUJSp+32PuHUW7G+394JW4pZrfwBVZZpgbVBMkCJqR0P8PGa5bVnnew9gcqR5M+0BpPBECDJkRVbtopNuTpKmCqfFIr1DRdg9OHZWsvctggd6bzLswGG6LYVpHmpjxDJ5rLqfQdLakWNK10swC7YcEFfCQzghPXh8g8ARWb/AJCmXYQD5fKnAV5dFfIq9WOjW7l3Zau2HMT3aWrO4QQAu+6FDOcztU8EwKy6o2nsjadCWufiUxtA49q2isvzEzPlE3fyRMASed8KIVDikVJHqFsEf/5bWDkFr2fcfvJHyiurS9p1tmV0ekOIh7buJ9fG5M/OKuc5wyb6KFBxSKmdR2ouMIFrTIP6NNYB8vPZu8vXzr6valwoBs6Ykfi7m2D/APUAH5imJ8Zef4UqFileg9k9Fb6kxVtHaRbY3vdRigGIUESJ3HyBHqPfVusXNMHuLZtNAYhWZ/Q8wJBHzqtlcOeacXGeWqEaqHpSlaFCUpSiJSlffKiL5SK7umnT578Xvd3RT3c7x8aktHc6cGJuJrHXcdoV7SwvkD4TJj0iq3Pw6E9iKvxSrBrrWncuum0uqyZQu4JA8gVW3BHzn31B39OyNtdSrCMMCDkSMH3EGpa/EMoRa6VuZF4WSeZMAREkR6/P5V0dKsW2uDvt4t8MybdyzgGGgNnykfEV0TAlFw0q43Ox1plBtnUoHYi3cvWGFtxtJgkCAZjgkR9Kj9b2JvJbNxCt5FncbZJKkEAgiJ5byng1SNopm0+KmCq9St2o0bpG9GXcJG5SJExIkZE4rTV6hKUrMWTEwY9YMURYUrIIef8AM8V8Kn+1EXylKURKUpRFIdX6SbLRtuAQM3LezOePEwPHr61z6Lp9y8YtqWI9PSpvp3bG6rt93ZIuHxKFFsNwcm2VjIBnnHOTPZ0fV97dZrSWxADM11be4MMKFI2rBj0k59okA5y97R1h3qbKEXohBhix8vBbdv12z8vzr43Q28ifnbuj9FNW7U7WdHCqsrLG4PGdoiZZRCqirlccycQM7HZS2WD3VXILMbl3au4Dc4lmBLCeDkyORXeLqBxcBOnNvNahs0tkOHoqdd6C6id1vBgyxWD5e2B/nNfbfQGkB7li3K7/AB3V4iRhNxkjgRNTWu6HutP9nS2cgRbMsYY5BNxiR5QI8ua4/s7oot6izdCkArvjenHiQtEDEFeDHkRNSQ8C9udNFS6k5n3CF90Fi3btNF6yHLAi4DLbQplVVwpUEkyTzCxiTVu6RqLt6zGnuO7KpLWy5cggFdwW1vVljbA7skGQCMTRtR2fZIO5GBggSAYORKzvAgcx6ZyKzXpb5i1Ee1DHHx3ERn31TUoNqj7h6o1qt5t6twztptUBuK95cukQI8JtrFrewaW27TIMQvNS/StNqF2KQbi7NjXO9e542O8QzsNhPdjcirtgQSCJrzltPe290BKki5sJMTBUNG4rMEia1jSahWBFshlggjkE5Ugg4qp+xEiMQ8D8qcJCujM53jegyAwBW5cVzLbXW0ZZYDODbDx+IEggdd1la/dhrI05C6cg6h7d1XuIGYsdjc7biwRicheKqP26xpGUBO9uqw7wHaEVxyFcILkgjyIAPmwzXVqOtW9YqoQytMnwItsIp8IYW08ZhtoYhds8wYFTtnMyJjm8TwUSE6l2TtKquxuaZXGHKi7pmbG0LdRtyyMkMsjPwqJ670bU6VgHcunKXbblrTDJ8LDHrjkVM6rX6a4XsCbUOQrCJO0wgff4XA8s2wOZJqS1XWBp9E500i4pSxcfuLawrI+7cUlHPEHkEmfFDHsVKjYm8nIjwM385UQNFDdmrqa0DR6k+NiO4v7d11WnxWvW4rDAUkANnGZh+0/QDo9S9hm3bdpDQVJVlDCVOVMGCPIzXJ0zqT6e8l62dr22DKYBEj3HBFT/AFu2uvui9YZFZ1AazcvAMrqAIU3WAZT+EKcREDE3YXU60z1CPB3tI7p4585hVp0EAjjj5jn96lOg9E7y5ba8rpYJzc2XCkCcSgkyRGD8xXXq9Vb0rCxaW27KCt28yJcm4YJCBtyhUPhDL7RDGYIFQWs1Du5Nwlm4JPuwB7gAIA4q+S9trTrrzr7Id69C6l2i02h07r08Wku3GVWMvcY2wrSxFyUtNuPEsfcsV5xccsSTkkyfiam+ndoEWx3DWLR8YYXdls3B6gl0bcOPSIrk6p1EOAotqpVid0Lu4jb4FVduJiPnVGz0eim0ybkmSedyG91G0rbY07OwVRJPl/nA9/lUt2Y7MnWaoacXFttDmT4vYBLBdvtGASMgY5rQ97WNLnGwuuQJUb07pty+4t2ka45MBVEnJj5ZNWO3/Dm+JF67p7DKCSjXA12AN3s290kjyn4xVm0nQbemUrp0Zt5ZDqLgmQpzsFsHYBt3wCdwiSBitVvoX37AWzuhbqO5tSxZ+VGQxExv2nKtEYIy1Kz8wYHZf1geBO/ctX8ctEuVZPYtWVjZ1dm4VIBXbdUyRIiUg+c5xEcwKi9Z2cv2iQySRM7GR4jJnu2aPnXpGi6M1gl7R2gsmLeIOHAHdjeCAYy2AzGcEHu1lovcDJb7xsTcJxMMsANOcDMZMY5qj+W5j4+4b7e0BcmlFvS68l03RL1zZttsQ5hSYCk+I+0YH4W8/wAJ9KtvR7KafTMwsAXWQobl9C0XQwbwFH8K7V5ImfMjFTb9IbYVZVjEypgAEEyBMzuJEZxHi5rjfozKrAIzAHw7SYktg7vLwx4duYHwax1YVrTqgpbiq9rdFq2vG22oVoAJ7u4NgSOdo2gQMxANZ6Lo1l7r2Xtuz24bctwTdBj1O1AQRtPluEk1KnSOHIYMsMxEFjJIGTuEbG9B4fIxNZ37A2raa6URTBQQF2SAu48iS3E8N5AVq6CsWYhEb8h7T2Kz+HVw4otvy9YX3S9M0lu73Wy7Ydgx8ZnwMhaAtsk3LZhQDueJJ8jMX1DqpbuwECEFUK2pt2iM+KbaJuMx4vHjzMZ7L+luRtW824uWHhWAHHjXazeGSMgY8iOa5blo7mtm62xsRLK0gQwUs2QxHnuxE8VA2J7es6/f5qXbLUaLjzHyovVai4jkB1WCSC9wsfcYZm2mPdWjQtBLXFs3ogzdusVUTExbcMckcz8K7E7MIW9u5tIJUhQykAHhpAMkEcCtuj0yWUMm7tuMAPCVYMvnG1gwh/OJ4kZqw07QFT0D+SF86l2htXltr3SEW5AtIjKkuQW2kPPkMldx9fOtOrs2xGzT25cKSjXWJQHIAIdTJmIIJERM13W9EsLuINxWOx5MEZIiAAxkYBMADisrtrT33Zyyl4zIYAEDznao8xBJ48+BSGBlhlzuUdGd4Ubd6TZeTmwyodyFlYb1Y7tsvujbHhMmQcxU10zqpVXy12RvLuQtoKuWVWRiS0uB4mETxMTrbQ2ipbvFcsDLFcAyZH3Y8Qwcce7kDi2lECeDczBlUI4wAylvBtbyjA8jzXJbjEH3/ajAQs7t8Op8d1bRhS73LN0K7mW4VWg+IiDOJqJt9E3nDlvVwu5BPmSjEgT5kVaNH0tmRQUvvHj9u4OFJuckE+yTt9JyCa4btradh7lWvKFXwQjAtzASQnhwzQSTu8qNdEtBUFsZqCHZ9zcNsPakCT94sARM8/pNfLnQXAndbIBAkEkbiN0Ttj1HPINWPU9C+zrbbbZUEDe24h0ZcOFLuc7p4UDjJ8uFLtq1cW7evNcfMou7dE4l0u4PumuhVkS0z3KC2Es9jlZVO+9kA4tWiMicH7SJHvgUrbc7XrJgQJMfdvx5f/0D9KVV/wBhOqq6vTH27pQA5E3LYP0LT+VdNqxZADXbgJEDZaUknHJZoQfKfhUXNK2wd64Vku9qkRAmntMn8zXbpuMQCCsAKqJwMbT5RxUX1rrl3VXe9ukFogQAAAJIAA+J5k+pNR9K4bTa0yBffmfFSSSttnUshlSQfdV26T2wXUWO41YVisbLpfa6iDmSCWjjaOZyDGKJSa6qNDxBXbajmiBluXomq6cXVVK7FVdqC0XhXEd6WUgqoncec+RjI6bfYy0bm8GQWJYkGGV9siGGDDzwQZwcVr/hn1Z3TUJfYvZS2kFhu2sWO1cgnaRuMcY8pq227tp8qAzAFWJDB8EAcgyuFzugfSvMq1KjeowXFu2b7vf2WxjBUaC0XVCv9lVZZXYIUCCGMZnzYE8nyPBk4ztu9CdE3C0pJRIba5EhSriEWRGxjkkQp9DV1YWVuQVBO9gQI2EGZjnb7Tc5yeeam9HZQkrAIO9SuCOAfKDBJPly0xmuKm316MSOO6RwsuhSe0xkV42dabpZUtC9HJdQRzO1W2q3HG4yYwBXX0XplvvUZkCMu4m3ceCQEZgybIICkAyT6ROav/UexemCNcIBNvfcL2gFCnb/ACpE+zx6+mBUevZ2y13cwDRkFtp2nKuGxufHkQBBFehT2sV6LiASR3+GvllkFayhUe04rnnvC85Xp7ai8SLcAsCxDRtB8yWETjnzPxqV0SrbQszM+63bDC5eVdvjVtoDEMYWCCJG1p9Vr0TS9C0qqxMQoLfyKDJaQ0zwDkACMfGB6z1np76ZA120u1xAsWASSq+IEPnYZADeHI5xiirtBLg0MMWkEXHuqK2zmnc+BsqH1booVDdRWVd3nt2EEx4SHJxIEZ+NQc1bT242TbW0r2lkIWjeQTy58QZjAmIHNVI1rpl18Q7FhdE2Sa3N4lnzGD8PI/2+laKztXIP6/Dzq0KAsa67dkXLiAkKHKgsYgSdpOSB78kVzXbcH8x8KzGU/wCkz8jg/mB9abwpG5etdnxb7htHaHed2Lge4O7lkbw+yshgWJZd4JAkHBg1PS/w81Y1RS0+wL4lvneggkhR4QSHOfCJxJmM186FoNVYdFNlGDESjuhI2t7QXfkgEjg+Y9at9vVi0FO8ogZQM93gZxtHiEMWgTkmfd57WFktpuF5M5z66yt9Km2qADaLzvUtb0ZW2UXcbj7VYyWXcBIZgPG0mVknIGfIrEJ2fuK9y73rG8QyKFtgBAxLMsK25lPs+1IAieBUlc6srJPvkxMD+ogrMRiBIgzkHGVrWd4dotkK24Bd7skgebL4dhGAcTEGMVkbRq0wceXxbXfHyVq6DR3d6eyr/Znr1y1eW21pUsM257rEblLL7eCV2sVGDuODniPSTpla0rh5WcNAYNmBMkDk+79ZoHabqNjRtbd1Zncg7UYSSPbcEg7YkD3wRIya+dm+0eiOoKvdNo8JKm2pmcHEbQJgN5ueSARi27Zel/rUwQRnaZ9eexY3AU3RN1eG0VpfanH9TRxyAsKZmY95FRC61WRu7NuQDLAg8YAO2fSPFPEia5O1ItnT3b2b1lU/9h/ErsdgDAHj13cQQAcx51qre492shSFKsEBXcTt8G1FNweISTkFT6RV/wBPpB7C7EZ4iwjhKuG0Cnl+FdeqdUtae9asuly67rJOQoCgz4sFsCfCMcQTXLouu6ZmdmtXF2q7g2xu9lZgEkQYBgwBgH0qtavTrb2oi725MvbN0XVPi2jbElQhEE8gSSDWNu1duXAEa64JaGRE2blJGTLD+U7jJG8HzE+hVpdK0Go85dnkLBZ61Z9U9d07grn2dsWLyrdtEqokNb2wRncVIIIgzO6SOB8JB9LZW73RQNIkkch/M4wADtyQOfpS+i9njqrruW2IiBNrOJcbY2QU2qZWT6HIBwTM9S0m3Tkd7b2d0yBmubmLAPi5+G7nImRIwFzHm1ARUgVD8TxGarbUeBZauopbS8d1kWojezEeyzDwmeS0nw+/8UZ7dT0BWCtaMIRJXOF3KGHB3TtGcYJPoDWbjN4h3feWCU2jcGQKJJgRtW4Mn8QyBDTNfE1s3AF3MQtwOEUy07o9u0QSQF/lWY8PrviqQDOXf+V10xP3CfVSadHulgPC6gkFz7QIiSB7IiBCwSY8pJOF7ojr4WNtS3tgoJcgDbu38uSzH2SD6CvvTbF8kPueVtgGScMxJIbaQgOGAAGNpBmM3HpXSAWHeL3jLjMDbIVWIMmCxmQVEgDE801tqNLN3cPzb0Vg63P7XnNzpBQd3ctpaZnAwXQHG5RISW9qYA8ucQOu92bt3FCae6ba7NzI8ly38odZD5jweHHijFegdQ0VlFDPtXaWYd8wAAEtALMCQCRnMA4xAqh6frjXrxNtWa1YDTcUGTduK9u3B2EwC0g7J8MlYAA5pbU+uC5lo35T5qlzQDmqCt4A43qR6EY/IVZuiG2uma68gbyC7SGOBAWPaOT4ZI5LCBNQ/UNEttib1xXuN4itogxu8XiYeFTngAkecVH6rVs5zgDCqPZUegHl/fkzXruHSBUSu3qvVFvuWO+AoVMjhRA3DiTidsD3VwCzgHcskxE5HGTOAM+vlWqk12AGiAuV1npdz0H/AHL+9K5KUuiUrPZ6GsSIqUXylKURKVklsngE1s7gDlgPhk/l+9TCmCpvsX1xdNeIuf6dwbWP8pmVb3gHkehPpXoOutL32Le1QC2Fkg5W44d5Xb4eCcAT5GPI+8UcCfef2H/NWLsl17axt3LhVCPD6TK+ECComBk8RznOavTtiGfPPN9NKsGtwFekaa+txmZ1IdvEe87uSYETyfakSJGPdUxb6I+0FH2mYjDHA5JI+HGPjivPxr9WhQ71uWw7KytsUEeDBiNpA9PXzBk2PRdslGnOovAo1stNsEb2WdlsgNHJDTBMATwRWJ7tppR0ZAF9AQdwIjXs3L0qW1vbY2F9BBUmem3DPeO55j0gYmMevl+Vd2n6QgUS2T/RuB9YG8n0PFUHUfxsZrbAaVRcklGLkqsiG8O0E4nggT5evzqvbNtf0++wC2bts2zc2k/eW/8ATMz5Et9YHmJ0u2nbqoDXdQTph9N3v4q8/VC8EA8d2Sj/AOIvacjUdzprwFpEWWst7TnxNJWODjbwI9aoyXSPh5jyrNtp5BU/l9DkV9W2RxDDz8/+RWtjC0ATPHUrwqj3VHYnFY92G9nn0P8Ab1rURW0qp4O0+h4+v7/WsmPk4+fn/wAiu4VcLnpWy5ZjPI9R/mK11yuYW5PEseYyPh5j+/1r7pRLbf5ht+Z4/OK1W2gjyqyaDolp1NwXT3asNx2eXmoG6QZK54g8niheG3K7bdW7Ru99Uu2rbC3IQTsDjaJKoXJ3LkD2s7AYE1hrOzb3JFy5YTIYBd7BUThN0BcKFEqIxkzNc3W+vM4badtseFXUhgYAwoxtmRzxsGBOOHS6ktbkk2zcdsgKQRO1SciWLRzA4EAVzRp1CRBgAHj+167IcQ2ZAB7FKdQtnS31LXCx2hZtDZ7EAAhyx4xx8BiK16btKiO5uqqhmBDDaNrcRxkn+Y5ET51tsag7Y3ELid3E5THPODAHIj4xGp6jsBW21pbdxWDt7TSCQsQSIkLjBPmPXZUaKVIAiXZeGq0VndAy2eis2s7aadlRO9YuoVA+xTDbsPuR4GIJAbABkzzIX+t2mUOxS4kvbUEJyoG5wcmJByCAAJ8oFT6Vo7PeO1xLVzxMiqF2CS3AOBMQMCcjNd+o1q92ESO7QAAbOWH3rDLTLA4meBjBFeLU+ntAbY79LznGov7wsXRuwhz9chqpnWeNBctFe7cliJO5seAErd2sJjmd0AEDmqk+mXTWyGub2ti6v3Y2qyMZC3A0ryW2rtPtR71kF6kq2wp3ZUwN5BRg3hZoJYguRO0mInE1jqdMbxvbO6tsILWztG0tt8L7vAZaDvXcTngYCnSNIkOy48yc+bKt7IM8/lfelI15bbk/dLbWNwgrDEAAb4WRbVpypBaACDVpXo1y+ttAq90CSF28yGDLlweDJLM04x61ro+nf2hbZRbc29qR94A7FcmfCdwBkx7JBwStssuUuhIlUgwvhUBjuKgLmIAyY/Ccj2sm1HRpg3jXwA1vvCljWkQee5QHVtWiKyfd2xO1UQlVVUAFzMLBBAxJAxuOar2mvXGMG9u2yrRvWXVx3chUBPIECMARxFepdb0NjVtLeCQY3ezvA2yVHOIweRgg4qM0PY+zbuF/htyAIVNq4AJkR+mao2fag2n1mkHx81x0NSVB9P0Ss53aZGt+ydy4A3ABQQcGRunyDQAM1YNB2Wt23hLp2HbCOS0EMCfaMmdqJECBiDS2ifafs4zdCB8Kw2giFkquGIPnuJ3fWZudLm0SViBJOBJAzkCWAiA0e731TVrtcQHuwgx55G5WhlNjrP8AFbLeoV8WkUrbwWKgLuEAciABHFUbX9qHsa5NMbjXQ90LdYgWsXIW33bFz4QCDIUTHtkHF60/RxbE+SzwSWUcyBMlY+Bz515T/F7qCPqUS2DvtqwuXFB2n2SqBjltgmZ4LR5V3sjdmfXNKldsETr2k+wjRTtJYwf08vNae1fZfU6zVvctBribd28xsQSZt7hgkEHGTnOa0dS0VvQaG7aF5bl+61tLlvcPCV8R8IkjacSxEnbjEVCdQ67dXTppe93qhLEAgqrGBtDKSHUBQfSSecGoNQTifU+7H+R869tlJ2ENJEDIDcMl5rnNuQLnyWFKUrUqUpSlESlKURKUpRF29PNkwt0FQZ+8UmVnglchgPQQcnPFaC6jgT7z+wrTSimVse+Ticenl9BWuaUooSvoNfKURT3RO0RW8Gvk3EICsGODt9gtgkx6wWA4q2ay3Yv2LnjT+glm25ZY8RxJKgHcZkiQM15rWy1fZTKsVPqCR+lc4SPtMZeSvp13UwW5gq2WeyCrJvcDcWVLiFgEAZwQMhtrAgecGRXL07rNpFW0+msMobxlu8W444gkkqpkkyBjyjM8fSu072jDAXBEGS4faSCQGVgQccmfTjFWG/0s3+7ZQt62TtN1IEEtJlXMkgMvtGZxPmeIBMVj2ZgeS7YGv4KF1miQue53FM4Yo6jOIKFiBHkfrWlOhloKxPorAkR7pmrhof4XG6gc7rRY+FCPvACTBbbCjAJ59OKwufw71StC3VeDwTu4PoQSP+a0U6+zfaXC3Ee61t2cf3DwI91StRoLi4dJ+OD9fP8AOufbGJ/2v/n54q6u122xtuBuUwykwQf+luPpWq7pbTf6lor7wMflI/KvTOxNcJpu8fkLQ76c116bvEe4VP2x/SfQ8H5/v9aweyD/AEn0PB+B/wA+NWd+zdtv9K6B/S3H0P7Vw6ns9eQexI/p8S/TkfI1Q/Y6rRMSOF/RZKn0+uwThkbxf0UHd0zLG5SJyJBEjnE881O6u4RbRArIly1b2kk7SQAXAkRl5Mj1FcLJjaRgSY4InmDEjjhhHvr0/o/ULet0A06lhct2kUkbQ4I8KvbGBngkEckZBmvL2gupYXYZE30jis9OiS6AvPumOwthZGGZfcR4SAQcEHcxipfp1kXEUiF2FiRE47wxBJ/ngwfKc1bOmdge7Z7upuG4Ak2lBYhiD4i8DDDAjjPwB3anTJv221Cb9p28KvhViYGBnca3/T6tOu+GaTJ00PpPfZe39P2UvN9PSxVW1zsO7VVUlnAIJXMxMzy0SMDOeaibWmUx3g2DdClQATJAJK4H0gCffV86l0vTDc6qdzBU3MeWyogCPJmJ9AfWJj7OidedxjG3cNuABtUGPU+R49Yqx9TG41CI0ANvH48dF1Wolzy9w7B8/HJgwJuo+0kbpC7WgHd+KLm30mf+D2arSwNzwELQQArbUJ3B4PtFSWM+Qf0Irv0KKLm/aCBtI8vxbm5kxBJzjy86jer64C+SGYMpcFbYZjucRcXg4OcN/MRVRp1Huy0zNvD9dypdRdEnxNlz9TsE3CN0/dFjwN0z4i4kCVIcKJ54rp6XfvWkJd1dICQRKQMMv3n+qYXbADAYmBXX9n7wA2u7G5ULTvLhiAsMmIiI5aeQMzVa6tel2UXbhIYjcqcqOBwAPP8AGRVZY2t1Xmd9vcqmoBMkk88YXNq9AGuM+1LKliQoztByAN3HyFXbsh2mN1vs4IZ9pYvuaWK7QGOYLBeccLMcmqB9lUn2Hc/1uB+Sgn867+l3TZuLc7tFCkEqFaWQmHUs3sgqSJ99TX2dr6cBuWWZPsPNUthhlo9T8BerNYiTceAShZlZRtWGYsfI+wqxz4pgxVX1f8QXtXNtixaNrwgtqDDNBO/aN3hBBgSCR6Vp7d3rdy0hstC7t7bbhJ2sAEn1mfKfLic0e3pbe4TxIkw5MTnkAfnWKlswrDHVJP8Aj9oEcBO7erdoquLok+IHyrb2Fu3n17311CFoLXLYJ2shO3bkgELIjnbCmK9G7W9oLmmsK4WyUdxbdobZbmBuOzLAcxHpxXlfZpja1N57Sle6t3SUIUMVBgLO6TnbJiMH53VO2+h+wb2IBZWtmwNzEMAIXLQUyfFEeL1xXm7fsrTXY/ACLCwk5W10zFuHBUswtbeBnx9VVO0f8WNXcuXU01wJbLFVdFi4yCQpk+zIPKgGq71lNQun073DtW4jKoUxKKwjeo8yc++ATmSeGxLsqKZLEACX5PxKgfE4r0TQ9Ps67RtaAFy5pbQtpeAPt5dQu7wlZUpnygjmtrqdHZAMIAGpEdl8ucgskdJMuXlUms0tMeAfkDW/7V6F/kQP0FYNfB8ifixP7Vugb1TA3rS9sjkRWNZMflWMVyuEpX2K+URKUpREpSlESlKRREpSlESlZiyT5H6GsxpH/lP0NTBUwVppXSOnXP5T+Vff/T2/pHxYfvU4Hbl1gduXLUp2d6Ve1V5bFkkG57WTtCrks0eSiTXL9i9Xt/8Ad+wq4/wu1FuxrQXO7vENoQWVZYj2iVjy8yBMfGqq4qNpOcwSQF0ykXOAXrvU7ptutpWVnNtVllJMLt3Fdvn7POPF58Hz3qfU9hZ1YsQq7Bs2sSobcIKZAhiPCAZ9ozCyC6RrFxiGVySsiAFKBi4AVQWJExuUrl2GYEa7TAsi7EIWGIKgndtYSpBlWxkY5Jnk14my7HUo3N7C+U85L0TTqk7ueC0ay7bvqQ9u2L3dWyWuo52C4efEJOSBknasmfOqx1iydPdhQRbYblZRc2wfKVieR64Iq0a3tG7EeFEXwmVVoJLBBuwTJUjzmTOOasnRtfeu2QQ0o+4bXA8cyzSpVjADbQDx7+R6bKu0bK3HaNxd+1aGv0cPFeVJ1o+e4/FWP/krV16froEYI+AcfoAKvmr/AIeaS7O1FQgzNpGj0zuhVHyn4efmGpurbdk7q34WKyQMwYkZny9K9nZfqJqXa640urRXrUoJcPNTbdWsvi4ob4j9DFfdKllXD2brWnGcGR8weR8ag/txEYRPTwgH5SN3/wBayPViB7Teg8vkAP8Ait7tqY8RVAPd+Vadua7/ANQD3X8ZlX5O0GpPnaI58IMGRBkMxOR6H3Vqs32B3BsxBj04j5RGK851nXXjaGI+B/v61l0frbIO7LED8J9Cf7Gmz7VslE4WU7HNaKP1bZ2Ow4DB1lehOrMwYmdsEL5YjAEEfLisNbrXlgo553E4P1WDG0cY8q4uz/XSwe21sXGALKQMkZmTwclfTk+QkcV29eBaHDbSCQpDRu4wM/LPzqz+VQfUIIII7FqdttB9wD7qX6czXHCuMCSSsEjgrK5BAKj6zkxW7X9nbTupLXCm3OOSJPmQs++PrOI3s71B27yRPsruEeEk8HcMGJweYqc1+uZLVxsKy2mZRvMhgSu5QTLCJ8uRHPHl7TXpNqHDO7TXtWR1agQSZ71BatbNlCtpV73Akx4QMz6hp/DHoT6VBdwf5kn3c/8AmK5n6mCTuVSSZMhZPr5E1rfVpHsID71Ee/nbVwdTF1gfWpuy912NoW/mJ/2qf/JzWv8A9OPq4+C2h+lcnfKfwWz8FP8A+d1Ys6eaJ9Sv/kopjZyT8Kovp7vM/C710rbWWbhDc+Jf1iR8ua0N0hf5DPvc/wBlrmAtn/2x8nU//qncJ/8AE/8A2t/Y1x1dAOe5VktOg5/1Vw7L6O2W3Lut6i3O1lLMWBBEMTAg7ts7eIFcXUez696NyKTcz4YGWLCSIAGSh2hRywEQJgdFrlsOHQsjD13/AJirQ3aW3qrYHfWrN0NPjBAwpAZHgm2ZJMYg5E1ifLKmIAQey3lkrGvpkQQPL4WzpPZ5bNxS6W+V8QLYBgtA2tuAWQSQJmCAJqPs6rV2ZcCzYtBbh+7Kid4kDkszN4dpIJAIMgcTtwag2XRGsXlvJsJtOrOqzuJEYXAnyHtcefzqeov3ktWksXEuKV8AAFt1VArgqzeKDJ3CYVuRmsdR/X0IPEWjhG+R5qKrWg9SfL4VR6v0bU2GIKKy4G5QWWSqllk8ld20++okrc/lQf7F/uKumk7S7HJu9yq7oKgm54iApYg3CZUJ7YJMmMzK8+rLatVdbaXHYeySHYEOBJKwyqRiZHB45a5taqPvHfMc+KykE5HzVS+9/pHwVP2oe9PJ+UfsKtGk0FpSr3N7KCwNm2lu6jCQz/e7pKsQ21jJUgwZXNa6lpBO63KA7ibZn7vxGF3N7QiDPPIPGbG1i8wAeeexVnFx8VpZbg5aPqP7Vy3hnLBvnWfcH1X/ALl/evn2Vvd9R+9dG6qMnRaaVkbZr7XC4gr7bI8wT8DH9jW5Wt/yt/nzrRbYDkT/AJ7q3DXEYED6/wBzXTTvXTSBmto2+Von6/8ANbLdtj7NoflXONefcfy/SKxbXN7v1/Wa7xBWBzeYXd3Fwfhtr8SP3rMWn/8AkQf9In9BUZ9qb1I+GP0rW1wnkz8a66QKelaMgeexSxUD2rx+QA/UisTcteb3G/3fsDUTSo6Xgo6bcPUqSOqsj8Bb4kn+4r5/6kg4tJ9J/WajqVz0rlHTO0jwCkT1tx7O1fgAP0rW3WLpPtt8q4qUNR51UGtUP9xXuHZjr9jXojd4E1QtgOm1JZgBueGHiHhnwgmDxWeva/abc6i8oKkC2CoNtyVVlI8I5TIU4E/iivIOy4J1liCR96hkc4YEx74Fe06921GkLON4e8wCySFKywiAOGXjM8QTz83tFDoKoMy09xGdgc9/YtNN7ntknJV/Qdn2ugmz3KDet0WgpQjYeN/BHizPsk5xipzpvT3S2iEnBtkrbaVDNtNyGPnAI55jFdfZzoCNbLvuQglA5UghQBMeZkquDkRiu7qvarT6FJvHFwFQu0m6zAbjCiJ9uJO0Axmq3bdUl1OmMR7PQ3kx2Fa6T8DSTz3qA/iXqfsmhUW0jvrgtzuPeDaNxII4nbBHvNeOrcPlCeoTn5t5fX5VZP4gdt/t11CAy27awFJG4sfaZtuBgKIE+zn3VDcWxwPTyHv/AOa9n6fTqUqIFT7jJP77FhrVi52a3d95KJJ/zk5P5D3VquXo85Pmf7CvjXABC/M+v7CtNbSVnLkpSlcrhWzsldJ3uZ8AAwSJk+LIEzAP65iDO2SLuoCtu2bTg2AWeWD4kGQQIOA0JOYIFS7H6/u9QFbKXPCeJE8MCcKfKcYZhImRbu04dituyrSxjwKRwC8GADHPuG3gVlqkuqYSYtna3itbH4mwSpi1ds2Nqs4tb2JMudxCvAABMLHAJ2jBjORJ9d01qyrvea2JS4NxxO5DtUjgn2cDMCDM1WOkfw+a8lq9qN6PKbRHtqPZRyTKtAwYJgRBaq7/ABH6kLur8N4XVVFHhaUV+HC+WYBMeZ5xWQS+tga+YHW/Bz844aK813sBxDs/eak+ynZI6p0a8ESxnKsfvCMQFJMeZLCBCmM81G66q7KG4JEiVmDAPh9eeK9A6X2gs6bojbLim81t7aqSC63XuAPtEyoCMWkeg8+fNn1ZIggH3xmtuz1n1KlRzrAGAOzVZnvECM10c+/5K37GsQ/pHyZlP/2xXFNbBqW88/HP61sxKvGup2PmG+JVWH1xWAYf0fRlP5YrWl8ehX3qSP1rPvAfxKf+pYP1H71MqcS2rdbyL/7bk/vWN2+fxFv9yg/rWDWhyVPxUyP7/rXxX9HI9xkD8ppJTEeeQvsg+aH4qR+gqb6eLt1HNy6UsqgV23yzBf8ATtAFtzyQsJO0YJiK5bNjbY71rQvb3a2p/ACqqzE7CGLeMQJ9SRxXBqNXuADIFAmAvhAnnBBk4GTnA9Kqd17efMp28+qmLt61ZtrbWyl7eN7XHtvvUE4QQQRAWSQfxEAxzvu2bVu9c1CIO4KkJt9nxAWyILFwYLwGgyJ8qim0ZYWyFuRsGQpI9pvMVlq9JdVU5wsGQ0TvePaEVXgB1zmebKEGquaeVtX2VHT+oBkuKJkZGRg85BEmK4b8sS25M+Swo+kAD5VI6Jg4a3eC8fd3AoOxgZhtmSjZB9CQR5gx2pt7HZHQBlJUgN5gwcyQflVgABuL+qgjm60/Zm9x+BB/Q0Omb+U/Q0crGAR8SD/YVgHjjFTZcmFjFKE0qFylKUoiUpSiJSlKIlKUoiUpSiJSlKIrH2AsbtakAkhLhx5eBhPyn6xXrwvggWkKtEsfLg/6i8ktulsnkVS/4S6Be51d91EALbDfi8SsHA8o8Sk/AVMp19dJba+UOxUCBDmSVJtifF5+fx+NeTtVTpHFrGzh83EZdy9Og8MpT2+dlczrhYWHfwKoBa4w8AMhmaBC8TjMyJMRXiX8Qe2h1+pLINtpRtTwgMZjczRJzAxJgACuftj21fqBt7raW1thoCyT4omWOSMCBxzVft25ycD/ADAp9P8Ap/QHpX/efKVkqVi6wyS3bn3DzNLlzyGB+Z+NLl2ccAcD/POtdeuqEpSlQoSlKURZ2rhUggwQQQfeMivWOza95Ytam9eQgoQSSqbSjRtjcq4Fu2RBBMnHBrySlUV6PSgAGOK7Y7CZXsnaP+I9vTWClgrcvMkTuRlt3CV3MQoKMcYIYiQpyM144zTXylRQ2dlGcOZzKmpUNQyV9mvlKVoVaUpSiJSlKIvquRxitv2k+cN8Rn68/nWmlTKkGFK6OLlq4m0+HbcEZMyEIA5ghp/2is7egvLMuEUc72iD6FTJJzxBqIVo4xXyoBIyXQdCnblpbhRfDvgKCylFLZwGBgcxJUD4V0r0pre5WtMtw2gwRpY7e82nCwwYFTjJHnxiuJdI4JFSlntE5gXSbgAUAljuULEBTwBAAiIwKS6eHHPxXbagm/PuvmlWbgVbdkz5tv2AAFiSWYgAAE4zj5Vz9R6iXuuwYwWMfDyxwKsfXLxSxIc7bxgE72ldquSrNtwZgjxxPOYqqfZ54Ib4HP0MGuGdbrBckEGy+G/PIX6AfpXw2W2hoO0kgGDBIiRPE5H1rE2iDBBmrN062LGncXmQq7LNllJbwSSFMDY8FZZWEAw3MCXvLVxnmqvSs7jAkkCASYHoPTOaV0oWFKUoiUpSiJSlKIlKUoiUpSiJSlKIvXezlw2ehWzbGLt+4LrD8MNGSSTJVABtA5+ZoXa/Xl3VC24pO6BChjEgDJkRBMxjGOc+yvbzU6AFbRVrbMGa24lCw4YQQVOBkEcCZiuPtD2g+13WuGzbtszSSpuSfiWcgn3xNefs9CpSqvkWJJnt0I4ZWVxfLMKjUQRJ49PM/wCetY3Lk/2HkKwpXoqqUpSlQoSlKURKUpREpSlESlKURKUpREpSlESlKURKUpREpSlESlKURfS1fJpSiLv6Z1Y2Sx2hpRlglhBIwylSCpHu5Ejzrn1esa4ZOABAUTtUDAABJjitFKiLyplKUpUqEpSlESlKURKUpREpSlESlKURKUpREpSlESlKURKUpREpSlESlKURKUpREpSlESlKURKUpREpSlESlKURKUpREpSlESlKURKUpREpSlEX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260" name="AutoShape 12" descr="data:image/jpeg;base64,/9j/4AAQSkZJRgABAQAAAQABAAD/2wCEAAkGBhQSERUUExQVFBUWFRcWGRcXGBgeFxsVFxgYFhUaHh8YHCYeGB0kHRYYHy8gIycpLC0tGh8xNTAqNScrLCkBCQoKDgwOGg8PGi4kHyQsLCwsKyw1LCksLCwpNC8sNCwpLCwsLCwsLCktLSwqLCwtLCwsLiwsKiwsLCopLCwsL//AABEIAJUBUgMBIgACEQEDEQH/xAAbAAEAAgMBAQAAAAAAAAAAAAAABQYCAwQHAf/EAD8QAAIBAwMBBQUGBQMDBQEBAAECEQADIQQSMQUGEyJBUTJhcYGRFCNCobHRB1JiwfAzguFykrIVQ1OiwkQk/8QAGgEBAAMBAQEAAAAAAAAAAAAAAAEDBAIFBv/EADURAAEDAgMECQQBBAMAAAAAAAEAAhEDIRIxQQRRYfATInGBkaGxwdEFMuHxFCNCYoIVJDP/2gAMAwEAAhEDEQA/APDqUpREpSlESlKURKVnZsM5hVLH0AJP5VMaXsZq3BbuWRRyzwqjBOdxxwfpXDntZ9xhIUJSp+32PuHUW7G+394JW4pZrfwBVZZpgbVBMkCJqR0P8PGa5bVnnew9gcqR5M+0BpPBECDJkRVbtopNuTpKmCqfFIr1DRdg9OHZWsvctggd6bzLswGG6LYVpHmpjxDJ5rLqfQdLakWNK10swC7YcEFfCQzghPXh8g8ARWb/AJCmXYQD5fKnAV5dFfIq9WOjW7l3Zau2HMT3aWrO4QQAu+6FDOcztU8EwKy6o2nsjadCWufiUxtA49q2isvzEzPlE3fyRMASed8KIVDikVJHqFsEf/5bWDkFr2fcfvJHyiurS9p1tmV0ekOIh7buJ9fG5M/OKuc5wyb6KFBxSKmdR2ouMIFrTIP6NNYB8vPZu8vXzr6valwoBs6Ykfi7m2D/APUAH5imJ8Zef4UqFileg9k9Fb6kxVtHaRbY3vdRigGIUESJ3HyBHqPfVusXNMHuLZtNAYhWZ/Q8wJBHzqtlcOeacXGeWqEaqHpSlaFCUpSiJSlffKiL5SK7umnT578Xvd3RT3c7x8aktHc6cGJuJrHXcdoV7SwvkD4TJj0iq3Pw6E9iKvxSrBrrWncuum0uqyZQu4JA8gVW3BHzn31B39OyNtdSrCMMCDkSMH3EGpa/EMoRa6VuZF4WSeZMAREkR6/P5V0dKsW2uDvt4t8MybdyzgGGgNnykfEV0TAlFw0q43Ox1plBtnUoHYi3cvWGFtxtJgkCAZjgkR9Kj9b2JvJbNxCt5FncbZJKkEAgiJ5byng1SNopm0+KmCq9St2o0bpG9GXcJG5SJExIkZE4rTV6hKUrMWTEwY9YMURYUrIIef8AM8V8Kn+1EXylKURKUpRFIdX6SbLRtuAQM3LezOePEwPHr61z6Lp9y8YtqWI9PSpvp3bG6rt93ZIuHxKFFsNwcm2VjIBnnHOTPZ0fV97dZrSWxADM11be4MMKFI2rBj0k59okA5y97R1h3qbKEXohBhix8vBbdv12z8vzr43Q28ifnbuj9FNW7U7WdHCqsrLG4PGdoiZZRCqirlccycQM7HZS2WD3VXILMbl3au4Dc4lmBLCeDkyORXeLqBxcBOnNvNahs0tkOHoqdd6C6id1vBgyxWD5e2B/nNfbfQGkB7li3K7/AB3V4iRhNxkjgRNTWu6HutP9nS2cgRbMsYY5BNxiR5QI8ua4/s7oot6izdCkArvjenHiQtEDEFeDHkRNSQ8C9udNFS6k5n3CF90Fi3btNF6yHLAi4DLbQplVVwpUEkyTzCxiTVu6RqLt6zGnuO7KpLWy5cggFdwW1vVljbA7skGQCMTRtR2fZIO5GBggSAYORKzvAgcx6ZyKzXpb5i1Ee1DHHx3ERn31TUoNqj7h6o1qt5t6twztptUBuK95cukQI8JtrFrewaW27TIMQvNS/StNqF2KQbi7NjXO9e542O8QzsNhPdjcirtgQSCJrzltPe290BKki5sJMTBUNG4rMEia1jSahWBFshlggjkE5Ugg4qp+xEiMQ8D8qcJCujM53jegyAwBW5cVzLbXW0ZZYDODbDx+IEggdd1la/dhrI05C6cg6h7d1XuIGYsdjc7biwRicheKqP26xpGUBO9uqw7wHaEVxyFcILkgjyIAPmwzXVqOtW9YqoQytMnwItsIp8IYW08ZhtoYhds8wYFTtnMyJjm8TwUSE6l2TtKquxuaZXGHKi7pmbG0LdRtyyMkMsjPwqJ670bU6VgHcunKXbblrTDJ8LDHrjkVM6rX6a4XsCbUOQrCJO0wgff4XA8s2wOZJqS1XWBp9E500i4pSxcfuLawrI+7cUlHPEHkEmfFDHsVKjYm8nIjwM385UQNFDdmrqa0DR6k+NiO4v7d11WnxWvW4rDAUkANnGZh+0/QDo9S9hm3bdpDQVJVlDCVOVMGCPIzXJ0zqT6e8l62dr22DKYBEj3HBFT/AFu2uvui9YZFZ1AazcvAMrqAIU3WAZT+EKcREDE3YXU60z1CPB3tI7p4585hVp0EAjjj5jn96lOg9E7y5ba8rpYJzc2XCkCcSgkyRGD8xXXq9Vb0rCxaW27KCt28yJcm4YJCBtyhUPhDL7RDGYIFQWs1Du5Nwlm4JPuwB7gAIA4q+S9trTrrzr7Id69C6l2i02h07r08Wku3GVWMvcY2wrSxFyUtNuPEsfcsV5xccsSTkkyfiam+ndoEWx3DWLR8YYXdls3B6gl0bcOPSIrk6p1EOAotqpVid0Lu4jb4FVduJiPnVGz0eim0ybkmSedyG91G0rbY07OwVRJPl/nA9/lUt2Y7MnWaoacXFttDmT4vYBLBdvtGASMgY5rQ97WNLnGwuuQJUb07pty+4t2ka45MBVEnJj5ZNWO3/Dm+JF67p7DKCSjXA12AN3s290kjyn4xVm0nQbemUrp0Zt5ZDqLgmQpzsFsHYBt3wCdwiSBitVvoX37AWzuhbqO5tSxZ+VGQxExv2nKtEYIy1Kz8wYHZf1geBO/ctX8ctEuVZPYtWVjZ1dm4VIBXbdUyRIiUg+c5xEcwKi9Z2cv2iQySRM7GR4jJnu2aPnXpGi6M1gl7R2gsmLeIOHAHdjeCAYy2AzGcEHu1lovcDJb7xsTcJxMMsANOcDMZMY5qj+W5j4+4b7e0BcmlFvS68l03RL1zZttsQ5hSYCk+I+0YH4W8/wAJ9KtvR7KafTMwsAXWQobl9C0XQwbwFH8K7V5ImfMjFTb9IbYVZVjEypgAEEyBMzuJEZxHi5rjfozKrAIzAHw7SYktg7vLwx4duYHwax1YVrTqgpbiq9rdFq2vG22oVoAJ7u4NgSOdo2gQMxANZ6Lo1l7r2Xtuz24bctwTdBj1O1AQRtPluEk1KnSOHIYMsMxEFjJIGTuEbG9B4fIxNZ37A2raa6URTBQQF2SAu48iS3E8N5AVq6CsWYhEb8h7T2Kz+HVw4otvy9YX3S9M0lu73Wy7Ydgx8ZnwMhaAtsk3LZhQDueJJ8jMX1DqpbuwECEFUK2pt2iM+KbaJuMx4vHjzMZ7L+luRtW824uWHhWAHHjXazeGSMgY8iOa5blo7mtm62xsRLK0gQwUs2QxHnuxE8VA2J7es6/f5qXbLUaLjzHyovVai4jkB1WCSC9wsfcYZm2mPdWjQtBLXFs3ogzdusVUTExbcMckcz8K7E7MIW9u5tIJUhQykAHhpAMkEcCtuj0yWUMm7tuMAPCVYMvnG1gwh/OJ4kZqw07QFT0D+SF86l2htXltr3SEW5AtIjKkuQW2kPPkMldx9fOtOrs2xGzT25cKSjXWJQHIAIdTJmIIJERM13W9EsLuINxWOx5MEZIiAAxkYBMADisrtrT33Zyyl4zIYAEDznao8xBJ48+BSGBlhlzuUdGd4Ubd6TZeTmwyodyFlYb1Y7tsvujbHhMmQcxU10zqpVXy12RvLuQtoKuWVWRiS0uB4mETxMTrbQ2ipbvFcsDLFcAyZH3Y8Qwcce7kDi2lECeDczBlUI4wAylvBtbyjA8jzXJbjEH3/ajAQs7t8Op8d1bRhS73LN0K7mW4VWg+IiDOJqJt9E3nDlvVwu5BPmSjEgT5kVaNH0tmRQUvvHj9u4OFJuckE+yTt9JyCa4btradh7lWvKFXwQjAtzASQnhwzQSTu8qNdEtBUFsZqCHZ9zcNsPakCT94sARM8/pNfLnQXAndbIBAkEkbiN0Ttj1HPINWPU9C+zrbbbZUEDe24h0ZcOFLuc7p4UDjJ8uFLtq1cW7evNcfMou7dE4l0u4PumuhVkS0z3KC2Es9jlZVO+9kA4tWiMicH7SJHvgUrbc7XrJgQJMfdvx5f/0D9KVV/wBhOqq6vTH27pQA5E3LYP0LT+VdNqxZADXbgJEDZaUknHJZoQfKfhUXNK2wd64Vku9qkRAmntMn8zXbpuMQCCsAKqJwMbT5RxUX1rrl3VXe9ukFogQAAAJIAA+J5k+pNR9K4bTa0yBffmfFSSSttnUshlSQfdV26T2wXUWO41YVisbLpfa6iDmSCWjjaOZyDGKJSa6qNDxBXbajmiBluXomq6cXVVK7FVdqC0XhXEd6WUgqoncec+RjI6bfYy0bm8GQWJYkGGV9siGGDDzwQZwcVr/hn1Z3TUJfYvZS2kFhu2sWO1cgnaRuMcY8pq227tp8qAzAFWJDB8EAcgyuFzugfSvMq1KjeowXFu2b7vf2WxjBUaC0XVCv9lVZZXYIUCCGMZnzYE8nyPBk4ztu9CdE3C0pJRIba5EhSriEWRGxjkkQp9DV1YWVuQVBO9gQI2EGZjnb7Tc5yeeam9HZQkrAIO9SuCOAfKDBJPly0xmuKm316MSOO6RwsuhSe0xkV42dabpZUtC9HJdQRzO1W2q3HG4yYwBXX0XplvvUZkCMu4m3ceCQEZgybIICkAyT6ROav/UexemCNcIBNvfcL2gFCnb/ACpE+zx6+mBUevZ2y13cwDRkFtp2nKuGxufHkQBBFehT2sV6LiASR3+GvllkFayhUe04rnnvC85Xp7ai8SLcAsCxDRtB8yWETjnzPxqV0SrbQszM+63bDC5eVdvjVtoDEMYWCCJG1p9Vr0TS9C0qqxMQoLfyKDJaQ0zwDkACMfGB6z1np76ZA120u1xAsWASSq+IEPnYZADeHI5xiirtBLg0MMWkEXHuqK2zmnc+BsqH1booVDdRWVd3nt2EEx4SHJxIEZ+NQc1bT242TbW0r2lkIWjeQTy58QZjAmIHNVI1rpl18Q7FhdE2Sa3N4lnzGD8PI/2+laKztXIP6/Dzq0KAsa67dkXLiAkKHKgsYgSdpOSB78kVzXbcH8x8KzGU/wCkz8jg/mB9abwpG5etdnxb7htHaHed2Lge4O7lkbw+yshgWJZd4JAkHBg1PS/w81Y1RS0+wL4lvneggkhR4QSHOfCJxJmM186FoNVYdFNlGDESjuhI2t7QXfkgEjg+Y9at9vVi0FO8ogZQM93gZxtHiEMWgTkmfd57WFktpuF5M5z66yt9Km2qADaLzvUtb0ZW2UXcbj7VYyWXcBIZgPG0mVknIGfIrEJ2fuK9y73rG8QyKFtgBAxLMsK25lPs+1IAieBUlc6srJPvkxMD+ogrMRiBIgzkHGVrWd4dotkK24Bd7skgebL4dhGAcTEGMVkbRq0wceXxbXfHyVq6DR3d6eyr/Znr1y1eW21pUsM257rEblLL7eCV2sVGDuODniPSTpla0rh5WcNAYNmBMkDk+79ZoHabqNjRtbd1Zncg7UYSSPbcEg7YkD3wRIya+dm+0eiOoKvdNo8JKm2pmcHEbQJgN5ueSARi27Zel/rUwQRnaZ9eexY3AU3RN1eG0VpfanH9TRxyAsKZmY95FRC61WRu7NuQDLAg8YAO2fSPFPEia5O1ItnT3b2b1lU/9h/ErsdgDAHj13cQQAcx51qre492shSFKsEBXcTt8G1FNweISTkFT6RV/wBPpB7C7EZ4iwjhKuG0Cnl+FdeqdUtae9asuly67rJOQoCgz4sFsCfCMcQTXLouu6ZmdmtXF2q7g2xu9lZgEkQYBgwBgH0qtavTrb2oi725MvbN0XVPi2jbElQhEE8gSSDWNu1duXAEa64JaGRE2blJGTLD+U7jJG8HzE+hVpdK0Go85dnkLBZ61Z9U9d07grn2dsWLyrdtEqokNb2wRncVIIIgzO6SOB8JB9LZW73RQNIkkch/M4wADtyQOfpS+i9njqrruW2IiBNrOJcbY2QU2qZWT6HIBwTM9S0m3Tkd7b2d0yBmubmLAPi5+G7nImRIwFzHm1ARUgVD8TxGarbUeBZauopbS8d1kWojezEeyzDwmeS0nw+/8UZ7dT0BWCtaMIRJXOF3KGHB3TtGcYJPoDWbjN4h3feWCU2jcGQKJJgRtW4Mn8QyBDTNfE1s3AF3MQtwOEUy07o9u0QSQF/lWY8PrviqQDOXf+V10xP3CfVSadHulgPC6gkFz7QIiSB7IiBCwSY8pJOF7ojr4WNtS3tgoJcgDbu38uSzH2SD6CvvTbF8kPueVtgGScMxJIbaQgOGAAGNpBmM3HpXSAWHeL3jLjMDbIVWIMmCxmQVEgDE801tqNLN3cPzb0Vg63P7XnNzpBQd3ctpaZnAwXQHG5RISW9qYA8ucQOu92bt3FCae6ba7NzI8ly38odZD5jweHHijFegdQ0VlFDPtXaWYd8wAAEtALMCQCRnMA4xAqh6frjXrxNtWa1YDTcUGTduK9u3B2EwC0g7J8MlYAA5pbU+uC5lo35T5qlzQDmqCt4A43qR6EY/IVZuiG2uma68gbyC7SGOBAWPaOT4ZI5LCBNQ/UNEttib1xXuN4itogxu8XiYeFTngAkecVH6rVs5zgDCqPZUegHl/fkzXruHSBUSu3qvVFvuWO+AoVMjhRA3DiTidsD3VwCzgHcskxE5HGTOAM+vlWqk12AGiAuV1npdz0H/AHL+9K5KUuiUrPZ6GsSIqUXylKURKVklsngE1s7gDlgPhk/l+9TCmCpvsX1xdNeIuf6dwbWP8pmVb3gHkehPpXoOutL32Le1QC2Fkg5W44d5Xb4eCcAT5GPI+8UcCfef2H/NWLsl17axt3LhVCPD6TK+ECComBk8RznOavTtiGfPPN9NKsGtwFekaa+txmZ1IdvEe87uSYETyfakSJGPdUxb6I+0FH2mYjDHA5JI+HGPjivPxr9WhQ71uWw7KytsUEeDBiNpA9PXzBk2PRdslGnOovAo1stNsEb2WdlsgNHJDTBMATwRWJ7tppR0ZAF9AQdwIjXs3L0qW1vbY2F9BBUmem3DPeO55j0gYmMevl+Vd2n6QgUS2T/RuB9YG8n0PFUHUfxsZrbAaVRcklGLkqsiG8O0E4nggT5evzqvbNtf0++wC2bts2zc2k/eW/8ATMz5Et9YHmJ0u2nbqoDXdQTph9N3v4q8/VC8EA8d2Sj/AOIvacjUdzprwFpEWWst7TnxNJWODjbwI9aoyXSPh5jyrNtp5BU/l9DkV9W2RxDDz8/+RWtjC0ATPHUrwqj3VHYnFY92G9nn0P8Ab1rURW0qp4O0+h4+v7/WsmPk4+fn/wAiu4VcLnpWy5ZjPI9R/mK11yuYW5PEseYyPh5j+/1r7pRLbf5ht+Z4/OK1W2gjyqyaDolp1NwXT3asNx2eXmoG6QZK54g8niheG3K7bdW7Ru99Uu2rbC3IQTsDjaJKoXJ3LkD2s7AYE1hrOzb3JFy5YTIYBd7BUThN0BcKFEqIxkzNc3W+vM4badtseFXUhgYAwoxtmRzxsGBOOHS6ktbkk2zcdsgKQRO1SciWLRzA4EAVzRp1CRBgAHj+167IcQ2ZAB7FKdQtnS31LXCx2hZtDZ7EAAhyx4xx8BiK16btKiO5uqqhmBDDaNrcRxkn+Y5ET51tsag7Y3ELid3E5THPODAHIj4xGp6jsBW21pbdxWDt7TSCQsQSIkLjBPmPXZUaKVIAiXZeGq0VndAy2eis2s7aadlRO9YuoVA+xTDbsPuR4GIJAbABkzzIX+t2mUOxS4kvbUEJyoG5wcmJByCAAJ8oFT6Vo7PeO1xLVzxMiqF2CS3AOBMQMCcjNd+o1q92ESO7QAAbOWH3rDLTLA4meBjBFeLU+ntAbY79LznGov7wsXRuwhz9chqpnWeNBctFe7cliJO5seAErd2sJjmd0AEDmqk+mXTWyGub2ti6v3Y2qyMZC3A0ryW2rtPtR71kF6kq2wp3ZUwN5BRg3hZoJYguRO0mInE1jqdMbxvbO6tsILWztG0tt8L7vAZaDvXcTngYCnSNIkOy48yc+bKt7IM8/lfelI15bbk/dLbWNwgrDEAAb4WRbVpypBaACDVpXo1y+ttAq90CSF28yGDLlweDJLM04x61ro+nf2hbZRbc29qR94A7FcmfCdwBkx7JBwStssuUuhIlUgwvhUBjuKgLmIAyY/Ccj2sm1HRpg3jXwA1vvCljWkQee5QHVtWiKyfd2xO1UQlVVUAFzMLBBAxJAxuOar2mvXGMG9u2yrRvWXVx3chUBPIECMARxFepdb0NjVtLeCQY3ezvA2yVHOIweRgg4qM0PY+zbuF/htyAIVNq4AJkR+mao2fag2n1mkHx81x0NSVB9P0Ss53aZGt+ydy4A3ABQQcGRunyDQAM1YNB2Wt23hLp2HbCOS0EMCfaMmdqJECBiDS2ifafs4zdCB8Kw2giFkquGIPnuJ3fWZudLm0SViBJOBJAzkCWAiA0e731TVrtcQHuwgx55G5WhlNjrP8AFbLeoV8WkUrbwWKgLuEAciABHFUbX9qHsa5NMbjXQ90LdYgWsXIW33bFz4QCDIUTHtkHF60/RxbE+SzwSWUcyBMlY+Bz515T/F7qCPqUS2DvtqwuXFB2n2SqBjltgmZ4LR5V3sjdmfXNKldsETr2k+wjRTtJYwf08vNae1fZfU6zVvctBribd28xsQSZt7hgkEHGTnOa0dS0VvQaG7aF5bl+61tLlvcPCV8R8IkjacSxEnbjEVCdQ67dXTppe93qhLEAgqrGBtDKSHUBQfSSecGoNQTifU+7H+R869tlJ2ENJEDIDcMl5rnNuQLnyWFKUrUqUpSlESlKURKUpRF29PNkwt0FQZ+8UmVnglchgPQQcnPFaC6jgT7z+wrTSimVse+Ticenl9BWuaUooSvoNfKURT3RO0RW8Gvk3EICsGODt9gtgkx6wWA4q2ay3Yv2LnjT+glm25ZY8RxJKgHcZkiQM15rWy1fZTKsVPqCR+lc4SPtMZeSvp13UwW5gq2WeyCrJvcDcWVLiFgEAZwQMhtrAgecGRXL07rNpFW0+msMobxlu8W444gkkqpkkyBjyjM8fSu072jDAXBEGS4faSCQGVgQccmfTjFWG/0s3+7ZQt62TtN1IEEtJlXMkgMvtGZxPmeIBMVj2ZgeS7YGv4KF1miQue53FM4Yo6jOIKFiBHkfrWlOhloKxPorAkR7pmrhof4XG6gc7rRY+FCPvACTBbbCjAJ59OKwufw71StC3VeDwTu4PoQSP+a0U6+zfaXC3Ee61t2cf3DwI91StRoLi4dJ+OD9fP8AOufbGJ/2v/n54q6u122xtuBuUwykwQf+luPpWq7pbTf6lor7wMflI/KvTOxNcJpu8fkLQ76c116bvEe4VP2x/SfQ8H5/v9aweyD/AEn0PB+B/wA+NWd+zdtv9K6B/S3H0P7Vw6ns9eQexI/p8S/TkfI1Q/Y6rRMSOF/RZKn0+uwThkbxf0UHd0zLG5SJyJBEjnE881O6u4RbRArIly1b2kk7SQAXAkRl5Mj1FcLJjaRgSY4InmDEjjhhHvr0/o/ULet0A06lhct2kUkbQ4I8KvbGBngkEckZBmvL2gupYXYZE30jis9OiS6AvPumOwthZGGZfcR4SAQcEHcxipfp1kXEUiF2FiRE47wxBJ/ngwfKc1bOmdge7Z7upuG4Ak2lBYhiD4i8DDDAjjPwB3anTJv221Cb9p28KvhViYGBnca3/T6tOu+GaTJ00PpPfZe39P2UvN9PSxVW1zsO7VVUlnAIJXMxMzy0SMDOeaibWmUx3g2DdClQATJAJK4H0gCffV86l0vTDc6qdzBU3MeWyogCPJmJ9AfWJj7OidedxjG3cNuABtUGPU+R49Yqx9TG41CI0ANvH48dF1Wolzy9w7B8/HJgwJuo+0kbpC7WgHd+KLm30mf+D2arSwNzwELQQArbUJ3B4PtFSWM+Qf0Irv0KKLm/aCBtI8vxbm5kxBJzjy86jer64C+SGYMpcFbYZjucRcXg4OcN/MRVRp1Huy0zNvD9dypdRdEnxNlz9TsE3CN0/dFjwN0z4i4kCVIcKJ54rp6XfvWkJd1dICQRKQMMv3n+qYXbADAYmBXX9n7wA2u7G5ULTvLhiAsMmIiI5aeQMzVa6tel2UXbhIYjcqcqOBwAPP8AGRVZY2t1Xmd9vcqmoBMkk88YXNq9AGuM+1LKliQoztByAN3HyFXbsh2mN1vs4IZ9pYvuaWK7QGOYLBeccLMcmqB9lUn2Hc/1uB+Sgn867+l3TZuLc7tFCkEqFaWQmHUs3sgqSJ99TX2dr6cBuWWZPsPNUthhlo9T8BerNYiTceAShZlZRtWGYsfI+wqxz4pgxVX1f8QXtXNtixaNrwgtqDDNBO/aN3hBBgSCR6Vp7d3rdy0hstC7t7bbhJ2sAEn1mfKfLic0e3pbe4TxIkw5MTnkAfnWKlswrDHVJP8Aj9oEcBO7erdoquLok+IHyrb2Fu3n17311CFoLXLYJ2shO3bkgELIjnbCmK9G7W9oLmmsK4WyUdxbdobZbmBuOzLAcxHpxXlfZpja1N57Sle6t3SUIUMVBgLO6TnbJiMH53VO2+h+wb2IBZWtmwNzEMAIXLQUyfFEeL1xXm7fsrTXY/ACLCwk5W10zFuHBUswtbeBnx9VVO0f8WNXcuXU01wJbLFVdFi4yCQpk+zIPKgGq71lNQun073DtW4jKoUxKKwjeo8yc++ATmSeGxLsqKZLEACX5PxKgfE4r0TQ9Ps67RtaAFy5pbQtpeAPt5dQu7wlZUpnygjmtrqdHZAMIAGpEdl8ucgskdJMuXlUms0tMeAfkDW/7V6F/kQP0FYNfB8ifixP7Vugb1TA3rS9sjkRWNZMflWMVyuEpX2K+URKUpREpSlESlKRREpSlESlZiyT5H6GsxpH/lP0NTBUwVppXSOnXP5T+Vff/T2/pHxYfvU4Hbl1gduXLUp2d6Ve1V5bFkkG57WTtCrks0eSiTXL9i9Xt/8Ad+wq4/wu1FuxrQXO7vENoQWVZYj2iVjy8yBMfGqq4qNpOcwSQF0ykXOAXrvU7ptutpWVnNtVllJMLt3Fdvn7POPF58Hz3qfU9hZ1YsQq7Bs2sSobcIKZAhiPCAZ9ozCyC6RrFxiGVySsiAFKBi4AVQWJExuUrl2GYEa7TAsi7EIWGIKgndtYSpBlWxkY5Jnk14my7HUo3N7C+U85L0TTqk7ueC0ay7bvqQ9u2L3dWyWuo52C4efEJOSBknasmfOqx1iydPdhQRbYblZRc2wfKVieR64Iq0a3tG7EeFEXwmVVoJLBBuwTJUjzmTOOasnRtfeu2QQ0o+4bXA8cyzSpVjADbQDx7+R6bKu0bK3HaNxd+1aGv0cPFeVJ1o+e4/FWP/krV16froEYI+AcfoAKvmr/AIeaS7O1FQgzNpGj0zuhVHyn4efmGpurbdk7q34WKyQMwYkZny9K9nZfqJqXa640urRXrUoJcPNTbdWsvi4ob4j9DFfdKllXD2brWnGcGR8weR8ag/txEYRPTwgH5SN3/wBayPViB7Teg8vkAP8Ait7tqY8RVAPd+Vadua7/ANQD3X8ZlX5O0GpPnaI58IMGRBkMxOR6H3Vqs32B3BsxBj04j5RGK851nXXjaGI+B/v61l0frbIO7LED8J9Cf7Gmz7VslE4WU7HNaKP1bZ2Ow4DB1lehOrMwYmdsEL5YjAEEfLisNbrXlgo553E4P1WDG0cY8q4uz/XSwe21sXGALKQMkZmTwclfTk+QkcV29eBaHDbSCQpDRu4wM/LPzqz+VQfUIIII7FqdttB9wD7qX6czXHCuMCSSsEjgrK5BAKj6zkxW7X9nbTupLXCm3OOSJPmQs++PrOI3s71B27yRPsruEeEk8HcMGJweYqc1+uZLVxsKy2mZRvMhgSu5QTLCJ8uRHPHl7TXpNqHDO7TXtWR1agQSZ71BatbNlCtpV73Akx4QMz6hp/DHoT6VBdwf5kn3c/8AmK5n6mCTuVSSZMhZPr5E1rfVpHsID71Ee/nbVwdTF1gfWpuy912NoW/mJ/2qf/JzWv8A9OPq4+C2h+lcnfKfwWz8FP8A+d1Ys6eaJ9Sv/kopjZyT8Kovp7vM/C710rbWWbhDc+Jf1iR8ua0N0hf5DPvc/wBlrmAtn/2x8nU//qncJ/8AE/8A2t/Y1x1dAOe5VktOg5/1Vw7L6O2W3Lut6i3O1lLMWBBEMTAg7ts7eIFcXUez696NyKTcz4YGWLCSIAGSh2hRywEQJgdFrlsOHQsjD13/AJirQ3aW3qrYHfWrN0NPjBAwpAZHgm2ZJMYg5E1ifLKmIAQey3lkrGvpkQQPL4WzpPZ5bNxS6W+V8QLYBgtA2tuAWQSQJmCAJqPs6rV2ZcCzYtBbh+7Kid4kDkszN4dpIJAIMgcTtwag2XRGsXlvJsJtOrOqzuJEYXAnyHtcefzqeov3ktWksXEuKV8AAFt1VArgqzeKDJ3CYVuRmsdR/X0IPEWjhG+R5qKrWg9SfL4VR6v0bU2GIKKy4G5QWWSqllk8ld20++okrc/lQf7F/uKumk7S7HJu9yq7oKgm54iApYg3CZUJ7YJMmMzK8+rLatVdbaXHYeySHYEOBJKwyqRiZHB45a5taqPvHfMc+KykE5HzVS+9/pHwVP2oe9PJ+UfsKtGk0FpSr3N7KCwNm2lu6jCQz/e7pKsQ21jJUgwZXNa6lpBO63KA7ibZn7vxGF3N7QiDPPIPGbG1i8wAeeexVnFx8VpZbg5aPqP7Vy3hnLBvnWfcH1X/ALl/evn2Vvd9R+9dG6qMnRaaVkbZr7XC4gr7bI8wT8DH9jW5Wt/yt/nzrRbYDkT/AJ7q3DXEYED6/wBzXTTvXTSBmto2+Von6/8ANbLdtj7NoflXONefcfy/SKxbXN7v1/Wa7xBWBzeYXd3Fwfhtr8SP3rMWn/8AkQf9In9BUZ9qb1I+GP0rW1wnkz8a66QKelaMgeexSxUD2rx+QA/UisTcteb3G/3fsDUTSo6Xgo6bcPUqSOqsj8Bb4kn+4r5/6kg4tJ9J/WajqVz0rlHTO0jwCkT1tx7O1fgAP0rW3WLpPtt8q4qUNR51UGtUP9xXuHZjr9jXojd4E1QtgOm1JZgBueGHiHhnwgmDxWeva/abc6i8oKkC2CoNtyVVlI8I5TIU4E/iivIOy4J1liCR96hkc4YEx74Fe06921GkLON4e8wCySFKywiAOGXjM8QTz83tFDoKoMy09xGdgc9/YtNN7ntknJV/Qdn2ugmz3KDet0WgpQjYeN/BHizPsk5xipzpvT3S2iEnBtkrbaVDNtNyGPnAI55jFdfZzoCNbLvuQglA5UghQBMeZkquDkRiu7qvarT6FJvHFwFQu0m6zAbjCiJ9uJO0Axmq3bdUl1OmMR7PQ3kx2Fa6T8DSTz3qA/iXqfsmhUW0jvrgtzuPeDaNxII4nbBHvNeOrcPlCeoTn5t5fX5VZP4gdt/t11CAy27awFJG4sfaZtuBgKIE+zn3VDcWxwPTyHv/AOa9n6fTqUqIFT7jJP77FhrVi52a3d95KJJ/zk5P5D3VquXo85Pmf7CvjXABC/M+v7CtNbSVnLkpSlcrhWzsldJ3uZ8AAwSJk+LIEzAP65iDO2SLuoCtu2bTg2AWeWD4kGQQIOA0JOYIFS7H6/u9QFbKXPCeJE8MCcKfKcYZhImRbu04dituyrSxjwKRwC8GADHPuG3gVlqkuqYSYtna3itbH4mwSpi1ds2Nqs4tb2JMudxCvAABMLHAJ2jBjORJ9d01qyrvea2JS4NxxO5DtUjgn2cDMCDM1WOkfw+a8lq9qN6PKbRHtqPZRyTKtAwYJgRBaq7/ABH6kLur8N4XVVFHhaUV+HC+WYBMeZ5xWQS+tga+YHW/Bz844aK813sBxDs/eak+ynZI6p0a8ESxnKsfvCMQFJMeZLCBCmM81G66q7KG4JEiVmDAPh9eeK9A6X2gs6bojbLim81t7aqSC63XuAPtEyoCMWkeg8+fNn1ZIggH3xmtuz1n1KlRzrAGAOzVZnvECM10c+/5K37GsQ/pHyZlP/2xXFNbBqW88/HP61sxKvGup2PmG+JVWH1xWAYf0fRlP5YrWl8ehX3qSP1rPvAfxKf+pYP1H71MqcS2rdbyL/7bk/vWN2+fxFv9yg/rWDWhyVPxUyP7/rXxX9HI9xkD8ppJTEeeQvsg+aH4qR+gqb6eLt1HNy6UsqgV23yzBf8ATtAFtzyQsJO0YJiK5bNjbY71rQvb3a2p/ACqqzE7CGLeMQJ9SRxXBqNXuADIFAmAvhAnnBBk4GTnA9Kqd17efMp28+qmLt61ZtrbWyl7eN7XHtvvUE4QQQRAWSQfxEAxzvu2bVu9c1CIO4KkJt9nxAWyILFwYLwGgyJ8qim0ZYWyFuRsGQpI9pvMVlq9JdVU5wsGQ0TvePaEVXgB1zmebKEGquaeVtX2VHT+oBkuKJkZGRg85BEmK4b8sS25M+Swo+kAD5VI6Jg4a3eC8fd3AoOxgZhtmSjZB9CQR5gx2pt7HZHQBlJUgN5gwcyQflVgABuL+qgjm60/Zm9x+BB/Q0Omb+U/Q0crGAR8SD/YVgHjjFTZcmFjFKE0qFylKUoiUpSiJSlKIlKUoiUpSiJSlKIrH2AsbtakAkhLhx5eBhPyn6xXrwvggWkKtEsfLg/6i8ktulsnkVS/4S6Be51d91EALbDfi8SsHA8o8Sk/AVMp19dJba+UOxUCBDmSVJtifF5+fx+NeTtVTpHFrGzh83EZdy9Og8MpT2+dlczrhYWHfwKoBa4w8AMhmaBC8TjMyJMRXiX8Qe2h1+pLINtpRtTwgMZjczRJzAxJgACuftj21fqBt7raW1thoCyT4omWOSMCBxzVft25ycD/ADAp9P8Ap/QHpX/efKVkqVi6wyS3bn3DzNLlzyGB+Z+NLl2ccAcD/POtdeuqEpSlQoSlKURZ2rhUggwQQQfeMivWOza95Ytam9eQgoQSSqbSjRtjcq4Fu2RBBMnHBrySlUV6PSgAGOK7Y7CZXsnaP+I9vTWClgrcvMkTuRlt3CV3MQoKMcYIYiQpyM144zTXylRQ2dlGcOZzKmpUNQyV9mvlKVoVaUpSiJSlKIvquRxitv2k+cN8Rn68/nWmlTKkGFK6OLlq4m0+HbcEZMyEIA5ghp/2is7egvLMuEUc72iD6FTJJzxBqIVo4xXyoBIyXQdCnblpbhRfDvgKCylFLZwGBgcxJUD4V0r0pre5WtMtw2gwRpY7e82nCwwYFTjJHnxiuJdI4JFSlntE5gXSbgAUAljuULEBTwBAAiIwKS6eHHPxXbagm/PuvmlWbgVbdkz5tv2AAFiSWYgAAE4zj5Vz9R6iXuuwYwWMfDyxwKsfXLxSxIc7bxgE72ldquSrNtwZgjxxPOYqqfZ54Ib4HP0MGuGdbrBckEGy+G/PIX6AfpXw2W2hoO0kgGDBIiRPE5H1rE2iDBBmrN062LGncXmQq7LNllJbwSSFMDY8FZZWEAw3MCXvLVxnmqvSs7jAkkCASYHoPTOaV0oWFKUoiUpSiJSlKIlKUoiUpSiJSlKIvXezlw2ehWzbGLt+4LrD8MNGSSTJVABtA5+ZoXa/Xl3VC24pO6BChjEgDJkRBMxjGOc+yvbzU6AFbRVrbMGa24lCw4YQQVOBkEcCZiuPtD2g+13WuGzbtszSSpuSfiWcgn3xNefs9CpSqvkWJJnt0I4ZWVxfLMKjUQRJ49PM/wCetY3Lk/2HkKwpXoqqUpSlQoSlKURKUpREpSlESlKURKUpREpSlESlKURKUpREpSlESlKURfS1fJpSiLv6Z1Y2Sx2hpRlglhBIwylSCpHu5Ejzrn1esa4ZOABAUTtUDAABJjitFKiLyplKUpUqEpSlESlKURKUpREpSlESlKURKUpREpSlESlKURKUpREpSlESlKURKUpREpSlESlKURKUpREpSlESlKURKUpREpSlESlKURKUpREpSlEX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262" name="AutoShape 14" descr="data:image/jpeg;base64,/9j/4AAQSkZJRgABAQAAAQABAAD/2wCEAAkGBhQSERUUExQVFBUWFRcWGRcXGBgeFxsVFxgYFhUaHh8YHCYeGB0kHRYYHy8gIycpLC0tGh8xNTAqNScrLCkBCQoKDgwOGg8PGi4kHyQsLCwsKyw1LCksLCwpNC8sNCwpLCwsLCwsLCktLSwqLCwtLCwsLiwsKiwsLCopLCwsL//AABEIAJUBUgMBIgACEQEDEQH/xAAbAAEAAgMBAQAAAAAAAAAAAAAABQYCAwQHAf/EAD8QAAIBAwMBBQUGBQMDBQEBAAECEQADIQQSMQUGEyJBUTJhcYGRFCNCobHRB1JiwfAzguFykrIVQ1OiwkQk/8QAGgEBAAMBAQEAAAAAAAAAAAAAAAEDBAIFBv/EADURAAEDAgMECQQBBAMAAAAAAAEAAhEDIRIxQQRRYfATInGBkaGxwdEFMuHxFCNCYoIVJDP/2gAMAwEAAhEDEQA/APDqUpREpSlESlKURKVnZsM5hVLH0AJP5VMaXsZq3BbuWRRyzwqjBOdxxwfpXDntZ9xhIUJSp+32PuHUW7G+394JW4pZrfwBVZZpgbVBMkCJqR0P8PGa5bVnnew9gcqR5M+0BpPBECDJkRVbtopNuTpKmCqfFIr1DRdg9OHZWsvctggd6bzLswGG6LYVpHmpjxDJ5rLqfQdLakWNK10swC7YcEFfCQzghPXh8g8ARWb/AJCmXYQD5fKnAV5dFfIq9WOjW7l3Zau2HMT3aWrO4QQAu+6FDOcztU8EwKy6o2nsjadCWufiUxtA49q2isvzEzPlE3fyRMASed8KIVDikVJHqFsEf/5bWDkFr2fcfvJHyiurS9p1tmV0ekOIh7buJ9fG5M/OKuc5wyb6KFBxSKmdR2ouMIFrTIP6NNYB8vPZu8vXzr6valwoBs6Ykfi7m2D/APUAH5imJ8Zef4UqFileg9k9Fb6kxVtHaRbY3vdRigGIUESJ3HyBHqPfVusXNMHuLZtNAYhWZ/Q8wJBHzqtlcOeacXGeWqEaqHpSlaFCUpSiJSlffKiL5SK7umnT578Xvd3RT3c7x8aktHc6cGJuJrHXcdoV7SwvkD4TJj0iq3Pw6E9iKvxSrBrrWncuum0uqyZQu4JA8gVW3BHzn31B39OyNtdSrCMMCDkSMH3EGpa/EMoRa6VuZF4WSeZMAREkR6/P5V0dKsW2uDvt4t8MybdyzgGGgNnykfEV0TAlFw0q43Ox1plBtnUoHYi3cvWGFtxtJgkCAZjgkR9Kj9b2JvJbNxCt5FncbZJKkEAgiJ5byng1SNopm0+KmCq9St2o0bpG9GXcJG5SJExIkZE4rTV6hKUrMWTEwY9YMURYUrIIef8AM8V8Kn+1EXylKURKUpRFIdX6SbLRtuAQM3LezOePEwPHr61z6Lp9y8YtqWI9PSpvp3bG6rt93ZIuHxKFFsNwcm2VjIBnnHOTPZ0fV97dZrSWxADM11be4MMKFI2rBj0k59okA5y97R1h3qbKEXohBhix8vBbdv12z8vzr43Q28ifnbuj9FNW7U7WdHCqsrLG4PGdoiZZRCqirlccycQM7HZS2WD3VXILMbl3au4Dc4lmBLCeDkyORXeLqBxcBOnNvNahs0tkOHoqdd6C6id1vBgyxWD5e2B/nNfbfQGkB7li3K7/AB3V4iRhNxkjgRNTWu6HutP9nS2cgRbMsYY5BNxiR5QI8ua4/s7oot6izdCkArvjenHiQtEDEFeDHkRNSQ8C9udNFS6k5n3CF90Fi3btNF6yHLAi4DLbQplVVwpUEkyTzCxiTVu6RqLt6zGnuO7KpLWy5cggFdwW1vVljbA7skGQCMTRtR2fZIO5GBggSAYORKzvAgcx6ZyKzXpb5i1Ee1DHHx3ERn31TUoNqj7h6o1qt5t6twztptUBuK95cukQI8JtrFrewaW27TIMQvNS/StNqF2KQbi7NjXO9e542O8QzsNhPdjcirtgQSCJrzltPe290BKki5sJMTBUNG4rMEia1jSahWBFshlggjkE5Ugg4qp+xEiMQ8D8qcJCujM53jegyAwBW5cVzLbXW0ZZYDODbDx+IEggdd1la/dhrI05C6cg6h7d1XuIGYsdjc7biwRicheKqP26xpGUBO9uqw7wHaEVxyFcILkgjyIAPmwzXVqOtW9YqoQytMnwItsIp8IYW08ZhtoYhds8wYFTtnMyJjm8TwUSE6l2TtKquxuaZXGHKi7pmbG0LdRtyyMkMsjPwqJ670bU6VgHcunKXbblrTDJ8LDHrjkVM6rX6a4XsCbUOQrCJO0wgff4XA8s2wOZJqS1XWBp9E500i4pSxcfuLawrI+7cUlHPEHkEmfFDHsVKjYm8nIjwM385UQNFDdmrqa0DR6k+NiO4v7d11WnxWvW4rDAUkANnGZh+0/QDo9S9hm3bdpDQVJVlDCVOVMGCPIzXJ0zqT6e8l62dr22DKYBEj3HBFT/AFu2uvui9YZFZ1AazcvAMrqAIU3WAZT+EKcREDE3YXU60z1CPB3tI7p4585hVp0EAjjj5jn96lOg9E7y5ba8rpYJzc2XCkCcSgkyRGD8xXXq9Vb0rCxaW27KCt28yJcm4YJCBtyhUPhDL7RDGYIFQWs1Du5Nwlm4JPuwB7gAIA4q+S9trTrrzr7Id69C6l2i02h07r08Wku3GVWMvcY2wrSxFyUtNuPEsfcsV5xccsSTkkyfiam+ndoEWx3DWLR8YYXdls3B6gl0bcOPSIrk6p1EOAotqpVid0Lu4jb4FVduJiPnVGz0eim0ybkmSedyG91G0rbY07OwVRJPl/nA9/lUt2Y7MnWaoacXFttDmT4vYBLBdvtGASMgY5rQ97WNLnGwuuQJUb07pty+4t2ka45MBVEnJj5ZNWO3/Dm+JF67p7DKCSjXA12AN3s290kjyn4xVm0nQbemUrp0Zt5ZDqLgmQpzsFsHYBt3wCdwiSBitVvoX37AWzuhbqO5tSxZ+VGQxExv2nKtEYIy1Kz8wYHZf1geBO/ctX8ctEuVZPYtWVjZ1dm4VIBXbdUyRIiUg+c5xEcwKi9Z2cv2iQySRM7GR4jJnu2aPnXpGi6M1gl7R2gsmLeIOHAHdjeCAYy2AzGcEHu1lovcDJb7xsTcJxMMsANOcDMZMY5qj+W5j4+4b7e0BcmlFvS68l03RL1zZttsQ5hSYCk+I+0YH4W8/wAJ9KtvR7KafTMwsAXWQobl9C0XQwbwFH8K7V5ImfMjFTb9IbYVZVjEypgAEEyBMzuJEZxHi5rjfozKrAIzAHw7SYktg7vLwx4duYHwax1YVrTqgpbiq9rdFq2vG22oVoAJ7u4NgSOdo2gQMxANZ6Lo1l7r2Xtuz24bctwTdBj1O1AQRtPluEk1KnSOHIYMsMxEFjJIGTuEbG9B4fIxNZ37A2raa6URTBQQF2SAu48iS3E8N5AVq6CsWYhEb8h7T2Kz+HVw4otvy9YX3S9M0lu73Wy7Ydgx8ZnwMhaAtsk3LZhQDueJJ8jMX1DqpbuwECEFUK2pt2iM+KbaJuMx4vHjzMZ7L+luRtW824uWHhWAHHjXazeGSMgY8iOa5blo7mtm62xsRLK0gQwUs2QxHnuxE8VA2J7es6/f5qXbLUaLjzHyovVai4jkB1WCSC9wsfcYZm2mPdWjQtBLXFs3ogzdusVUTExbcMckcz8K7E7MIW9u5tIJUhQykAHhpAMkEcCtuj0yWUMm7tuMAPCVYMvnG1gwh/OJ4kZqw07QFT0D+SF86l2htXltr3SEW5AtIjKkuQW2kPPkMldx9fOtOrs2xGzT25cKSjXWJQHIAIdTJmIIJERM13W9EsLuINxWOx5MEZIiAAxkYBMADisrtrT33Zyyl4zIYAEDznao8xBJ48+BSGBlhlzuUdGd4Ubd6TZeTmwyodyFlYb1Y7tsvujbHhMmQcxU10zqpVXy12RvLuQtoKuWVWRiS0uB4mETxMTrbQ2ipbvFcsDLFcAyZH3Y8Qwcce7kDi2lECeDczBlUI4wAylvBtbyjA8jzXJbjEH3/ajAQs7t8Op8d1bRhS73LN0K7mW4VWg+IiDOJqJt9E3nDlvVwu5BPmSjEgT5kVaNH0tmRQUvvHj9u4OFJuckE+yTt9JyCa4btradh7lWvKFXwQjAtzASQnhwzQSTu8qNdEtBUFsZqCHZ9zcNsPakCT94sARM8/pNfLnQXAndbIBAkEkbiN0Ttj1HPINWPU9C+zrbbbZUEDe24h0ZcOFLuc7p4UDjJ8uFLtq1cW7evNcfMou7dE4l0u4PumuhVkS0z3KC2Es9jlZVO+9kA4tWiMicH7SJHvgUrbc7XrJgQJMfdvx5f/0D9KVV/wBhOqq6vTH27pQA5E3LYP0LT+VdNqxZADXbgJEDZaUknHJZoQfKfhUXNK2wd64Vku9qkRAmntMn8zXbpuMQCCsAKqJwMbT5RxUX1rrl3VXe9ukFogQAAAJIAA+J5k+pNR9K4bTa0yBffmfFSSSttnUshlSQfdV26T2wXUWO41YVisbLpfa6iDmSCWjjaOZyDGKJSa6qNDxBXbajmiBluXomq6cXVVK7FVdqC0XhXEd6WUgqoncec+RjI6bfYy0bm8GQWJYkGGV9siGGDDzwQZwcVr/hn1Z3TUJfYvZS2kFhu2sWO1cgnaRuMcY8pq227tp8qAzAFWJDB8EAcgyuFzugfSvMq1KjeowXFu2b7vf2WxjBUaC0XVCv9lVZZXYIUCCGMZnzYE8nyPBk4ztu9CdE3C0pJRIba5EhSriEWRGxjkkQp9DV1YWVuQVBO9gQI2EGZjnb7Tc5yeeam9HZQkrAIO9SuCOAfKDBJPly0xmuKm316MSOO6RwsuhSe0xkV42dabpZUtC9HJdQRzO1W2q3HG4yYwBXX0XplvvUZkCMu4m3ceCQEZgybIICkAyT6ROav/UexemCNcIBNvfcL2gFCnb/ACpE+zx6+mBUevZ2y13cwDRkFtp2nKuGxufHkQBBFehT2sV6LiASR3+GvllkFayhUe04rnnvC85Xp7ai8SLcAsCxDRtB8yWETjnzPxqV0SrbQszM+63bDC5eVdvjVtoDEMYWCCJG1p9Vr0TS9C0qqxMQoLfyKDJaQ0zwDkACMfGB6z1np76ZA120u1xAsWASSq+IEPnYZADeHI5xiirtBLg0MMWkEXHuqK2zmnc+BsqH1booVDdRWVd3nt2EEx4SHJxIEZ+NQc1bT242TbW0r2lkIWjeQTy58QZjAmIHNVI1rpl18Q7FhdE2Sa3N4lnzGD8PI/2+laKztXIP6/Dzq0KAsa67dkXLiAkKHKgsYgSdpOSB78kVzXbcH8x8KzGU/wCkz8jg/mB9abwpG5etdnxb7htHaHed2Lge4O7lkbw+yshgWJZd4JAkHBg1PS/w81Y1RS0+wL4lvneggkhR4QSHOfCJxJmM186FoNVYdFNlGDESjuhI2t7QXfkgEjg+Y9at9vVi0FO8ogZQM93gZxtHiEMWgTkmfd57WFktpuF5M5z66yt9Km2qADaLzvUtb0ZW2UXcbj7VYyWXcBIZgPG0mVknIGfIrEJ2fuK9y73rG8QyKFtgBAxLMsK25lPs+1IAieBUlc6srJPvkxMD+ogrMRiBIgzkHGVrWd4dotkK24Bd7skgebL4dhGAcTEGMVkbRq0wceXxbXfHyVq6DR3d6eyr/Znr1y1eW21pUsM257rEblLL7eCV2sVGDuODniPSTpla0rh5WcNAYNmBMkDk+79ZoHabqNjRtbd1Zncg7UYSSPbcEg7YkD3wRIya+dm+0eiOoKvdNo8JKm2pmcHEbQJgN5ueSARi27Zel/rUwQRnaZ9eexY3AU3RN1eG0VpfanH9TRxyAsKZmY95FRC61WRu7NuQDLAg8YAO2fSPFPEia5O1ItnT3b2b1lU/9h/ErsdgDAHj13cQQAcx51qre492shSFKsEBXcTt8G1FNweISTkFT6RV/wBPpB7C7EZ4iwjhKuG0Cnl+FdeqdUtae9asuly67rJOQoCgz4sFsCfCMcQTXLouu6ZmdmtXF2q7g2xu9lZgEkQYBgwBgH0qtavTrb2oi725MvbN0XVPi2jbElQhEE8gSSDWNu1duXAEa64JaGRE2blJGTLD+U7jJG8HzE+hVpdK0Go85dnkLBZ61Z9U9d07grn2dsWLyrdtEqokNb2wRncVIIIgzO6SOB8JB9LZW73RQNIkkch/M4wADtyQOfpS+i9njqrruW2IiBNrOJcbY2QU2qZWT6HIBwTM9S0m3Tkd7b2d0yBmubmLAPi5+G7nImRIwFzHm1ARUgVD8TxGarbUeBZauopbS8d1kWojezEeyzDwmeS0nw+/8UZ7dT0BWCtaMIRJXOF3KGHB3TtGcYJPoDWbjN4h3feWCU2jcGQKJJgRtW4Mn8QyBDTNfE1s3AF3MQtwOEUy07o9u0QSQF/lWY8PrviqQDOXf+V10xP3CfVSadHulgPC6gkFz7QIiSB7IiBCwSY8pJOF7ojr4WNtS3tgoJcgDbu38uSzH2SD6CvvTbF8kPueVtgGScMxJIbaQgOGAAGNpBmM3HpXSAWHeL3jLjMDbIVWIMmCxmQVEgDE801tqNLN3cPzb0Vg63P7XnNzpBQd3ctpaZnAwXQHG5RISW9qYA8ucQOu92bt3FCae6ba7NzI8ly38odZD5jweHHijFegdQ0VlFDPtXaWYd8wAAEtALMCQCRnMA4xAqh6frjXrxNtWa1YDTcUGTduK9u3B2EwC0g7J8MlYAA5pbU+uC5lo35T5qlzQDmqCt4A43qR6EY/IVZuiG2uma68gbyC7SGOBAWPaOT4ZI5LCBNQ/UNEttib1xXuN4itogxu8XiYeFTngAkecVH6rVs5zgDCqPZUegHl/fkzXruHSBUSu3qvVFvuWO+AoVMjhRA3DiTidsD3VwCzgHcskxE5HGTOAM+vlWqk12AGiAuV1npdz0H/AHL+9K5KUuiUrPZ6GsSIqUXylKURKVklsngE1s7gDlgPhk/l+9TCmCpvsX1xdNeIuf6dwbWP8pmVb3gHkehPpXoOutL32Le1QC2Fkg5W44d5Xb4eCcAT5GPI+8UcCfef2H/NWLsl17axt3LhVCPD6TK+ECComBk8RznOavTtiGfPPN9NKsGtwFekaa+txmZ1IdvEe87uSYETyfakSJGPdUxb6I+0FH2mYjDHA5JI+HGPjivPxr9WhQ71uWw7KytsUEeDBiNpA9PXzBk2PRdslGnOovAo1stNsEb2WdlsgNHJDTBMATwRWJ7tppR0ZAF9AQdwIjXs3L0qW1vbY2F9BBUmem3DPeO55j0gYmMevl+Vd2n6QgUS2T/RuB9YG8n0PFUHUfxsZrbAaVRcklGLkqsiG8O0E4nggT5evzqvbNtf0++wC2bts2zc2k/eW/8ATMz5Et9YHmJ0u2nbqoDXdQTph9N3v4q8/VC8EA8d2Sj/AOIvacjUdzprwFpEWWst7TnxNJWODjbwI9aoyXSPh5jyrNtp5BU/l9DkV9W2RxDDz8/+RWtjC0ATPHUrwqj3VHYnFY92G9nn0P8Ab1rURW0qp4O0+h4+v7/WsmPk4+fn/wAiu4VcLnpWy5ZjPI9R/mK11yuYW5PEseYyPh5j+/1r7pRLbf5ht+Z4/OK1W2gjyqyaDolp1NwXT3asNx2eXmoG6QZK54g8niheG3K7bdW7Ru99Uu2rbC3IQTsDjaJKoXJ3LkD2s7AYE1hrOzb3JFy5YTIYBd7BUThN0BcKFEqIxkzNc3W+vM4badtseFXUhgYAwoxtmRzxsGBOOHS6ktbkk2zcdsgKQRO1SciWLRzA4EAVzRp1CRBgAHj+167IcQ2ZAB7FKdQtnS31LXCx2hZtDZ7EAAhyx4xx8BiK16btKiO5uqqhmBDDaNrcRxkn+Y5ET51tsag7Y3ELid3E5THPODAHIj4xGp6jsBW21pbdxWDt7TSCQsQSIkLjBPmPXZUaKVIAiXZeGq0VndAy2eis2s7aadlRO9YuoVA+xTDbsPuR4GIJAbABkzzIX+t2mUOxS4kvbUEJyoG5wcmJByCAAJ8oFT6Vo7PeO1xLVzxMiqF2CS3AOBMQMCcjNd+o1q92ESO7QAAbOWH3rDLTLA4meBjBFeLU+ntAbY79LznGov7wsXRuwhz9chqpnWeNBctFe7cliJO5seAErd2sJjmd0AEDmqk+mXTWyGub2ti6v3Y2qyMZC3A0ryW2rtPtR71kF6kq2wp3ZUwN5BRg3hZoJYguRO0mInE1jqdMbxvbO6tsILWztG0tt8L7vAZaDvXcTngYCnSNIkOy48yc+bKt7IM8/lfelI15bbk/dLbWNwgrDEAAb4WRbVpypBaACDVpXo1y+ttAq90CSF28yGDLlweDJLM04x61ro+nf2hbZRbc29qR94A7FcmfCdwBkx7JBwStssuUuhIlUgwvhUBjuKgLmIAyY/Ccj2sm1HRpg3jXwA1vvCljWkQee5QHVtWiKyfd2xO1UQlVVUAFzMLBBAxJAxuOar2mvXGMG9u2yrRvWXVx3chUBPIECMARxFepdb0NjVtLeCQY3ezvA2yVHOIweRgg4qM0PY+zbuF/htyAIVNq4AJkR+mao2fag2n1mkHx81x0NSVB9P0Ss53aZGt+ydy4A3ABQQcGRunyDQAM1YNB2Wt23hLp2HbCOS0EMCfaMmdqJECBiDS2ifafs4zdCB8Kw2giFkquGIPnuJ3fWZudLm0SViBJOBJAzkCWAiA0e731TVrtcQHuwgx55G5WhlNjrP8AFbLeoV8WkUrbwWKgLuEAciABHFUbX9qHsa5NMbjXQ90LdYgWsXIW33bFz4QCDIUTHtkHF60/RxbE+SzwSWUcyBMlY+Bz515T/F7qCPqUS2DvtqwuXFB2n2SqBjltgmZ4LR5V3sjdmfXNKldsETr2k+wjRTtJYwf08vNae1fZfU6zVvctBribd28xsQSZt7hgkEHGTnOa0dS0VvQaG7aF5bl+61tLlvcPCV8R8IkjacSxEnbjEVCdQ67dXTppe93qhLEAgqrGBtDKSHUBQfSSecGoNQTifU+7H+R869tlJ2ENJEDIDcMl5rnNuQLnyWFKUrUqUpSlESlKURKUpRF29PNkwt0FQZ+8UmVnglchgPQQcnPFaC6jgT7z+wrTSimVse+Ticenl9BWuaUooSvoNfKURT3RO0RW8Gvk3EICsGODt9gtgkx6wWA4q2ay3Yv2LnjT+glm25ZY8RxJKgHcZkiQM15rWy1fZTKsVPqCR+lc4SPtMZeSvp13UwW5gq2WeyCrJvcDcWVLiFgEAZwQMhtrAgecGRXL07rNpFW0+msMobxlu8W444gkkqpkkyBjyjM8fSu072jDAXBEGS4faSCQGVgQccmfTjFWG/0s3+7ZQt62TtN1IEEtJlXMkgMvtGZxPmeIBMVj2ZgeS7YGv4KF1miQue53FM4Yo6jOIKFiBHkfrWlOhloKxPorAkR7pmrhof4XG6gc7rRY+FCPvACTBbbCjAJ59OKwufw71StC3VeDwTu4PoQSP+a0U6+zfaXC3Ee61t2cf3DwI91StRoLi4dJ+OD9fP8AOufbGJ/2v/n54q6u122xtuBuUwykwQf+luPpWq7pbTf6lor7wMflI/KvTOxNcJpu8fkLQ76c116bvEe4VP2x/SfQ8H5/v9aweyD/AEn0PB+B/wA+NWd+zdtv9K6B/S3H0P7Vw6ns9eQexI/p8S/TkfI1Q/Y6rRMSOF/RZKn0+uwThkbxf0UHd0zLG5SJyJBEjnE881O6u4RbRArIly1b2kk7SQAXAkRl5Mj1FcLJjaRgSY4InmDEjjhhHvr0/o/ULet0A06lhct2kUkbQ4I8KvbGBngkEckZBmvL2gupYXYZE30jis9OiS6AvPumOwthZGGZfcR4SAQcEHcxipfp1kXEUiF2FiRE47wxBJ/ngwfKc1bOmdge7Z7upuG4Ak2lBYhiD4i8DDDAjjPwB3anTJv221Cb9p28KvhViYGBnca3/T6tOu+GaTJ00PpPfZe39P2UvN9PSxVW1zsO7VVUlnAIJXMxMzy0SMDOeaibWmUx3g2DdClQATJAJK4H0gCffV86l0vTDc6qdzBU3MeWyogCPJmJ9AfWJj7OidedxjG3cNuABtUGPU+R49Yqx9TG41CI0ANvH48dF1Wolzy9w7B8/HJgwJuo+0kbpC7WgHd+KLm30mf+D2arSwNzwELQQArbUJ3B4PtFSWM+Qf0Irv0KKLm/aCBtI8vxbm5kxBJzjy86jer64C+SGYMpcFbYZjucRcXg4OcN/MRVRp1Huy0zNvD9dypdRdEnxNlz9TsE3CN0/dFjwN0z4i4kCVIcKJ54rp6XfvWkJd1dICQRKQMMv3n+qYXbADAYmBXX9n7wA2u7G5ULTvLhiAsMmIiI5aeQMzVa6tel2UXbhIYjcqcqOBwAPP8AGRVZY2t1Xmd9vcqmoBMkk88YXNq9AGuM+1LKliQoztByAN3HyFXbsh2mN1vs4IZ9pYvuaWK7QGOYLBeccLMcmqB9lUn2Hc/1uB+Sgn867+l3TZuLc7tFCkEqFaWQmHUs3sgqSJ99TX2dr6cBuWWZPsPNUthhlo9T8BerNYiTceAShZlZRtWGYsfI+wqxz4pgxVX1f8QXtXNtixaNrwgtqDDNBO/aN3hBBgSCR6Vp7d3rdy0hstC7t7bbhJ2sAEn1mfKfLic0e3pbe4TxIkw5MTnkAfnWKlswrDHVJP8Aj9oEcBO7erdoquLok+IHyrb2Fu3n17311CFoLXLYJ2shO3bkgELIjnbCmK9G7W9oLmmsK4WyUdxbdobZbmBuOzLAcxHpxXlfZpja1N57Sle6t3SUIUMVBgLO6TnbJiMH53VO2+h+wb2IBZWtmwNzEMAIXLQUyfFEeL1xXm7fsrTXY/ACLCwk5W10zFuHBUswtbeBnx9VVO0f8WNXcuXU01wJbLFVdFi4yCQpk+zIPKgGq71lNQun073DtW4jKoUxKKwjeo8yc++ATmSeGxLsqKZLEACX5PxKgfE4r0TQ9Ps67RtaAFy5pbQtpeAPt5dQu7wlZUpnygjmtrqdHZAMIAGpEdl8ucgskdJMuXlUms0tMeAfkDW/7V6F/kQP0FYNfB8ifixP7Vugb1TA3rS9sjkRWNZMflWMVyuEpX2K+URKUpREpSlESlKRREpSlESlZiyT5H6GsxpH/lP0NTBUwVppXSOnXP5T+Vff/T2/pHxYfvU4Hbl1gduXLUp2d6Ve1V5bFkkG57WTtCrks0eSiTXL9i9Xt/8Ad+wq4/wu1FuxrQXO7vENoQWVZYj2iVjy8yBMfGqq4qNpOcwSQF0ykXOAXrvU7ptutpWVnNtVllJMLt3Fdvn7POPF58Hz3qfU9hZ1YsQq7Bs2sSobcIKZAhiPCAZ9ozCyC6RrFxiGVySsiAFKBi4AVQWJExuUrl2GYEa7TAsi7EIWGIKgndtYSpBlWxkY5Jnk14my7HUo3N7C+U85L0TTqk7ueC0ay7bvqQ9u2L3dWyWuo52C4efEJOSBknasmfOqx1iydPdhQRbYblZRc2wfKVieR64Iq0a3tG7EeFEXwmVVoJLBBuwTJUjzmTOOasnRtfeu2QQ0o+4bXA8cyzSpVjADbQDx7+R6bKu0bK3HaNxd+1aGv0cPFeVJ1o+e4/FWP/krV16froEYI+AcfoAKvmr/AIeaS7O1FQgzNpGj0zuhVHyn4efmGpurbdk7q34WKyQMwYkZny9K9nZfqJqXa640urRXrUoJcPNTbdWsvi4ob4j9DFfdKllXD2brWnGcGR8weR8ag/txEYRPTwgH5SN3/wBayPViB7Teg8vkAP8Ait7tqY8RVAPd+Vadua7/ANQD3X8ZlX5O0GpPnaI58IMGRBkMxOR6H3Vqs32B3BsxBj04j5RGK851nXXjaGI+B/v61l0frbIO7LED8J9Cf7Gmz7VslE4WU7HNaKP1bZ2Ow4DB1lehOrMwYmdsEL5YjAEEfLisNbrXlgo553E4P1WDG0cY8q4uz/XSwe21sXGALKQMkZmTwclfTk+QkcV29eBaHDbSCQpDRu4wM/LPzqz+VQfUIIII7FqdttB9wD7qX6czXHCuMCSSsEjgrK5BAKj6zkxW7X9nbTupLXCm3OOSJPmQs++PrOI3s71B27yRPsruEeEk8HcMGJweYqc1+uZLVxsKy2mZRvMhgSu5QTLCJ8uRHPHl7TXpNqHDO7TXtWR1agQSZ71BatbNlCtpV73Akx4QMz6hp/DHoT6VBdwf5kn3c/8AmK5n6mCTuVSSZMhZPr5E1rfVpHsID71Ee/nbVwdTF1gfWpuy912NoW/mJ/2qf/JzWv8A9OPq4+C2h+lcnfKfwWz8FP8A+d1Ys6eaJ9Sv/kopjZyT8Kovp7vM/C710rbWWbhDc+Jf1iR8ua0N0hf5DPvc/wBlrmAtn/2x8nU//qncJ/8AE/8A2t/Y1x1dAOe5VktOg5/1Vw7L6O2W3Lut6i3O1lLMWBBEMTAg7ts7eIFcXUez696NyKTcz4YGWLCSIAGSh2hRywEQJgdFrlsOHQsjD13/AJirQ3aW3qrYHfWrN0NPjBAwpAZHgm2ZJMYg5E1ifLKmIAQey3lkrGvpkQQPL4WzpPZ5bNxS6W+V8QLYBgtA2tuAWQSQJmCAJqPs6rV2ZcCzYtBbh+7Kid4kDkszN4dpIJAIMgcTtwag2XRGsXlvJsJtOrOqzuJEYXAnyHtcefzqeov3ktWksXEuKV8AAFt1VArgqzeKDJ3CYVuRmsdR/X0IPEWjhG+R5qKrWg9SfL4VR6v0bU2GIKKy4G5QWWSqllk8ld20++okrc/lQf7F/uKumk7S7HJu9yq7oKgm54iApYg3CZUJ7YJMmMzK8+rLatVdbaXHYeySHYEOBJKwyqRiZHB45a5taqPvHfMc+KykE5HzVS+9/pHwVP2oe9PJ+UfsKtGk0FpSr3N7KCwNm2lu6jCQz/e7pKsQ21jJUgwZXNa6lpBO63KA7ibZn7vxGF3N7QiDPPIPGbG1i8wAeeexVnFx8VpZbg5aPqP7Vy3hnLBvnWfcH1X/ALl/evn2Vvd9R+9dG6qMnRaaVkbZr7XC4gr7bI8wT8DH9jW5Wt/yt/nzrRbYDkT/AJ7q3DXEYED6/wBzXTTvXTSBmto2+Von6/8ANbLdtj7NoflXONefcfy/SKxbXN7v1/Wa7xBWBzeYXd3Fwfhtr8SP3rMWn/8AkQf9In9BUZ9qb1I+GP0rW1wnkz8a66QKelaMgeexSxUD2rx+QA/UisTcteb3G/3fsDUTSo6Xgo6bcPUqSOqsj8Bb4kn+4r5/6kg4tJ9J/WajqVz0rlHTO0jwCkT1tx7O1fgAP0rW3WLpPtt8q4qUNR51UGtUP9xXuHZjr9jXojd4E1QtgOm1JZgBueGHiHhnwgmDxWeva/abc6i8oKkC2CoNtyVVlI8I5TIU4E/iivIOy4J1liCR96hkc4YEx74Fe06921GkLON4e8wCySFKywiAOGXjM8QTz83tFDoKoMy09xGdgc9/YtNN7ntknJV/Qdn2ugmz3KDet0WgpQjYeN/BHizPsk5xipzpvT3S2iEnBtkrbaVDNtNyGPnAI55jFdfZzoCNbLvuQglA5UghQBMeZkquDkRiu7qvarT6FJvHFwFQu0m6zAbjCiJ9uJO0Axmq3bdUl1OmMR7PQ3kx2Fa6T8DSTz3qA/iXqfsmhUW0jvrgtzuPeDaNxII4nbBHvNeOrcPlCeoTn5t5fX5VZP4gdt/t11CAy27awFJG4sfaZtuBgKIE+zn3VDcWxwPTyHv/AOa9n6fTqUqIFT7jJP77FhrVi52a3d95KJJ/zk5P5D3VquXo85Pmf7CvjXABC/M+v7CtNbSVnLkpSlcrhWzsldJ3uZ8AAwSJk+LIEzAP65iDO2SLuoCtu2bTg2AWeWD4kGQQIOA0JOYIFS7H6/u9QFbKXPCeJE8MCcKfKcYZhImRbu04dituyrSxjwKRwC8GADHPuG3gVlqkuqYSYtna3itbH4mwSpi1ds2Nqs4tb2JMudxCvAABMLHAJ2jBjORJ9d01qyrvea2JS4NxxO5DtUjgn2cDMCDM1WOkfw+a8lq9qN6PKbRHtqPZRyTKtAwYJgRBaq7/ABH6kLur8N4XVVFHhaUV+HC+WYBMeZ5xWQS+tga+YHW/Bz844aK813sBxDs/eak+ynZI6p0a8ESxnKsfvCMQFJMeZLCBCmM81G66q7KG4JEiVmDAPh9eeK9A6X2gs6bojbLim81t7aqSC63XuAPtEyoCMWkeg8+fNn1ZIggH3xmtuz1n1KlRzrAGAOzVZnvECM10c+/5K37GsQ/pHyZlP/2xXFNbBqW88/HP61sxKvGup2PmG+JVWH1xWAYf0fRlP5YrWl8ehX3qSP1rPvAfxKf+pYP1H71MqcS2rdbyL/7bk/vWN2+fxFv9yg/rWDWhyVPxUyP7/rXxX9HI9xkD8ppJTEeeQvsg+aH4qR+gqb6eLt1HNy6UsqgV23yzBf8ATtAFtzyQsJO0YJiK5bNjbY71rQvb3a2p/ACqqzE7CGLeMQJ9SRxXBqNXuADIFAmAvhAnnBBk4GTnA9Kqd17efMp28+qmLt61ZtrbWyl7eN7XHtvvUE4QQQRAWSQfxEAxzvu2bVu9c1CIO4KkJt9nxAWyILFwYLwGgyJ8qim0ZYWyFuRsGQpI9pvMVlq9JdVU5wsGQ0TvePaEVXgB1zmebKEGquaeVtX2VHT+oBkuKJkZGRg85BEmK4b8sS25M+Swo+kAD5VI6Jg4a3eC8fd3AoOxgZhtmSjZB9CQR5gx2pt7HZHQBlJUgN5gwcyQflVgABuL+qgjm60/Zm9x+BB/Q0Omb+U/Q0crGAR8SD/YVgHjjFTZcmFjFKE0qFylKUoiUpSiJSlKIlKUoiUpSiJSlKIrH2AsbtakAkhLhx5eBhPyn6xXrwvggWkKtEsfLg/6i8ktulsnkVS/4S6Be51d91EALbDfi8SsHA8o8Sk/AVMp19dJba+UOxUCBDmSVJtifF5+fx+NeTtVTpHFrGzh83EZdy9Og8MpT2+dlczrhYWHfwKoBa4w8AMhmaBC8TjMyJMRXiX8Qe2h1+pLINtpRtTwgMZjczRJzAxJgACuftj21fqBt7raW1thoCyT4omWOSMCBxzVft25ycD/ADAp9P8Ap/QHpX/efKVkqVi6wyS3bn3DzNLlzyGB+Z+NLl2ccAcD/POtdeuqEpSlQoSlKURZ2rhUggwQQQfeMivWOza95Ytam9eQgoQSSqbSjRtjcq4Fu2RBBMnHBrySlUV6PSgAGOK7Y7CZXsnaP+I9vTWClgrcvMkTuRlt3CV3MQoKMcYIYiQpyM144zTXylRQ2dlGcOZzKmpUNQyV9mvlKVoVaUpSiJSlKIvquRxitv2k+cN8Rn68/nWmlTKkGFK6OLlq4m0+HbcEZMyEIA5ghp/2is7egvLMuEUc72iD6FTJJzxBqIVo4xXyoBIyXQdCnblpbhRfDvgKCylFLZwGBgcxJUD4V0r0pre5WtMtw2gwRpY7e82nCwwYFTjJHnxiuJdI4JFSlntE5gXSbgAUAljuULEBTwBAAiIwKS6eHHPxXbagm/PuvmlWbgVbdkz5tv2AAFiSWYgAAE4zj5Vz9R6iXuuwYwWMfDyxwKsfXLxSxIc7bxgE72ldquSrNtwZgjxxPOYqqfZ54Ib4HP0MGuGdbrBckEGy+G/PIX6AfpXw2W2hoO0kgGDBIiRPE5H1rE2iDBBmrN062LGncXmQq7LNllJbwSSFMDY8FZZWEAw3MCXvLVxnmqvSs7jAkkCASYHoPTOaV0oWFKUoiUpSiJSlKIlKUoiUpSiJSlKIvXezlw2ehWzbGLt+4LrD8MNGSSTJVABtA5+ZoXa/Xl3VC24pO6BChjEgDJkRBMxjGOc+yvbzU6AFbRVrbMGa24lCw4YQQVOBkEcCZiuPtD2g+13WuGzbtszSSpuSfiWcgn3xNefs9CpSqvkWJJnt0I4ZWVxfLMKjUQRJ49PM/wCetY3Lk/2HkKwpXoqqUpSlQoSlKURKUpREpSlESlKURKUpREpSlESlKURKUpREpSlESlKURfS1fJpSiLv6Z1Y2Sx2hpRlglhBIwylSCpHu5Ejzrn1esa4ZOABAUTtUDAABJjitFKiLyplKUpUqEpSlESlKURKUpREpSlESlKURKUpREpSlESlKURKUpREpSlESlKURKUpREpSlESlKURKUpREpSlESlKURKUpREpSlESlKURKUpREpSlEX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3266" name="Picture 18" descr="http://healthnex.typepad.com/photos/uncategorized/stem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0533"/>
            <a:ext cx="9144000" cy="68625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50 Ways to be a </a:t>
            </a:r>
            <a:r>
              <a:rPr lang="en-US" dirty="0" err="1" smtClean="0"/>
              <a:t>FOSSer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 kern="1200" dirty="0" smtClean="0">
                <a:solidFill>
                  <a:schemeClr val="tx1"/>
                </a:solidFill>
                <a:effectLst/>
              </a:rPr>
              <a:t>Use &amp; Evaluate</a:t>
            </a:r>
            <a:endParaRPr lang="en-US" dirty="0" smtClean="0">
              <a:effectLst/>
            </a:endParaRPr>
          </a:p>
          <a:p>
            <a:pPr lvl="0"/>
            <a:r>
              <a:rPr lang="en-US" dirty="0" smtClean="0"/>
              <a:t>FOSS Participants</a:t>
            </a:r>
          </a:p>
          <a:p>
            <a:pPr lvl="0"/>
            <a:r>
              <a:rPr lang="en-US" dirty="0" smtClean="0"/>
              <a:t>HFOSS Project Overview</a:t>
            </a:r>
          </a:p>
          <a:p>
            <a:pPr lvl="0"/>
            <a:r>
              <a:rPr lang="en-US" dirty="0" smtClean="0"/>
              <a:t>Communication</a:t>
            </a:r>
          </a:p>
          <a:p>
            <a:pPr lvl="0"/>
            <a:r>
              <a:rPr lang="en-US" dirty="0" smtClean="0"/>
              <a:t>Tools</a:t>
            </a:r>
          </a:p>
          <a:p>
            <a:pPr lvl="0"/>
            <a:r>
              <a:rPr lang="en-US" dirty="0" smtClean="0"/>
              <a:t>Business Model</a:t>
            </a:r>
          </a:p>
          <a:p>
            <a:pPr lvl="0"/>
            <a:r>
              <a:rPr lang="en-US" dirty="0" smtClean="0"/>
              <a:t>Philosophy and Politics</a:t>
            </a:r>
          </a:p>
          <a:p>
            <a:r>
              <a:rPr lang="en-US" dirty="0"/>
              <a:t>Privacy and </a:t>
            </a:r>
            <a:r>
              <a:rPr lang="en-US" dirty="0" smtClean="0"/>
              <a:t>Security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lvl="0"/>
            <a:r>
              <a:rPr lang="en-US" dirty="0" smtClean="0"/>
              <a:t>Documentation</a:t>
            </a:r>
            <a:endParaRPr lang="en-US" dirty="0"/>
          </a:p>
          <a:p>
            <a:pPr lvl="0"/>
            <a:r>
              <a:rPr lang="en-US" dirty="0"/>
              <a:t>Visual Design</a:t>
            </a:r>
          </a:p>
          <a:p>
            <a:pPr lvl="0"/>
            <a:r>
              <a:rPr lang="en-US" dirty="0"/>
              <a:t>Quality and Testing</a:t>
            </a:r>
          </a:p>
          <a:p>
            <a:pPr lvl="0"/>
            <a:r>
              <a:rPr lang="en-US" dirty="0"/>
              <a:t>Usability</a:t>
            </a:r>
          </a:p>
          <a:p>
            <a:pPr lvl="0"/>
            <a:r>
              <a:rPr lang="en-US" dirty="0"/>
              <a:t>Design</a:t>
            </a:r>
          </a:p>
          <a:p>
            <a:pPr lvl="0"/>
            <a:r>
              <a:rPr lang="en-US" dirty="0"/>
              <a:t>Style</a:t>
            </a:r>
          </a:p>
          <a:p>
            <a:pPr lvl="0"/>
            <a:r>
              <a:rPr lang="en-US" dirty="0" smtClean="0"/>
              <a:t>Coding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057400" y="1066800"/>
            <a:ext cx="563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dirty="0">
                <a:hlinkClick r:id="rId2"/>
              </a:rPr>
              <a:t>http://xcitegroup.org/softhum/doku.php?id=f:50ways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27246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STEM Development Environment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787,000 LOC</a:t>
            </a:r>
          </a:p>
          <a:p>
            <a:pPr lvl="1"/>
            <a:r>
              <a:rPr lang="en-US" dirty="0" smtClean="0"/>
              <a:t>Java (50%) and XML (46%)</a:t>
            </a:r>
          </a:p>
          <a:p>
            <a:r>
              <a:rPr lang="en-US" dirty="0" smtClean="0"/>
              <a:t>3530 commits by 9 contributors</a:t>
            </a:r>
          </a:p>
          <a:p>
            <a:r>
              <a:rPr lang="en-US" dirty="0" smtClean="0"/>
              <a:t>Started as research project at Stanford</a:t>
            </a:r>
          </a:p>
          <a:p>
            <a:pPr lvl="1"/>
            <a:r>
              <a:rPr lang="en-US" dirty="0" smtClean="0"/>
              <a:t>Weekly conference calls rather than IRC</a:t>
            </a:r>
          </a:p>
          <a:p>
            <a:r>
              <a:rPr lang="en-US" dirty="0" smtClean="0"/>
              <a:t>Under the Eclipse foundation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 Enhancements: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42950" indent="-742950">
              <a:buFont typeface="+mj-lt"/>
              <a:buAutoNum type="arabicPeriod"/>
            </a:pPr>
            <a:r>
              <a:rPr lang="en-US" dirty="0" smtClean="0"/>
              <a:t>Modify the mouse-over tooltip to include total number of infected people in the </a:t>
            </a:r>
            <a:r>
              <a:rPr lang="en-US" dirty="0" err="1" smtClean="0"/>
              <a:t>moused</a:t>
            </a:r>
            <a:r>
              <a:rPr lang="en-US" dirty="0" smtClean="0"/>
              <a:t>-over area.</a:t>
            </a:r>
          </a:p>
          <a:p>
            <a:pPr marL="742950" indent="-742950">
              <a:buFont typeface="+mj-lt"/>
              <a:buAutoNum type="arabicPeriod"/>
            </a:pPr>
            <a:r>
              <a:rPr lang="en-US" dirty="0" smtClean="0"/>
              <a:t>Add a time stamp to the mouse-over tooltip to identify time of map’s creation. </a:t>
            </a:r>
          </a:p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  <p:pic>
        <p:nvPicPr>
          <p:cNvPr id="49154" name="Picture 2" descr="http://www.xcitegroup.org/softhum/lib/exe/fetch.php?media=s:stem_project:mouse-over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413" y="-1"/>
            <a:ext cx="8612787" cy="687050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Arial" charset="0"/>
              </a:rPr>
              <a:t>MouseTrap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900"/>
              </a:spcAft>
              <a:defRPr/>
            </a:pPr>
            <a:r>
              <a:rPr lang="en-US" dirty="0" smtClean="0"/>
              <a:t>Tracks </a:t>
            </a:r>
            <a:r>
              <a:rPr lang="en-US" dirty="0"/>
              <a:t>user head motion via webcam and moves cursor </a:t>
            </a:r>
            <a:r>
              <a:rPr lang="en-US" dirty="0" smtClean="0"/>
              <a:t>accordingly</a:t>
            </a:r>
          </a:p>
          <a:p>
            <a:pPr lvl="1">
              <a:spcBef>
                <a:spcPts val="0"/>
              </a:spcBef>
              <a:spcAft>
                <a:spcPts val="900"/>
              </a:spcAft>
              <a:defRPr/>
            </a:pPr>
            <a:r>
              <a:rPr lang="en-US" dirty="0" smtClean="0"/>
              <a:t>Developed </a:t>
            </a:r>
            <a:r>
              <a:rPr lang="en-US" dirty="0"/>
              <a:t>in Python and </a:t>
            </a:r>
            <a:r>
              <a:rPr lang="en-US" dirty="0" err="1" smtClean="0"/>
              <a:t>OpenCV</a:t>
            </a:r>
            <a:r>
              <a:rPr lang="en-US" dirty="0" smtClean="0"/>
              <a:t> </a:t>
            </a:r>
          </a:p>
          <a:p>
            <a:pPr lvl="1">
              <a:spcBef>
                <a:spcPts val="0"/>
              </a:spcBef>
              <a:spcAft>
                <a:spcPts val="900"/>
              </a:spcAft>
              <a:defRPr/>
            </a:pPr>
            <a:r>
              <a:rPr lang="en-US" dirty="0" smtClean="0"/>
              <a:t>Started </a:t>
            </a:r>
            <a:r>
              <a:rPr lang="en-US" dirty="0"/>
              <a:t>2008  - GSOC </a:t>
            </a:r>
            <a:endParaRPr lang="en-US" dirty="0" smtClean="0"/>
          </a:p>
          <a:p>
            <a:pPr lvl="1">
              <a:spcBef>
                <a:spcPts val="0"/>
              </a:spcBef>
              <a:spcAft>
                <a:spcPts val="900"/>
              </a:spcAft>
              <a:defRPr/>
            </a:pPr>
            <a:r>
              <a:rPr lang="en-US" dirty="0" smtClean="0"/>
              <a:t>6,862 lines of Python</a:t>
            </a:r>
          </a:p>
          <a:p>
            <a:pPr lvl="1">
              <a:spcBef>
                <a:spcPts val="0"/>
              </a:spcBef>
              <a:spcAft>
                <a:spcPts val="900"/>
              </a:spcAft>
              <a:defRPr/>
            </a:pPr>
            <a:r>
              <a:rPr lang="en-US" dirty="0" smtClean="0"/>
              <a:t>251,600 lines of XML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4876800"/>
            <a:ext cx="19050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1" y="3171569"/>
            <a:ext cx="3429000" cy="3686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5474734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C2135B-9C8E-4E29-A39B-06F9394F9F81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  <p:pic>
        <p:nvPicPr>
          <p:cNvPr id="3" name="Picture 4" descr="Main interface of MouseTra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76128"/>
            <a:ext cx="9110686" cy="594847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2747344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MouseTrap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Students:</a:t>
            </a:r>
          </a:p>
          <a:p>
            <a:pPr lvl="1"/>
            <a:r>
              <a:rPr lang="en-US" dirty="0" smtClean="0"/>
              <a:t>Created Software Requirements Specs – on the web</a:t>
            </a:r>
          </a:p>
          <a:p>
            <a:pPr lvl="1"/>
            <a:r>
              <a:rPr lang="en-US" dirty="0" smtClean="0"/>
              <a:t>Created Design Specs – on the web</a:t>
            </a:r>
          </a:p>
          <a:p>
            <a:pPr lvl="1"/>
            <a:r>
              <a:rPr lang="en-US" dirty="0" smtClean="0"/>
              <a:t>Created Test Specs</a:t>
            </a:r>
          </a:p>
          <a:p>
            <a:pPr lvl="1"/>
            <a:r>
              <a:rPr lang="en-US" dirty="0" smtClean="0"/>
              <a:t>Implemented some code</a:t>
            </a:r>
          </a:p>
          <a:p>
            <a:pPr lvl="1"/>
            <a:r>
              <a:rPr lang="en-US" dirty="0" smtClean="0"/>
              <a:t>Filed bug reports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C2135B-9C8E-4E29-A39B-06F9394F9F81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69073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 1.3 HFOSS </a:t>
            </a:r>
            <a:r>
              <a:rPr lang="en-US" smtClean="0"/>
              <a:t>in Education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In zip file…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1840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Activity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257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Students could work as: </a:t>
            </a:r>
          </a:p>
          <a:p>
            <a:pPr lvl="1"/>
            <a:r>
              <a:rPr lang="en-US" dirty="0" smtClean="0"/>
              <a:t>Individuals, pairs, teams, interacting teams</a:t>
            </a:r>
          </a:p>
          <a:p>
            <a:r>
              <a:rPr lang="en-US" dirty="0" smtClean="0"/>
              <a:t>Deliverables could be: </a:t>
            </a:r>
          </a:p>
          <a:p>
            <a:pPr lvl="1"/>
            <a:r>
              <a:rPr lang="en-US" dirty="0" smtClean="0"/>
              <a:t>Development artifacts, assignments, blog posts, podcasts, </a:t>
            </a:r>
            <a:r>
              <a:rPr lang="en-US" dirty="0" err="1" smtClean="0"/>
              <a:t>vlogs</a:t>
            </a:r>
            <a:r>
              <a:rPr lang="en-US" dirty="0" smtClean="0"/>
              <a:t>, wiki pages, articles for magazines, newspapers, web sites, etc. </a:t>
            </a:r>
          </a:p>
          <a:p>
            <a:r>
              <a:rPr lang="en-US" dirty="0" smtClean="0"/>
              <a:t>Results could be</a:t>
            </a:r>
          </a:p>
          <a:p>
            <a:pPr lvl="1"/>
            <a:r>
              <a:rPr lang="en-US" dirty="0" smtClean="0"/>
              <a:t>Submitted to instructor for evaluation, submitted to the HFOSS community for comment, posted or shared for peer review , presented in class, discussed in class or online, etc.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Scope of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Student learning can span:</a:t>
            </a:r>
          </a:p>
          <a:p>
            <a:pPr lvl="1"/>
            <a:r>
              <a:rPr lang="en-US" dirty="0" smtClean="0"/>
              <a:t>HFOSS as an item to be studied</a:t>
            </a:r>
          </a:p>
          <a:p>
            <a:pPr lvl="1"/>
            <a:r>
              <a:rPr lang="en-US" dirty="0" smtClean="0"/>
              <a:t>Draw artifacts from HFOSS</a:t>
            </a:r>
          </a:p>
          <a:p>
            <a:pPr lvl="1"/>
            <a:r>
              <a:rPr lang="en-US" dirty="0" smtClean="0"/>
              <a:t>Contribute back to HFOSS</a:t>
            </a:r>
          </a:p>
          <a:p>
            <a:pPr lvl="1"/>
            <a:r>
              <a:rPr lang="en-US" dirty="0" smtClean="0"/>
              <a:t>Individual assignments or sequences of assignments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 smtClean="0"/>
              <a:t>Learning Opportunities - Technical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3124" y="1371600"/>
            <a:ext cx="8042276" cy="4191000"/>
          </a:xfrm>
        </p:spPr>
        <p:txBody>
          <a:bodyPr>
            <a:noAutofit/>
          </a:bodyPr>
          <a:lstStyle/>
          <a:p>
            <a:r>
              <a:rPr lang="en-US" sz="3200" dirty="0" smtClean="0"/>
              <a:t>Coding, testing and debugging</a:t>
            </a:r>
          </a:p>
          <a:p>
            <a:r>
              <a:rPr lang="en-US" sz="3200" dirty="0" smtClean="0"/>
              <a:t>Code reading and </a:t>
            </a:r>
            <a:br>
              <a:rPr lang="en-US" sz="3200" dirty="0" smtClean="0"/>
            </a:br>
            <a:r>
              <a:rPr lang="en-US" sz="3200" dirty="0" smtClean="0"/>
              <a:t>understanding</a:t>
            </a:r>
          </a:p>
          <a:p>
            <a:r>
              <a:rPr lang="en-US" sz="3200" dirty="0" smtClean="0"/>
              <a:t>Specification and design</a:t>
            </a:r>
          </a:p>
          <a:p>
            <a:r>
              <a:rPr lang="en-US" sz="3200" dirty="0" smtClean="0"/>
              <a:t>Development platforms</a:t>
            </a:r>
          </a:p>
          <a:p>
            <a:pPr lvl="1"/>
            <a:r>
              <a:rPr lang="en-US" sz="2400" dirty="0" err="1" smtClean="0"/>
              <a:t>E.g</a:t>
            </a:r>
            <a:r>
              <a:rPr lang="en-US" sz="2400" dirty="0" smtClean="0"/>
              <a:t>, mobile</a:t>
            </a:r>
          </a:p>
          <a:p>
            <a:r>
              <a:rPr lang="en-US" sz="3200" dirty="0" smtClean="0"/>
              <a:t>Tools</a:t>
            </a:r>
          </a:p>
          <a:p>
            <a:r>
              <a:rPr lang="en-US" sz="3200" dirty="0" smtClean="0"/>
              <a:t>http://www.xcitegroup.org/softhum/doku.php?id=f:50ways</a:t>
            </a:r>
          </a:p>
          <a:p>
            <a:pPr lvl="1"/>
            <a:endParaRPr lang="en-US" sz="2400" dirty="0" smtClean="0"/>
          </a:p>
          <a:p>
            <a:endParaRPr lang="en-US" dirty="0" smtClean="0"/>
          </a:p>
          <a:p>
            <a:pPr lvl="1"/>
            <a:endParaRPr lang="en-US" sz="2400" dirty="0"/>
          </a:p>
        </p:txBody>
      </p:sp>
      <p:grpSp>
        <p:nvGrpSpPr>
          <p:cNvPr id="4" name="Group 7"/>
          <p:cNvGrpSpPr/>
          <p:nvPr/>
        </p:nvGrpSpPr>
        <p:grpSpPr>
          <a:xfrm>
            <a:off x="6005485" y="1874527"/>
            <a:ext cx="2710685" cy="2453916"/>
            <a:chOff x="4246969" y="2138867"/>
            <a:chExt cx="2710685" cy="2453916"/>
          </a:xfrm>
        </p:grpSpPr>
        <p:pic>
          <p:nvPicPr>
            <p:cNvPr id="21" name="Picture 20" descr="1330008371_application-x-php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 rot="1763517">
              <a:off x="6001391" y="2726008"/>
              <a:ext cx="956263" cy="956263"/>
            </a:xfrm>
            <a:prstGeom prst="rect">
              <a:avLst/>
            </a:prstGeom>
          </p:spPr>
        </p:pic>
        <p:pic>
          <p:nvPicPr>
            <p:cNvPr id="20" name="Picture 19" descr="1330008020_Blank-Map.pn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 rot="19657574">
              <a:off x="4263436" y="2328343"/>
              <a:ext cx="997206" cy="997206"/>
            </a:xfrm>
            <a:prstGeom prst="rect">
              <a:avLst/>
            </a:prstGeom>
          </p:spPr>
        </p:pic>
        <p:pic>
          <p:nvPicPr>
            <p:cNvPr id="19" name="Picture 18" descr="1330007737_fixed-bug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 rot="1673063">
              <a:off x="4246969" y="3625468"/>
              <a:ext cx="967315" cy="967315"/>
            </a:xfrm>
            <a:prstGeom prst="rect">
              <a:avLst/>
            </a:prstGeom>
          </p:spPr>
        </p:pic>
        <p:pic>
          <p:nvPicPr>
            <p:cNvPr id="22" name="Picture 21" descr="MC900278520.WMF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003339" y="2138867"/>
              <a:ext cx="1209676" cy="245391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54542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 smtClean="0"/>
              <a:t>Learning Opportunities – Soft Skills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8324" y="1600200"/>
            <a:ext cx="8042276" cy="4343400"/>
          </a:xfrm>
        </p:spPr>
        <p:txBody>
          <a:bodyPr>
            <a:noAutofit/>
          </a:bodyPr>
          <a:lstStyle/>
          <a:p>
            <a:r>
              <a:rPr lang="en-US" dirty="0" smtClean="0"/>
              <a:t>Teamwork</a:t>
            </a:r>
          </a:p>
          <a:p>
            <a:r>
              <a:rPr lang="en-US" dirty="0" smtClean="0"/>
              <a:t>Communication</a:t>
            </a:r>
          </a:p>
          <a:p>
            <a:r>
              <a:rPr lang="en-US" dirty="0" smtClean="0"/>
              <a:t>Cultural exposure</a:t>
            </a:r>
          </a:p>
          <a:p>
            <a:r>
              <a:rPr lang="en-US" dirty="0" smtClean="0"/>
              <a:t>Understanding of humanitarian issues</a:t>
            </a:r>
          </a:p>
          <a:p>
            <a:r>
              <a:rPr lang="en-US" dirty="0" smtClean="0"/>
              <a:t>Intellectual property</a:t>
            </a:r>
          </a:p>
          <a:p>
            <a:pPr lvl="1"/>
            <a:endParaRPr lang="en-US" sz="2400" dirty="0"/>
          </a:p>
        </p:txBody>
      </p:sp>
      <p:pic>
        <p:nvPicPr>
          <p:cNvPr id="43014" name="Picture 6" descr="C:\Documents and Settings\Hellis\Local Settings\Temporary Internet Files\Content.IE5\F31PTXTA\MC900230931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86600" y="1524000"/>
            <a:ext cx="1638677" cy="219244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17395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 smtClean="0"/>
              <a:t>Learning Opportunities – </a:t>
            </a:r>
            <a:br>
              <a:rPr lang="en-US" dirty="0" smtClean="0"/>
            </a:br>
            <a:r>
              <a:rPr lang="en-US" dirty="0" smtClean="0"/>
              <a:t>Domain Knowledge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8324" y="1752600"/>
            <a:ext cx="8042276" cy="4343400"/>
          </a:xfrm>
        </p:spPr>
        <p:txBody>
          <a:bodyPr>
            <a:noAutofit/>
          </a:bodyPr>
          <a:lstStyle/>
          <a:p>
            <a:r>
              <a:rPr lang="en-US" dirty="0" smtClean="0"/>
              <a:t>Health systems</a:t>
            </a:r>
          </a:p>
          <a:p>
            <a:r>
              <a:rPr lang="en-US" dirty="0" smtClean="0"/>
              <a:t>Financial systems</a:t>
            </a:r>
          </a:p>
          <a:p>
            <a:r>
              <a:rPr lang="en-US" dirty="0" smtClean="0"/>
              <a:t>Cryptography</a:t>
            </a:r>
          </a:p>
          <a:p>
            <a:r>
              <a:rPr lang="en-US" dirty="0" smtClean="0"/>
              <a:t>Bioinformatics</a:t>
            </a:r>
          </a:p>
          <a:p>
            <a:r>
              <a:rPr lang="en-US" dirty="0" smtClean="0"/>
              <a:t>Social issues</a:t>
            </a:r>
          </a:p>
          <a:p>
            <a:endParaRPr lang="en-US" dirty="0" smtClean="0"/>
          </a:p>
          <a:p>
            <a:pPr lvl="1"/>
            <a:endParaRPr lang="en-US" sz="2400" dirty="0"/>
          </a:p>
        </p:txBody>
      </p:sp>
      <p:pic>
        <p:nvPicPr>
          <p:cNvPr id="44034" name="Picture 2" descr="C:\Documents and Settings\Hellis\Local Settings\Temporary Internet Files\Content.IE5\F31PTXTA\MM900254443[1]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00800" y="1447800"/>
            <a:ext cx="2319338" cy="229984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11863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- FOSS Participants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Interview a FOSS user and find out why they use FOSS, benefits/drawbacks, etc. </a:t>
            </a:r>
          </a:p>
          <a:p>
            <a:r>
              <a:rPr lang="en-US" dirty="0" smtClean="0"/>
              <a:t>Interview a FOSS contributor to find out how they got involved, their role(s), their background, etc. </a:t>
            </a:r>
          </a:p>
          <a:p>
            <a:r>
              <a:rPr lang="en-US" dirty="0" smtClean="0"/>
              <a:t>Shadow a FOSS contributor over time to see what they do, and summarize.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788055"/>
      </p:ext>
    </p:extLst>
  </p:cSld>
  <p:clrMapOvr>
    <a:masterClrMapping/>
  </p:clrMapOvr>
</p:sld>
</file>

<file path=ppt/theme/theme1.xml><?xml version="1.0" encoding="utf-8"?>
<a:theme xmlns:a="http://schemas.openxmlformats.org/drawingml/2006/main" name="HislopEllis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3513</TotalTime>
  <Words>1052</Words>
  <Application>Microsoft Office PowerPoint</Application>
  <PresentationFormat>On-screen Show (4:3)</PresentationFormat>
  <Paragraphs>218</Paragraphs>
  <Slides>36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HislopEllis</vt:lpstr>
      <vt:lpstr>1.3 Examples of HFOSS in Education</vt:lpstr>
      <vt:lpstr>Challenges in Student Participation</vt:lpstr>
      <vt:lpstr>50 Ways to be a FOSSer</vt:lpstr>
      <vt:lpstr>Activity Structure</vt:lpstr>
      <vt:lpstr>Scope of Learning</vt:lpstr>
      <vt:lpstr>Learning Opportunities - Technical</vt:lpstr>
      <vt:lpstr>Learning Opportunities – Soft Skills</vt:lpstr>
      <vt:lpstr>Learning Opportunities –  Domain Knowledge</vt:lpstr>
      <vt:lpstr>Example - FOSS Participants</vt:lpstr>
      <vt:lpstr>Example - HFOSS Project Overview</vt:lpstr>
      <vt:lpstr>Example - Communication</vt:lpstr>
      <vt:lpstr>Example - Usability</vt:lpstr>
      <vt:lpstr>Example - Visual Design</vt:lpstr>
      <vt:lpstr>Students Have…</vt:lpstr>
      <vt:lpstr>The Course: Software Engineering</vt:lpstr>
      <vt:lpstr>The Project: Caribou</vt:lpstr>
      <vt:lpstr>Caribou Development Environment</vt:lpstr>
      <vt:lpstr>Student Enhancements: English Lexical Keyboard</vt:lpstr>
      <vt:lpstr>Student Enhancements: Usability</vt:lpstr>
      <vt:lpstr>Student Enhancements:  Programming Keyboard</vt:lpstr>
      <vt:lpstr>The Project: OpenMRS</vt:lpstr>
      <vt:lpstr>OpenMRS Development Environment</vt:lpstr>
      <vt:lpstr>Student Enhancements: Developer Environment Instructions</vt:lpstr>
      <vt:lpstr>Student Enhancement 2: Mapping of Names</vt:lpstr>
      <vt:lpstr>PowerPoint Presentation</vt:lpstr>
      <vt:lpstr>PowerPoint Presentation</vt:lpstr>
      <vt:lpstr>Also Test Case Construction Activity</vt:lpstr>
      <vt:lpstr>The Project: Spatial-Temporal  Epidemiological Modeling </vt:lpstr>
      <vt:lpstr>PowerPoint Presentation</vt:lpstr>
      <vt:lpstr>STEM Development Environment</vt:lpstr>
      <vt:lpstr>Student Enhancements:</vt:lpstr>
      <vt:lpstr>PowerPoint Presentation</vt:lpstr>
      <vt:lpstr>MouseTrap</vt:lpstr>
      <vt:lpstr>PowerPoint Presentation</vt:lpstr>
      <vt:lpstr>MouseTrap</vt:lpstr>
      <vt:lpstr>Exercise 1.3 HFOSS in Education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OIT</cp:lastModifiedBy>
  <cp:revision>867</cp:revision>
  <dcterms:created xsi:type="dcterms:W3CDTF">2009-06-29T15:20:32Z</dcterms:created>
  <dcterms:modified xsi:type="dcterms:W3CDTF">2014-05-28T13:06:16Z</dcterms:modified>
</cp:coreProperties>
</file>