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89" r:id="rId2"/>
    <p:sldId id="303" r:id="rId3"/>
    <p:sldId id="324" r:id="rId4"/>
    <p:sldId id="343" r:id="rId5"/>
    <p:sldId id="344" r:id="rId6"/>
    <p:sldId id="347" r:id="rId7"/>
    <p:sldId id="341" r:id="rId8"/>
    <p:sldId id="342" r:id="rId9"/>
    <p:sldId id="348" r:id="rId10"/>
    <p:sldId id="349" r:id="rId11"/>
    <p:sldId id="350" r:id="rId12"/>
    <p:sldId id="351" r:id="rId13"/>
    <p:sldId id="352" r:id="rId14"/>
    <p:sldId id="334" r:id="rId15"/>
    <p:sldId id="366" r:id="rId16"/>
    <p:sldId id="372" r:id="rId17"/>
    <p:sldId id="373" r:id="rId18"/>
    <p:sldId id="375" r:id="rId19"/>
    <p:sldId id="376" r:id="rId20"/>
    <p:sldId id="377" r:id="rId21"/>
    <p:sldId id="378" r:id="rId22"/>
    <p:sldId id="379" r:id="rId23"/>
    <p:sldId id="381" r:id="rId24"/>
    <p:sldId id="380" r:id="rId25"/>
    <p:sldId id="367" r:id="rId26"/>
    <p:sldId id="369" r:id="rId27"/>
    <p:sldId id="370" r:id="rId28"/>
    <p:sldId id="382" r:id="rId29"/>
    <p:sldId id="371" r:id="rId30"/>
    <p:sldId id="368" r:id="rId31"/>
    <p:sldId id="383" r:id="rId32"/>
    <p:sldId id="384" r:id="rId33"/>
    <p:sldId id="385" r:id="rId34"/>
    <p:sldId id="387" r:id="rId35"/>
    <p:sldId id="388" r:id="rId36"/>
    <p:sldId id="389" r:id="rId37"/>
    <p:sldId id="390" r:id="rId38"/>
    <p:sldId id="391" r:id="rId39"/>
    <p:sldId id="392" r:id="rId40"/>
    <p:sldId id="393" r:id="rId41"/>
    <p:sldId id="394" r:id="rId42"/>
    <p:sldId id="364" r:id="rId43"/>
    <p:sldId id="302" r:id="rId44"/>
    <p:sldId id="365" r:id="rId45"/>
    <p:sldId id="335" r:id="rId46"/>
    <p:sldId id="354" r:id="rId47"/>
    <p:sldId id="355" r:id="rId48"/>
    <p:sldId id="356" r:id="rId49"/>
    <p:sldId id="357" r:id="rId50"/>
    <p:sldId id="358" r:id="rId51"/>
    <p:sldId id="359"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1587"/>
    <a:srgbClr val="143288"/>
    <a:srgbClr val="8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0565" autoAdjust="0"/>
    <p:restoredTop sz="99502" autoAdjust="0"/>
  </p:normalViewPr>
  <p:slideViewPr>
    <p:cSldViewPr>
      <p:cViewPr varScale="1">
        <p:scale>
          <a:sx n="79" d="100"/>
          <a:sy n="79" d="100"/>
        </p:scale>
        <p:origin x="-58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E1A4B3E-213F-4CF4-85B2-5917254297CB}" type="datetimeFigureOut">
              <a:rPr lang="en-US"/>
              <a:pPr>
                <a:defRPr/>
              </a:pPr>
              <a:t>10/26/2013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A9D7CCF-F491-426D-9638-FC80555158A5}" type="slidenum">
              <a:rPr lang="en-US"/>
              <a:pPr>
                <a:defRPr/>
              </a:pPr>
              <a:t>‹#›</a:t>
            </a:fld>
            <a:endParaRPr lang="en-US"/>
          </a:p>
        </p:txBody>
      </p:sp>
    </p:spTree>
    <p:extLst>
      <p:ext uri="{BB962C8B-B14F-4D97-AF65-F5344CB8AC3E}">
        <p14:creationId xmlns:p14="http://schemas.microsoft.com/office/powerpoint/2010/main" val="32799498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692C80-8FE5-6244-8225-483F40355FDE}"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the class if they recognize any of the software mentioned here</a:t>
            </a:r>
            <a:r>
              <a:rPr lang="en-US" baseline="0" dirty="0" smtClean="0"/>
              <a:t> and whether it is open source.</a:t>
            </a:r>
          </a:p>
          <a:p>
            <a:endParaRPr lang="en-US" baseline="0" dirty="0" smtClean="0"/>
          </a:p>
          <a:p>
            <a:r>
              <a:rPr lang="en-US" baseline="0" dirty="0" smtClean="0"/>
              <a:t>Point out that sometimes the organizations work separately and are competing, i.e. </a:t>
            </a:r>
            <a:r>
              <a:rPr lang="en-US" baseline="0" dirty="0" err="1" smtClean="0"/>
              <a:t>microsoft</a:t>
            </a:r>
            <a:r>
              <a:rPr lang="en-US" baseline="0" dirty="0" smtClean="0"/>
              <a:t> office vs. oracle’s open office</a:t>
            </a:r>
          </a:p>
          <a:p>
            <a:endParaRPr lang="en-US" baseline="0" dirty="0" smtClean="0"/>
          </a:p>
          <a:p>
            <a:endParaRPr lang="en-US" baseline="0" dirty="0" smtClean="0"/>
          </a:p>
          <a:p>
            <a:r>
              <a:rPr lang="en-US" baseline="0" dirty="0" smtClean="0"/>
              <a:t>Discuss how sometimes open source free projects feed paid products such as Fedora feeds into </a:t>
            </a:r>
            <a:r>
              <a:rPr lang="en-US" baseline="0" dirty="0" err="1" smtClean="0"/>
              <a:t>redhat</a:t>
            </a:r>
            <a:r>
              <a:rPr lang="en-US" baseline="0" dirty="0" smtClean="0"/>
              <a:t>.  Discuss free software foundation vs. open source initiative. </a:t>
            </a:r>
          </a:p>
          <a:p>
            <a:endParaRPr lang="en-US" baseline="0" dirty="0" smtClean="0"/>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Discuss how Apache web server over 50 percent of the market.</a:t>
            </a:r>
          </a:p>
          <a:p>
            <a:endParaRPr lang="en-US" b="1" baseline="0" dirty="0" smtClean="0"/>
          </a:p>
          <a:p>
            <a:r>
              <a:rPr lang="en-US" baseline="0" dirty="0" smtClean="0"/>
              <a:t>If there’s time mention open source projects produce all types of software, e.g. statistics packages, children’s software.</a:t>
            </a:r>
            <a:endParaRPr lang="en-US" dirty="0"/>
          </a:p>
        </p:txBody>
      </p:sp>
      <p:sp>
        <p:nvSpPr>
          <p:cNvPr id="4" name="Slide Number Placeholder 3"/>
          <p:cNvSpPr>
            <a:spLocks noGrp="1"/>
          </p:cNvSpPr>
          <p:nvPr>
            <p:ph type="sldNum" sz="quarter" idx="10"/>
          </p:nvPr>
        </p:nvSpPr>
        <p:spPr/>
        <p:txBody>
          <a:bodyPr/>
          <a:lstStyle/>
          <a:p>
            <a:fld id="{B28ED5C0-3A76-4DF0-972D-F18C5E640E68}"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the class if they recognize any of the software mentioned here</a:t>
            </a:r>
            <a:r>
              <a:rPr lang="en-US" baseline="0" dirty="0" smtClean="0"/>
              <a:t> and whether it is open source.</a:t>
            </a:r>
          </a:p>
          <a:p>
            <a:endParaRPr lang="en-US" baseline="0" dirty="0" smtClean="0"/>
          </a:p>
          <a:p>
            <a:r>
              <a:rPr lang="en-US" baseline="0" dirty="0" smtClean="0"/>
              <a:t>Point out that sometimes the organizations work separately and are competing, i.e. </a:t>
            </a:r>
            <a:r>
              <a:rPr lang="en-US" baseline="0" dirty="0" err="1" smtClean="0"/>
              <a:t>microsoft</a:t>
            </a:r>
            <a:r>
              <a:rPr lang="en-US" baseline="0" dirty="0" smtClean="0"/>
              <a:t> office vs. oracle’s open office</a:t>
            </a:r>
          </a:p>
          <a:p>
            <a:endParaRPr lang="en-US" baseline="0" dirty="0" smtClean="0"/>
          </a:p>
          <a:p>
            <a:endParaRPr lang="en-US" baseline="0" dirty="0" smtClean="0"/>
          </a:p>
          <a:p>
            <a:r>
              <a:rPr lang="en-US" baseline="0" dirty="0" smtClean="0"/>
              <a:t>Discuss how sometimes open source free projects feed paid products such as Fedora feeds into </a:t>
            </a:r>
            <a:r>
              <a:rPr lang="en-US" baseline="0" dirty="0" err="1" smtClean="0"/>
              <a:t>redhat</a:t>
            </a:r>
            <a:r>
              <a:rPr lang="en-US" baseline="0" dirty="0" smtClean="0"/>
              <a:t>.  Discuss free software foundation vs. open source initiative. </a:t>
            </a:r>
          </a:p>
          <a:p>
            <a:endParaRPr lang="en-US" baseline="0" dirty="0" smtClean="0"/>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Discuss how Apache web server over 50 percent of the market.</a:t>
            </a:r>
          </a:p>
          <a:p>
            <a:endParaRPr lang="en-US" b="1" baseline="0" dirty="0" smtClean="0"/>
          </a:p>
          <a:p>
            <a:r>
              <a:rPr lang="en-US" baseline="0" dirty="0" smtClean="0"/>
              <a:t>If there’s time mention open source projects produce all types of software, e.g. statistics packages, children’s software.</a:t>
            </a:r>
            <a:endParaRPr lang="en-US" dirty="0"/>
          </a:p>
        </p:txBody>
      </p:sp>
      <p:sp>
        <p:nvSpPr>
          <p:cNvPr id="4" name="Slide Number Placeholder 3"/>
          <p:cNvSpPr>
            <a:spLocks noGrp="1"/>
          </p:cNvSpPr>
          <p:nvPr>
            <p:ph type="sldNum" sz="quarter" idx="10"/>
          </p:nvPr>
        </p:nvSpPr>
        <p:spPr/>
        <p:txBody>
          <a:bodyPr/>
          <a:lstStyle/>
          <a:p>
            <a:fld id="{B28ED5C0-3A76-4DF0-972D-F18C5E640E68}"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7D5A85B6-EBA4-4FA0-8E0B-9B07353DB7C3}" type="datetime1">
              <a:rPr lang="en-US"/>
              <a:pPr>
                <a:defRPr/>
              </a:pPr>
              <a:t>10/26/2013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575AF5-9F80-4A78-93DE-AA46C20D0804}" type="slidenum">
              <a:rPr lang="en-US"/>
              <a:pPr>
                <a:defRPr/>
              </a:pPr>
              <a:t>‹#›</a:t>
            </a:fld>
            <a:endParaRPr lang="en-US"/>
          </a:p>
        </p:txBody>
      </p:sp>
      <p:pic>
        <p:nvPicPr>
          <p:cNvPr id="7" name="Picture 26" descr="http://i.creativecommons.org/l/by-sa/3.0/88x3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562725"/>
            <a:ext cx="838200" cy="295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78ED84-57F7-4671-9C6B-207BEA3C8200}" type="datetime1">
              <a:rPr lang="en-US"/>
              <a:pPr>
                <a:defRPr/>
              </a:pPr>
              <a:t>10/26/2013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59A475-6B89-4C58-BE66-319B394F1EC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9C5090-FB5F-4F0E-92EA-1FBF5D504357}" type="datetime1">
              <a:rPr lang="en-US"/>
              <a:pPr>
                <a:defRPr/>
              </a:pPr>
              <a:t>10/26/2013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E21DC3-01D4-4FBD-9310-8B6252FE424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600"/>
            </a:lvl1pPr>
            <a:lvl2pPr>
              <a:defRPr sz="2800"/>
            </a:lvl2pPr>
            <a:lvl3pPr>
              <a:defRPr sz="24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68A9D18-03E9-4BC6-93D6-9DD45B4BAC39}" type="datetime1">
              <a:rPr lang="en-US"/>
              <a:pPr>
                <a:defRPr/>
              </a:pPr>
              <a:t>10/26/2013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25EBC2-12FA-4DAC-9208-53513007645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5E8F754-AC25-429D-97B6-6B2315AF0672}" type="datetime1">
              <a:rPr lang="en-US"/>
              <a:pPr>
                <a:defRPr/>
              </a:pPr>
              <a:t>10/26/2013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104598-777A-4E6E-A15E-6F7BF04C49D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E9C216B-661E-4252-9EE3-2BF99062E9C7}" type="datetime1">
              <a:rPr lang="en-US"/>
              <a:pPr>
                <a:defRPr/>
              </a:pPr>
              <a:t>10/26/2013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05D4D68-1353-41E0-A4C6-6FE6599CFEC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2072E22-9CDE-4E93-8B85-0C04DA233642}" type="datetime1">
              <a:rPr lang="en-US"/>
              <a:pPr>
                <a:defRPr/>
              </a:pPr>
              <a:t>10/26/2013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5D8F5D4-8232-448D-BD36-3E48C720B01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96D3FBB-0D43-4DFB-9056-D2A19B3A17D9}" type="datetime1">
              <a:rPr lang="en-US"/>
              <a:pPr>
                <a:defRPr/>
              </a:pPr>
              <a:t>10/26/2013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859D303-6692-4693-9282-65F502AF2FC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F06F838-A26D-4BB2-B479-032E57F17978}" type="datetime1">
              <a:rPr lang="en-US"/>
              <a:pPr>
                <a:defRPr/>
              </a:pPr>
              <a:t>10/26/2013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FC2135B-9C8E-4E29-A39B-06F9394F9F8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832187-DC85-4B8B-A876-FD8ABEE55796}" type="datetime1">
              <a:rPr lang="en-US"/>
              <a:pPr>
                <a:defRPr/>
              </a:pPr>
              <a:t>10/26/2013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1FED83-9C15-453E-88E4-30F2D4B3516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E93F678-41C5-4A65-A35C-3DA5E5495B96}" type="datetime1">
              <a:rPr lang="en-US"/>
              <a:pPr>
                <a:defRPr/>
              </a:pPr>
              <a:t>10/26/2013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CAD41A-8D71-4361-8001-4920321C5F9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1EA1BA2-FBFB-4127-8858-D44FE097CD1B}" type="datetime1">
              <a:rPr lang="en-US"/>
              <a:pPr>
                <a:defRPr/>
              </a:pPr>
              <a:t>10/26/2013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C517C32-AB2C-4593-8DC1-83A75397D382}" type="slidenum">
              <a:rPr lang="en-US"/>
              <a:pPr>
                <a:defRPr/>
              </a:pPr>
              <a:t>‹#›</a:t>
            </a:fld>
            <a:endParaRPr lang="en-US"/>
          </a:p>
        </p:txBody>
      </p:sp>
      <p:pic>
        <p:nvPicPr>
          <p:cNvPr id="7" name="Picture 26" descr="http://i.creativecommons.org/l/by-sa/3.0/88x31.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6562725"/>
            <a:ext cx="838200" cy="2952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konversation.kde.org/" TargetMode="External"/><Relationship Id="rId2" Type="http://schemas.openxmlformats.org/officeDocument/2006/relationships/hyperlink" Target="http://www.hydrairc.com/" TargetMode="External"/><Relationship Id="rId1" Type="http://schemas.openxmlformats.org/officeDocument/2006/relationships/slideLayout" Target="../slideLayouts/slideLayout2.xml"/><Relationship Id="rId4" Type="http://schemas.openxmlformats.org/officeDocument/2006/relationships/hyperlink" Target="http://colloquy.info/"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greenday.net/chat/commands.html" TargetMode="External"/><Relationship Id="rId2" Type="http://schemas.openxmlformats.org/officeDocument/2006/relationships/hyperlink" Target="http://www.ircbeginner.com/ircinfo/ircc-commands.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iki.debian.org/MeetBo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iki.debian.org/MeetBo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foss2serve.org/index.php/Bug_Tracker_Activity-MouseTra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3.png"/><Relationship Id="rId4" Type="http://schemas.openxmlformats.org/officeDocument/2006/relationships/image" Target="../media/image32.wmf"/></Relationships>
</file>

<file path=ppt/slides/_rels/slide3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3.png"/><Relationship Id="rId4" Type="http://schemas.openxmlformats.org/officeDocument/2006/relationships/image" Target="../media/image32.wmf"/></Relationships>
</file>

<file path=ppt/slides/_rels/slide3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3.png"/><Relationship Id="rId4" Type="http://schemas.openxmlformats.org/officeDocument/2006/relationships/image" Target="../media/image32.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git.gnome.org/browse/mousetrap/"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bugzilla.gnome.org/show_bug.cgi?id=708796" TargetMode="External"/><Relationship Id="rId2" Type="http://schemas.openxmlformats.org/officeDocument/2006/relationships/hyperlink" Target="https://github.com/foss2serve/git-activity"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opensouce.com/"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creativecommons.org/licenses/by-sa/3.0/"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615" y="228600"/>
            <a:ext cx="7341294" cy="1724867"/>
          </a:xfrm>
        </p:spPr>
        <p:txBody>
          <a:bodyPr>
            <a:noAutofit/>
          </a:bodyPr>
          <a:lstStyle/>
          <a:p>
            <a:r>
              <a:rPr lang="en-US" sz="4000" dirty="0" smtClean="0"/>
              <a:t>Preparing for Student Participation in HFOSS Projects – FOSS Tools and Techniques</a:t>
            </a:r>
            <a:endParaRPr lang="en-US" sz="4000" dirty="0"/>
          </a:p>
        </p:txBody>
      </p:sp>
      <p:pic>
        <p:nvPicPr>
          <p:cNvPr id="7" name="Picture 6" descr="IST and Drexel Logo.gif"/>
          <p:cNvPicPr>
            <a:picLocks noChangeAspect="1"/>
          </p:cNvPicPr>
          <p:nvPr/>
        </p:nvPicPr>
        <p:blipFill>
          <a:blip r:embed="rId3" cstate="print"/>
          <a:stretch>
            <a:fillRect/>
          </a:stretch>
        </p:blipFill>
        <p:spPr>
          <a:xfrm>
            <a:off x="12192000" y="24384000"/>
            <a:ext cx="6400800" cy="2698680"/>
          </a:xfrm>
          <a:prstGeom prst="rect">
            <a:avLst/>
          </a:prstGeom>
        </p:spPr>
      </p:pic>
      <p:pic>
        <p:nvPicPr>
          <p:cNvPr id="8" name="Picture 7" descr="IST and Drexel Logo.gif"/>
          <p:cNvPicPr>
            <a:picLocks noChangeAspect="1"/>
          </p:cNvPicPr>
          <p:nvPr/>
        </p:nvPicPr>
        <p:blipFill>
          <a:blip r:embed="rId3" cstate="print"/>
          <a:stretch>
            <a:fillRect/>
          </a:stretch>
        </p:blipFill>
        <p:spPr>
          <a:xfrm>
            <a:off x="12344400" y="24536400"/>
            <a:ext cx="6400800" cy="2698680"/>
          </a:xfrm>
          <a:prstGeom prst="rect">
            <a:avLst/>
          </a:prstGeom>
          <a:ln w="228600" cap="sq" cmpd="thickThin">
            <a:solidFill>
              <a:srgbClr val="000000"/>
            </a:solidFill>
            <a:prstDash val="solid"/>
            <a:miter lim="800000"/>
          </a:ln>
          <a:effectLst>
            <a:innerShdw blurRad="76200">
              <a:srgbClr val="000000"/>
            </a:innerShdw>
          </a:effectLst>
        </p:spPr>
      </p:pic>
      <p:pic>
        <p:nvPicPr>
          <p:cNvPr id="9" name="Picture 8" descr="IST and Drexel Logo.gif"/>
          <p:cNvPicPr>
            <a:picLocks noChangeAspect="1"/>
          </p:cNvPicPr>
          <p:nvPr/>
        </p:nvPicPr>
        <p:blipFill>
          <a:blip r:embed="rId3" cstate="print"/>
          <a:stretch>
            <a:fillRect/>
          </a:stretch>
        </p:blipFill>
        <p:spPr>
          <a:xfrm>
            <a:off x="12496800" y="24688800"/>
            <a:ext cx="6400800" cy="2698680"/>
          </a:xfrm>
          <a:prstGeom prst="rect">
            <a:avLst/>
          </a:prstGeom>
        </p:spPr>
      </p:pic>
      <p:pic>
        <p:nvPicPr>
          <p:cNvPr id="11" name="Picture 10" descr="IST and Drexel Logo.gif"/>
          <p:cNvPicPr>
            <a:picLocks noChangeAspect="1"/>
          </p:cNvPicPr>
          <p:nvPr/>
        </p:nvPicPr>
        <p:blipFill>
          <a:blip r:embed="rId3" cstate="print"/>
          <a:stretch>
            <a:fillRect/>
          </a:stretch>
        </p:blipFill>
        <p:spPr>
          <a:xfrm>
            <a:off x="12649200" y="24841200"/>
            <a:ext cx="6400800" cy="2698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IST and Drexel Logo.gif"/>
          <p:cNvPicPr>
            <a:picLocks noChangeAspect="1"/>
          </p:cNvPicPr>
          <p:nvPr/>
        </p:nvPicPr>
        <p:blipFill>
          <a:blip r:embed="rId3" cstate="print"/>
          <a:stretch>
            <a:fillRect/>
          </a:stretch>
        </p:blipFill>
        <p:spPr>
          <a:xfrm>
            <a:off x="12801600" y="24993600"/>
            <a:ext cx="6400800" cy="2698680"/>
          </a:xfrm>
          <a:prstGeom prst="rect">
            <a:avLst/>
          </a:prstGeom>
        </p:spPr>
      </p:pic>
      <p:pic>
        <p:nvPicPr>
          <p:cNvPr id="14" name="Picture 13" descr="Drexel.png"/>
          <p:cNvPicPr>
            <a:picLocks noChangeAspect="1"/>
          </p:cNvPicPr>
          <p:nvPr/>
        </p:nvPicPr>
        <p:blipFill>
          <a:blip r:embed="rId4" cstate="print"/>
          <a:stretch>
            <a:fillRect/>
          </a:stretch>
        </p:blipFill>
        <p:spPr>
          <a:xfrm>
            <a:off x="5486400" y="5900768"/>
            <a:ext cx="2082800" cy="881032"/>
          </a:xfrm>
          <a:prstGeom prst="rect">
            <a:avLst/>
          </a:prstGeom>
        </p:spPr>
      </p:pic>
      <p:pic>
        <p:nvPicPr>
          <p:cNvPr id="1026" name="Picture 2"/>
          <p:cNvPicPr>
            <a:picLocks noChangeAspect="1" noChangeArrowheads="1"/>
          </p:cNvPicPr>
          <p:nvPr/>
        </p:nvPicPr>
        <p:blipFill>
          <a:blip r:embed="rId5" cstate="print"/>
          <a:srcRect/>
          <a:stretch>
            <a:fillRect/>
          </a:stretch>
        </p:blipFill>
        <p:spPr bwMode="auto">
          <a:xfrm>
            <a:off x="304800" y="5750486"/>
            <a:ext cx="3315342" cy="726514"/>
          </a:xfrm>
          <a:prstGeom prst="rect">
            <a:avLst/>
          </a:prstGeom>
          <a:noFill/>
          <a:ln w="9525">
            <a:noFill/>
            <a:miter lim="800000"/>
            <a:headEnd/>
            <a:tailEnd/>
          </a:ln>
          <a:effectLst/>
        </p:spPr>
      </p:pic>
      <p:pic>
        <p:nvPicPr>
          <p:cNvPr id="13" name="Picture 11" descr="NCC logo.png"/>
          <p:cNvPicPr>
            <a:picLocks noChangeAspect="1"/>
          </p:cNvPicPr>
          <p:nvPr/>
        </p:nvPicPr>
        <p:blipFill>
          <a:blip r:embed="rId6" cstate="print"/>
          <a:srcRect/>
          <a:stretch>
            <a:fillRect/>
          </a:stretch>
        </p:blipFill>
        <p:spPr bwMode="auto">
          <a:xfrm>
            <a:off x="3810000" y="5334000"/>
            <a:ext cx="1476375" cy="1476375"/>
          </a:xfrm>
          <a:prstGeom prst="rect">
            <a:avLst/>
          </a:prstGeom>
          <a:noFill/>
          <a:ln w="9525">
            <a:noFill/>
            <a:miter lim="800000"/>
            <a:headEnd/>
            <a:tailEnd/>
          </a:ln>
        </p:spPr>
      </p:pic>
      <p:sp>
        <p:nvSpPr>
          <p:cNvPr id="17" name="TextBox 16"/>
          <p:cNvSpPr txBox="1"/>
          <p:nvPr/>
        </p:nvSpPr>
        <p:spPr>
          <a:xfrm flipH="1">
            <a:off x="1004886" y="2057400"/>
            <a:ext cx="7086601" cy="3785652"/>
          </a:xfrm>
          <a:prstGeom prst="rect">
            <a:avLst/>
          </a:prstGeom>
          <a:noFill/>
        </p:spPr>
        <p:txBody>
          <a:bodyPr wrap="square" rtlCol="0">
            <a:spAutoFit/>
          </a:bodyPr>
          <a:lstStyle/>
          <a:p>
            <a:pPr algn="ctr"/>
            <a:r>
              <a:rPr lang="en-US" sz="2800" dirty="0" err="1" smtClean="0"/>
              <a:t>Darci</a:t>
            </a:r>
            <a:r>
              <a:rPr lang="en-US" sz="2800" dirty="0" smtClean="0"/>
              <a:t> </a:t>
            </a:r>
            <a:r>
              <a:rPr lang="en-US" sz="2800" dirty="0" err="1" smtClean="0"/>
              <a:t>Burdge</a:t>
            </a:r>
            <a:r>
              <a:rPr lang="en-US" sz="2800" dirty="0" smtClean="0"/>
              <a:t> – darci.burdge@ncc.edu</a:t>
            </a:r>
          </a:p>
          <a:p>
            <a:pPr algn="ctr"/>
            <a:r>
              <a:rPr lang="en-US" sz="2800" dirty="0" smtClean="0"/>
              <a:t>Lori </a:t>
            </a:r>
            <a:r>
              <a:rPr lang="en-US" sz="2800" dirty="0" err="1" smtClean="0"/>
              <a:t>Postner</a:t>
            </a:r>
            <a:r>
              <a:rPr lang="en-US" sz="2800" dirty="0" smtClean="0"/>
              <a:t> – lori.postner@ncc.edu</a:t>
            </a:r>
          </a:p>
          <a:p>
            <a:pPr algn="ctr"/>
            <a:r>
              <a:rPr lang="en-US" sz="2800" dirty="0" smtClean="0"/>
              <a:t>Heidi J. C. Ellis  - ellis@wne.edu</a:t>
            </a:r>
          </a:p>
          <a:p>
            <a:pPr algn="ctr">
              <a:spcAft>
                <a:spcPts val="600"/>
              </a:spcAft>
            </a:pPr>
            <a:r>
              <a:rPr lang="en-US" sz="2800" dirty="0" smtClean="0"/>
              <a:t>Gregory W. Hislop – hislop@drexel.edu</a:t>
            </a:r>
          </a:p>
          <a:p>
            <a:pPr algn="ctr">
              <a:spcAft>
                <a:spcPts val="600"/>
              </a:spcAft>
            </a:pPr>
            <a:r>
              <a:rPr lang="en-US" sz="2400" dirty="0" smtClean="0"/>
              <a:t>Michelle Purcell - Drexel</a:t>
            </a:r>
          </a:p>
          <a:p>
            <a:pPr algn="ctr">
              <a:spcAft>
                <a:spcPts val="600"/>
              </a:spcAft>
            </a:pPr>
            <a:r>
              <a:rPr lang="en-US" sz="2400" dirty="0" smtClean="0"/>
              <a:t>	Stoney Jackson – WNE</a:t>
            </a:r>
          </a:p>
          <a:p>
            <a:pPr algn="ctr">
              <a:spcAft>
                <a:spcPts val="600"/>
              </a:spcAft>
            </a:pPr>
            <a:r>
              <a:rPr lang="en-US" sz="2400" dirty="0"/>
              <a:t>	</a:t>
            </a:r>
            <a:r>
              <a:rPr lang="en-US" sz="2400" dirty="0" smtClean="0"/>
              <a:t>Sean Goggins – University of Missouri</a:t>
            </a:r>
            <a:endParaRPr lang="en-US" sz="2400" dirty="0"/>
          </a:p>
          <a:p>
            <a:pPr>
              <a:spcAft>
                <a:spcPts val="600"/>
              </a:spcAft>
            </a:pPr>
            <a:endParaRPr lang="en-US" sz="2800" dirty="0" smtClean="0"/>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72400" y="5773932"/>
            <a:ext cx="1209674" cy="95169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Control and Community</a:t>
            </a:r>
            <a:endParaRPr lang="en-US" dirty="0"/>
          </a:p>
        </p:txBody>
      </p:sp>
      <p:sp>
        <p:nvSpPr>
          <p:cNvPr id="3" name="Content Placeholder 2"/>
          <p:cNvSpPr>
            <a:spLocks noGrp="1"/>
          </p:cNvSpPr>
          <p:nvPr>
            <p:ph idx="1"/>
          </p:nvPr>
        </p:nvSpPr>
        <p:spPr/>
        <p:txBody>
          <a:bodyPr>
            <a:normAutofit lnSpcReduction="10000"/>
          </a:bodyPr>
          <a:lstStyle/>
          <a:p>
            <a:r>
              <a:rPr lang="en-US" smtClean="0"/>
              <a:t>“Contributor Mountain”</a:t>
            </a:r>
          </a:p>
          <a:p>
            <a:pPr lvl="1"/>
            <a:r>
              <a:rPr lang="en-US" smtClean="0"/>
              <a:t>Client/customer</a:t>
            </a:r>
          </a:p>
          <a:p>
            <a:pPr lvl="2"/>
            <a:r>
              <a:rPr lang="en-US" smtClean="0"/>
              <a:t>Use in isolation</a:t>
            </a:r>
          </a:p>
          <a:p>
            <a:pPr lvl="1"/>
            <a:r>
              <a:rPr lang="en-US" smtClean="0"/>
              <a:t>Seeker </a:t>
            </a:r>
          </a:p>
          <a:p>
            <a:pPr lvl="2"/>
            <a:r>
              <a:rPr lang="en-US" smtClean="0"/>
              <a:t>Connects to community for answers on using</a:t>
            </a:r>
          </a:p>
          <a:p>
            <a:pPr lvl="1"/>
            <a:r>
              <a:rPr lang="en-US" smtClean="0"/>
              <a:t>Collaborator</a:t>
            </a:r>
          </a:p>
          <a:p>
            <a:pPr lvl="2"/>
            <a:r>
              <a:rPr lang="en-US" smtClean="0"/>
              <a:t>Contributes bug reports, feature requests, …</a:t>
            </a:r>
          </a:p>
          <a:p>
            <a:pPr lvl="1"/>
            <a:r>
              <a:rPr lang="en-US" smtClean="0"/>
              <a:t>Contributor </a:t>
            </a:r>
          </a:p>
          <a:p>
            <a:pPr lvl="2"/>
            <a:r>
              <a:rPr lang="en-US" smtClean="0"/>
              <a:t>Moves project forward</a:t>
            </a:r>
          </a:p>
          <a:p>
            <a:pPr lvl="2"/>
            <a:r>
              <a:rPr lang="en-US" smtClean="0"/>
              <a:t>Relied on by the community</a:t>
            </a:r>
          </a:p>
          <a:p>
            <a:endParaRPr lang="en-US" dirty="0"/>
          </a:p>
        </p:txBody>
      </p:sp>
      <p:sp>
        <p:nvSpPr>
          <p:cNvPr id="4" name="Slide Number Placeholder 3"/>
          <p:cNvSpPr>
            <a:spLocks noGrp="1"/>
          </p:cNvSpPr>
          <p:nvPr>
            <p:ph type="sldNum" sz="quarter" idx="11"/>
          </p:nvPr>
        </p:nvSpPr>
        <p:spPr/>
        <p:txBody>
          <a:bodyPr/>
          <a:lstStyle/>
          <a:p>
            <a:fld id="{325245B1-4206-441C-AFDA-F11E36AC4A4C}" type="slidenum">
              <a:rPr lang="en-US" smtClean="0"/>
              <a:pPr/>
              <a:t>10</a:t>
            </a:fld>
            <a:endParaRPr lang="en-US"/>
          </a:p>
        </p:txBody>
      </p:sp>
    </p:spTree>
    <p:extLst>
      <p:ext uri="{BB962C8B-B14F-4D97-AF65-F5344CB8AC3E}">
        <p14:creationId xmlns:p14="http://schemas.microsoft.com/office/powerpoint/2010/main" val="1619075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Community</a:t>
            </a:r>
            <a:endParaRPr lang="en-US" dirty="0"/>
          </a:p>
        </p:txBody>
      </p:sp>
      <p:sp>
        <p:nvSpPr>
          <p:cNvPr id="3" name="Content Placeholder 2"/>
          <p:cNvSpPr>
            <a:spLocks noGrp="1"/>
          </p:cNvSpPr>
          <p:nvPr>
            <p:ph idx="1"/>
          </p:nvPr>
        </p:nvSpPr>
        <p:spPr/>
        <p:txBody>
          <a:bodyPr/>
          <a:lstStyle/>
          <a:p>
            <a:r>
              <a:rPr lang="en-US" smtClean="0"/>
              <a:t>Clients and developers as part of a spectrum</a:t>
            </a:r>
          </a:p>
          <a:p>
            <a:pPr lvl="1"/>
            <a:r>
              <a:rPr lang="en-US" smtClean="0"/>
              <a:t>Not “us” vs. “them”</a:t>
            </a:r>
          </a:p>
          <a:p>
            <a:r>
              <a:rPr lang="en-US" smtClean="0"/>
              <a:t>Assumption that people can move from passive “user” to active participant</a:t>
            </a:r>
          </a:p>
          <a:p>
            <a:pPr lvl="1"/>
            <a:r>
              <a:rPr lang="en-US" smtClean="0"/>
              <a:t>Even without technical skills</a:t>
            </a:r>
          </a:p>
          <a:p>
            <a:r>
              <a:rPr lang="en-US" smtClean="0"/>
              <a:t>See: “Why we won’t call you a ‘user’.”</a:t>
            </a:r>
          </a:p>
          <a:p>
            <a:pPr lvl="1"/>
            <a:r>
              <a:rPr lang="en-US" smtClean="0"/>
              <a:t>http://www.kitware.com/blog/home/post/263</a:t>
            </a:r>
            <a:endParaRPr lang="en-US" dirty="0"/>
          </a:p>
        </p:txBody>
      </p:sp>
    </p:spTree>
    <p:extLst>
      <p:ext uri="{BB962C8B-B14F-4D97-AF65-F5344CB8AC3E}">
        <p14:creationId xmlns:p14="http://schemas.microsoft.com/office/powerpoint/2010/main" val="216345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Community</a:t>
            </a:r>
            <a:endParaRPr lang="en-US" dirty="0"/>
          </a:p>
        </p:txBody>
      </p:sp>
      <p:sp>
        <p:nvSpPr>
          <p:cNvPr id="3" name="Content Placeholder 2"/>
          <p:cNvSpPr>
            <a:spLocks noGrp="1"/>
          </p:cNvSpPr>
          <p:nvPr>
            <p:ph idx="1"/>
          </p:nvPr>
        </p:nvSpPr>
        <p:spPr/>
        <p:txBody>
          <a:bodyPr>
            <a:normAutofit lnSpcReduction="10000"/>
          </a:bodyPr>
          <a:lstStyle/>
          <a:p>
            <a:r>
              <a:rPr lang="en-US" smtClean="0"/>
              <a:t>Openness to new participants</a:t>
            </a:r>
          </a:p>
          <a:p>
            <a:pPr lvl="1"/>
            <a:r>
              <a:rPr lang="en-US" smtClean="0"/>
              <a:t>Especially if you approach the project reasonably</a:t>
            </a:r>
          </a:p>
          <a:p>
            <a:r>
              <a:rPr lang="en-US" smtClean="0"/>
              <a:t>Advancement via accomplishment</a:t>
            </a:r>
          </a:p>
          <a:p>
            <a:pPr lvl="1"/>
            <a:r>
              <a:rPr lang="en-US" smtClean="0"/>
              <a:t>Fairly direct meritocracy</a:t>
            </a:r>
          </a:p>
          <a:p>
            <a:r>
              <a:rPr lang="en-US" smtClean="0"/>
              <a:t>Check and balance</a:t>
            </a:r>
          </a:p>
          <a:p>
            <a:pPr lvl="1"/>
            <a:r>
              <a:rPr lang="en-US" smtClean="0"/>
              <a:t>Control of commit authority</a:t>
            </a:r>
          </a:p>
          <a:p>
            <a:pPr lvl="2"/>
            <a:r>
              <a:rPr lang="en-US" smtClean="0"/>
              <a:t>Real point of control for moving the product</a:t>
            </a:r>
          </a:p>
          <a:p>
            <a:pPr lvl="1"/>
            <a:r>
              <a:rPr lang="en-US" smtClean="0"/>
              <a:t>Ability to fork</a:t>
            </a:r>
          </a:p>
          <a:p>
            <a:pPr lvl="2"/>
            <a:r>
              <a:rPr lang="en-US" smtClean="0"/>
              <a:t>Limits autocratic power</a:t>
            </a:r>
            <a:endParaRPr lang="en-US" dirty="0" smtClean="0"/>
          </a:p>
        </p:txBody>
      </p:sp>
      <p:sp>
        <p:nvSpPr>
          <p:cNvPr id="4" name="Slide Number Placeholder 3"/>
          <p:cNvSpPr>
            <a:spLocks noGrp="1"/>
          </p:cNvSpPr>
          <p:nvPr>
            <p:ph type="sldNum" sz="quarter" idx="11"/>
          </p:nvPr>
        </p:nvSpPr>
        <p:spPr/>
        <p:txBody>
          <a:bodyPr/>
          <a:lstStyle/>
          <a:p>
            <a:fld id="{325245B1-4206-441C-AFDA-F11E36AC4A4C}" type="slidenum">
              <a:rPr lang="en-US" smtClean="0"/>
              <a:pPr/>
              <a:t>12</a:t>
            </a:fld>
            <a:endParaRPr lang="en-US"/>
          </a:p>
        </p:txBody>
      </p:sp>
    </p:spTree>
    <p:extLst>
      <p:ext uri="{BB962C8B-B14F-4D97-AF65-F5344CB8AC3E}">
        <p14:creationId xmlns:p14="http://schemas.microsoft.com/office/powerpoint/2010/main" val="3000726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Communication</a:t>
            </a:r>
            <a:endParaRPr lang="en-US" dirty="0"/>
          </a:p>
        </p:txBody>
      </p:sp>
      <p:sp>
        <p:nvSpPr>
          <p:cNvPr id="3" name="Content Placeholder 2"/>
          <p:cNvSpPr>
            <a:spLocks noGrp="1"/>
          </p:cNvSpPr>
          <p:nvPr>
            <p:ph idx="1"/>
          </p:nvPr>
        </p:nvSpPr>
        <p:spPr/>
        <p:txBody>
          <a:bodyPr>
            <a:normAutofit fontScale="92500" lnSpcReduction="20000"/>
          </a:bodyPr>
          <a:lstStyle/>
          <a:p>
            <a:r>
              <a:rPr lang="en-US" smtClean="0"/>
              <a:t>More is generally better</a:t>
            </a:r>
          </a:p>
          <a:p>
            <a:r>
              <a:rPr lang="en-US" smtClean="0"/>
              <a:t>Multiple channels</a:t>
            </a:r>
          </a:p>
          <a:p>
            <a:pPr lvl="1"/>
            <a:r>
              <a:rPr lang="en-US" smtClean="0"/>
              <a:t>Highly distributed participation</a:t>
            </a:r>
          </a:p>
          <a:p>
            <a:pPr lvl="2"/>
            <a:r>
              <a:rPr lang="en-US" smtClean="0"/>
              <a:t>Less elaborate; more immediate</a:t>
            </a:r>
          </a:p>
          <a:p>
            <a:pPr lvl="2"/>
            <a:r>
              <a:rPr lang="en-US" smtClean="0"/>
              <a:t>Rollback mechanisms available (e.g., in a wiki)</a:t>
            </a:r>
          </a:p>
          <a:p>
            <a:pPr lvl="1"/>
            <a:r>
              <a:rPr lang="en-US" smtClean="0"/>
              <a:t>Synchronous and asynchronous</a:t>
            </a:r>
          </a:p>
          <a:p>
            <a:pPr lvl="1"/>
            <a:r>
              <a:rPr lang="en-US" smtClean="0"/>
              <a:t>Low and high bandwidth</a:t>
            </a:r>
          </a:p>
          <a:p>
            <a:r>
              <a:rPr lang="en-US" smtClean="0"/>
              <a:t>Explicit provision for lurkers</a:t>
            </a:r>
          </a:p>
          <a:p>
            <a:pPr lvl="1"/>
            <a:r>
              <a:rPr lang="en-US" smtClean="0"/>
              <a:t>Replaces hallway conversations and discussion in the break room</a:t>
            </a:r>
          </a:p>
          <a:p>
            <a:pPr lvl="1"/>
            <a:r>
              <a:rPr lang="en-US" smtClean="0"/>
              <a:t>Allows for serendipity and learning by osmosis</a:t>
            </a:r>
            <a:endParaRPr lang="en-US" dirty="0"/>
          </a:p>
        </p:txBody>
      </p:sp>
    </p:spTree>
    <p:extLst>
      <p:ext uri="{BB962C8B-B14F-4D97-AF65-F5344CB8AC3E}">
        <p14:creationId xmlns:p14="http://schemas.microsoft.com/office/powerpoint/2010/main" val="21861654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HFOSS?</a:t>
            </a:r>
            <a:endParaRPr lang="en-US" dirty="0"/>
          </a:p>
        </p:txBody>
      </p:sp>
      <p:sp>
        <p:nvSpPr>
          <p:cNvPr id="4" name="Content Placeholder 3"/>
          <p:cNvSpPr>
            <a:spLocks noGrp="1"/>
          </p:cNvSpPr>
          <p:nvPr>
            <p:ph idx="1"/>
          </p:nvPr>
        </p:nvSpPr>
        <p:spPr/>
        <p:txBody>
          <a:bodyPr/>
          <a:lstStyle/>
          <a:p>
            <a:r>
              <a:rPr lang="en-US" dirty="0" smtClean="0"/>
              <a:t>FOSS created to provide social benefit</a:t>
            </a:r>
          </a:p>
          <a:p>
            <a:pPr lvl="1"/>
            <a:r>
              <a:rPr lang="en-US" dirty="0" smtClean="0"/>
              <a:t>Disaster recovery</a:t>
            </a:r>
          </a:p>
          <a:p>
            <a:pPr lvl="1"/>
            <a:r>
              <a:rPr lang="en-US" dirty="0" smtClean="0"/>
              <a:t>Medical records</a:t>
            </a:r>
          </a:p>
          <a:p>
            <a:pPr lvl="1"/>
            <a:r>
              <a:rPr lang="en-US" dirty="0" smtClean="0"/>
              <a:t>Economic development</a:t>
            </a:r>
          </a:p>
          <a:p>
            <a:pPr lvl="1"/>
            <a:r>
              <a:rPr lang="en-US" dirty="0" smtClean="0"/>
              <a:t>Education </a:t>
            </a:r>
          </a:p>
          <a:p>
            <a:pPr lvl="1"/>
            <a:r>
              <a:rPr lang="en-US" dirty="0" smtClean="0"/>
              <a:t>And more!</a:t>
            </a:r>
          </a:p>
          <a:p>
            <a:r>
              <a:rPr lang="en-US" dirty="0" smtClean="0"/>
              <a:t>Extra potential to catch student interest!</a:t>
            </a:r>
          </a:p>
          <a:p>
            <a:pPr lvl="1"/>
            <a:r>
              <a:rPr lang="en-US" dirty="0" smtClean="0"/>
              <a:t>And provide education on professional impact and responsibility</a:t>
            </a:r>
          </a:p>
          <a:p>
            <a:pPr lvl="1">
              <a:buNone/>
            </a:pPr>
            <a:endParaRPr lang="en-US" dirty="0"/>
          </a:p>
        </p:txBody>
      </p:sp>
      <p:sp>
        <p:nvSpPr>
          <p:cNvPr id="2" name="Slide Number Placeholder 1"/>
          <p:cNvSpPr>
            <a:spLocks noGrp="1"/>
          </p:cNvSpPr>
          <p:nvPr>
            <p:ph type="sldNum" sz="quarter" idx="12"/>
          </p:nvPr>
        </p:nvSpPr>
        <p:spPr/>
        <p:txBody>
          <a:bodyPr/>
          <a:lstStyle/>
          <a:p>
            <a:pPr>
              <a:defRPr/>
            </a:pPr>
            <a:fld id="{DFC2135B-9C8E-4E29-A39B-06F9394F9F81}" type="slidenum">
              <a:rPr lang="en-US" smtClean="0"/>
              <a:pPr>
                <a:defRPr/>
              </a:pPr>
              <a:t>14</a:t>
            </a:fld>
            <a:endParaRPr lang="en-US" dirty="0"/>
          </a:p>
        </p:txBody>
      </p:sp>
      <p:pic>
        <p:nvPicPr>
          <p:cNvPr id="33794" name="Picture 2" descr="https://encrypted-tbn3.gstatic.com/images?q=tbn:ANd9GcS1KMDtpAlgmPtx879pxQhoBKkVqZxbbliCjMxY-P-kG_ra4FlH8w"/>
          <p:cNvPicPr>
            <a:picLocks noChangeAspect="1" noChangeArrowheads="1"/>
          </p:cNvPicPr>
          <p:nvPr/>
        </p:nvPicPr>
        <p:blipFill>
          <a:blip r:embed="rId2" cstate="print"/>
          <a:srcRect/>
          <a:stretch>
            <a:fillRect/>
          </a:stretch>
        </p:blipFill>
        <p:spPr bwMode="auto">
          <a:xfrm>
            <a:off x="7848600" y="152400"/>
            <a:ext cx="1143000" cy="1143001"/>
          </a:xfrm>
          <a:prstGeom prst="rect">
            <a:avLst/>
          </a:prstGeom>
          <a:noFill/>
        </p:spPr>
      </p:pic>
      <p:pic>
        <p:nvPicPr>
          <p:cNvPr id="33796" name="Picture 4" descr="https://encrypted-tbn1.gstatic.com/images?q=tbn:ANd9GcSssv0K_DJt6VrMoDi3WcmaCIinf1KdCzJV99trisbYotMKqbcn"/>
          <p:cNvPicPr>
            <a:picLocks noChangeAspect="1" noChangeArrowheads="1"/>
          </p:cNvPicPr>
          <p:nvPr/>
        </p:nvPicPr>
        <p:blipFill>
          <a:blip r:embed="rId3" cstate="print"/>
          <a:srcRect/>
          <a:stretch>
            <a:fillRect/>
          </a:stretch>
        </p:blipFill>
        <p:spPr bwMode="auto">
          <a:xfrm>
            <a:off x="5638800" y="2371759"/>
            <a:ext cx="2514600" cy="766436"/>
          </a:xfrm>
          <a:prstGeom prst="rect">
            <a:avLst/>
          </a:prstGeom>
          <a:noFill/>
        </p:spPr>
      </p:pic>
      <p:pic>
        <p:nvPicPr>
          <p:cNvPr id="33798" name="Picture 6" descr="https://encrypted-tbn0.gstatic.com/images?q=tbn:ANd9GcRUa9-dNiaIzd_HrRsCiCUqptZumA01Dyg8YxMvxtTucQ6VCS_mvw"/>
          <p:cNvPicPr>
            <a:picLocks noChangeAspect="1" noChangeArrowheads="1"/>
          </p:cNvPicPr>
          <p:nvPr/>
        </p:nvPicPr>
        <p:blipFill>
          <a:blip r:embed="rId4" cstate="print"/>
          <a:srcRect/>
          <a:stretch>
            <a:fillRect/>
          </a:stretch>
        </p:blipFill>
        <p:spPr bwMode="auto">
          <a:xfrm>
            <a:off x="5029199" y="3467099"/>
            <a:ext cx="2590799" cy="647701"/>
          </a:xfrm>
          <a:prstGeom prst="rect">
            <a:avLst/>
          </a:prstGeom>
          <a:noFill/>
        </p:spPr>
      </p:pic>
      <p:pic>
        <p:nvPicPr>
          <p:cNvPr id="33800" name="Picture 8" descr="https://encrypted-tbn1.gstatic.com/images?q=tbn:ANd9GcQMfquUagszqe9H0sIHe_cGSAa7jQW_ZMDBmtqQNk9xOznzcmySDQ"/>
          <p:cNvPicPr>
            <a:picLocks noChangeAspect="1" noChangeArrowheads="1"/>
          </p:cNvPicPr>
          <p:nvPr/>
        </p:nvPicPr>
        <p:blipFill>
          <a:blip r:embed="rId5" cstate="print"/>
          <a:srcRect/>
          <a:stretch>
            <a:fillRect/>
          </a:stretch>
        </p:blipFill>
        <p:spPr bwMode="auto">
          <a:xfrm>
            <a:off x="152400" y="220328"/>
            <a:ext cx="2590800" cy="694072"/>
          </a:xfrm>
          <a:prstGeom prst="rect">
            <a:avLst/>
          </a:prstGeom>
          <a:noFill/>
        </p:spPr>
      </p:pic>
      <p:pic>
        <p:nvPicPr>
          <p:cNvPr id="33802" name="Picture 10" descr="https://encrypted-tbn1.gstatic.com/images?q=tbn:ANd9GcSR0ivi9de4Srhr9Wn5oTkDo289EkPecoYPiMCSASLTvFTxM31i"/>
          <p:cNvPicPr>
            <a:picLocks noChangeAspect="1" noChangeArrowheads="1"/>
          </p:cNvPicPr>
          <p:nvPr/>
        </p:nvPicPr>
        <p:blipFill>
          <a:blip r:embed="rId6" cstate="print"/>
          <a:srcRect/>
          <a:stretch>
            <a:fillRect/>
          </a:stretch>
        </p:blipFill>
        <p:spPr bwMode="auto">
          <a:xfrm>
            <a:off x="5916385" y="4267200"/>
            <a:ext cx="1959429" cy="6858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smtClean="0"/>
              <a:t>3. IRC Activity</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15</a:t>
            </a:fld>
            <a:endParaRPr lang="en-US"/>
          </a:p>
        </p:txBody>
      </p:sp>
    </p:spTree>
    <p:extLst>
      <p:ext uri="{BB962C8B-B14F-4D97-AF65-F5344CB8AC3E}">
        <p14:creationId xmlns:p14="http://schemas.microsoft.com/office/powerpoint/2010/main" val="10568481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IRC?</a:t>
            </a:r>
            <a:endParaRPr lang="en-US" dirty="0"/>
          </a:p>
        </p:txBody>
      </p:sp>
      <p:sp>
        <p:nvSpPr>
          <p:cNvPr id="3" name="Content Placeholder 2"/>
          <p:cNvSpPr>
            <a:spLocks noGrp="1"/>
          </p:cNvSpPr>
          <p:nvPr>
            <p:ph idx="1"/>
          </p:nvPr>
        </p:nvSpPr>
        <p:spPr/>
        <p:txBody>
          <a:bodyPr/>
          <a:lstStyle/>
          <a:p>
            <a:r>
              <a:rPr lang="en-US" dirty="0" smtClean="0"/>
              <a:t>Internet Relay Chat is an essential tool used by open source software developers. </a:t>
            </a:r>
          </a:p>
          <a:p>
            <a:r>
              <a:rPr lang="en-US" dirty="0" smtClean="0"/>
              <a:t>It allows the community to communicate 24/7 regardless of their geographic location. </a:t>
            </a:r>
          </a:p>
          <a:p>
            <a:r>
              <a:rPr lang="en-US" dirty="0" smtClean="0"/>
              <a:t>It is like Instant Messaging with a group. </a:t>
            </a:r>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Interacting on IRC</a:t>
            </a:r>
            <a:endParaRPr lang="en-US" dirty="0"/>
          </a:p>
        </p:txBody>
      </p:sp>
      <p:sp>
        <p:nvSpPr>
          <p:cNvPr id="3" name="Content Placeholder 2"/>
          <p:cNvSpPr>
            <a:spLocks noGrp="1"/>
          </p:cNvSpPr>
          <p:nvPr>
            <p:ph idx="1"/>
          </p:nvPr>
        </p:nvSpPr>
        <p:spPr/>
        <p:txBody>
          <a:bodyPr/>
          <a:lstStyle/>
          <a:p>
            <a:r>
              <a:rPr lang="en-US" dirty="0" smtClean="0"/>
              <a:t>‘Talking’ is not a requirement. </a:t>
            </a:r>
          </a:p>
          <a:p>
            <a:r>
              <a:rPr lang="en-US" dirty="0" smtClean="0"/>
              <a:t>You learn a great deal by ‘listening’.</a:t>
            </a:r>
          </a:p>
          <a:p>
            <a:r>
              <a:rPr lang="en-US" dirty="0" smtClean="0"/>
              <a:t>It is not necessary to identify yourself or to say hi, you can simply 'lurk'. </a:t>
            </a:r>
          </a:p>
          <a:p>
            <a:r>
              <a:rPr lang="en-US" dirty="0" smtClean="0"/>
              <a:t>Feel free to ask questions – you don’t need to ask first if you can ask a question. </a:t>
            </a:r>
          </a:p>
          <a:p>
            <a:endParaRPr lang="en-US" dirty="0"/>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an IRC client</a:t>
            </a:r>
            <a:endParaRPr lang="en-US" dirty="0"/>
          </a:p>
        </p:txBody>
      </p:sp>
      <p:sp>
        <p:nvSpPr>
          <p:cNvPr id="3" name="Content Placeholder 2"/>
          <p:cNvSpPr>
            <a:spLocks noGrp="1"/>
          </p:cNvSpPr>
          <p:nvPr>
            <p:ph idx="1"/>
          </p:nvPr>
        </p:nvSpPr>
        <p:spPr/>
        <p:txBody>
          <a:bodyPr/>
          <a:lstStyle/>
          <a:p>
            <a:r>
              <a:rPr lang="en-US" dirty="0" err="1" smtClean="0"/>
              <a:t>ChatZilla</a:t>
            </a:r>
            <a:r>
              <a:rPr lang="en-US" dirty="0" smtClean="0"/>
              <a:t> – Firefox add-on</a:t>
            </a:r>
          </a:p>
          <a:p>
            <a:pPr lvl="1"/>
            <a:r>
              <a:rPr lang="en-US" dirty="0" smtClean="0"/>
              <a:t>is a multi-platform add-on that will work on Windows, Linux and Mac OS X </a:t>
            </a:r>
          </a:p>
          <a:p>
            <a:r>
              <a:rPr lang="en-US" dirty="0" smtClean="0"/>
              <a:t>Other options include:</a:t>
            </a:r>
          </a:p>
          <a:p>
            <a:pPr lvl="1"/>
            <a:r>
              <a:rPr lang="en-US" dirty="0" smtClean="0"/>
              <a:t>Windows: </a:t>
            </a:r>
            <a:r>
              <a:rPr lang="en-US" dirty="0" err="1" smtClean="0"/>
              <a:t>HydraIRC</a:t>
            </a:r>
            <a:r>
              <a:rPr lang="en-US" dirty="0" smtClean="0"/>
              <a:t> (</a:t>
            </a:r>
            <a:r>
              <a:rPr lang="en-US" dirty="0" smtClean="0">
                <a:hlinkClick r:id="rId2"/>
              </a:rPr>
              <a:t>http://www.hydrairc.com/</a:t>
            </a:r>
            <a:r>
              <a:rPr lang="en-US" dirty="0" smtClean="0"/>
              <a:t>)</a:t>
            </a:r>
          </a:p>
          <a:p>
            <a:pPr lvl="1"/>
            <a:r>
              <a:rPr lang="en-US" dirty="0" smtClean="0"/>
              <a:t>Linux: </a:t>
            </a:r>
            <a:r>
              <a:rPr lang="en-US" dirty="0" err="1" smtClean="0"/>
              <a:t>Konversation</a:t>
            </a:r>
            <a:r>
              <a:rPr lang="en-US" dirty="0" smtClean="0"/>
              <a:t> (</a:t>
            </a:r>
            <a:r>
              <a:rPr lang="en-US" dirty="0" smtClean="0">
                <a:hlinkClick r:id="rId3"/>
              </a:rPr>
              <a:t>http://konversation.kde.org/</a:t>
            </a:r>
            <a:r>
              <a:rPr lang="en-US" dirty="0" smtClean="0"/>
              <a:t>)</a:t>
            </a:r>
          </a:p>
          <a:p>
            <a:pPr lvl="1"/>
            <a:r>
              <a:rPr lang="en-US" dirty="0" smtClean="0"/>
              <a:t>Mac OS X: Colloquy (</a:t>
            </a:r>
            <a:r>
              <a:rPr lang="en-US" dirty="0" smtClean="0">
                <a:hlinkClick r:id="rId4"/>
              </a:rPr>
              <a:t>http://colloquy.info/</a:t>
            </a:r>
            <a:r>
              <a:rPr lang="en-US" dirty="0" smtClean="0"/>
              <a:t>) </a:t>
            </a:r>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Installing </a:t>
            </a:r>
            <a:r>
              <a:rPr lang="en-US" dirty="0" err="1" smtClean="0"/>
              <a:t>ChatZilla</a:t>
            </a:r>
            <a:endParaRPr lang="en-US" dirty="0"/>
          </a:p>
        </p:txBody>
      </p:sp>
      <p:sp>
        <p:nvSpPr>
          <p:cNvPr id="3" name="Content Placeholder 2"/>
          <p:cNvSpPr>
            <a:spLocks noGrp="1"/>
          </p:cNvSpPr>
          <p:nvPr>
            <p:ph idx="1"/>
          </p:nvPr>
        </p:nvSpPr>
        <p:spPr/>
        <p:txBody>
          <a:bodyPr/>
          <a:lstStyle/>
          <a:p>
            <a:r>
              <a:rPr lang="en-US" dirty="0" smtClean="0"/>
              <a:t>To install the </a:t>
            </a:r>
            <a:r>
              <a:rPr lang="en-US" dirty="0" err="1" smtClean="0"/>
              <a:t>ChatZilla</a:t>
            </a:r>
            <a:r>
              <a:rPr lang="en-US" dirty="0" smtClean="0"/>
              <a:t> add-on</a:t>
            </a:r>
          </a:p>
          <a:p>
            <a:pPr lvl="1"/>
            <a:r>
              <a:rPr lang="en-US" dirty="0" smtClean="0"/>
              <a:t>Click </a:t>
            </a:r>
            <a:r>
              <a:rPr lang="en-US" b="1" dirty="0" smtClean="0"/>
              <a:t>Tools</a:t>
            </a:r>
            <a:r>
              <a:rPr lang="en-US" dirty="0" smtClean="0"/>
              <a:t> from the main menu </a:t>
            </a:r>
          </a:p>
          <a:p>
            <a:pPr lvl="1"/>
            <a:r>
              <a:rPr lang="en-US" dirty="0" smtClean="0"/>
              <a:t>Choose </a:t>
            </a:r>
            <a:r>
              <a:rPr lang="en-US" b="1" dirty="0" smtClean="0"/>
              <a:t>Add-ons</a:t>
            </a:r>
          </a:p>
          <a:p>
            <a:pPr lvl="1"/>
            <a:r>
              <a:rPr lang="en-US" dirty="0" smtClean="0"/>
              <a:t>The </a:t>
            </a:r>
            <a:r>
              <a:rPr lang="en-US" b="1" dirty="0" smtClean="0"/>
              <a:t>Get Add-ons </a:t>
            </a:r>
            <a:r>
              <a:rPr lang="en-US" dirty="0" smtClean="0"/>
              <a:t>tab should be selected</a:t>
            </a:r>
          </a:p>
          <a:p>
            <a:pPr lvl="1"/>
            <a:r>
              <a:rPr lang="en-US" dirty="0" smtClean="0"/>
              <a:t>Type </a:t>
            </a:r>
            <a:r>
              <a:rPr lang="en-US" dirty="0" err="1" smtClean="0"/>
              <a:t>ChatZilla</a:t>
            </a:r>
            <a:r>
              <a:rPr lang="en-US" dirty="0" smtClean="0"/>
              <a:t> in the search box found in the upper, right corner. </a:t>
            </a:r>
          </a:p>
          <a:p>
            <a:pPr lvl="1"/>
            <a:r>
              <a:rPr lang="en-US" dirty="0" smtClean="0"/>
              <a:t>Click the install button to the right of the </a:t>
            </a:r>
            <a:r>
              <a:rPr lang="en-US" dirty="0" err="1" smtClean="0"/>
              <a:t>ChatZilla</a:t>
            </a:r>
            <a:r>
              <a:rPr lang="en-US" dirty="0" smtClean="0"/>
              <a:t> add-on. </a:t>
            </a:r>
          </a:p>
          <a:p>
            <a:pPr lvl="1"/>
            <a:r>
              <a:rPr lang="en-US" dirty="0" smtClean="0"/>
              <a:t>Restart Firefox. </a:t>
            </a:r>
          </a:p>
          <a:p>
            <a:endParaRPr lang="en-US" dirty="0"/>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752600"/>
            <a:ext cx="7772400" cy="1470025"/>
          </a:xfrm>
        </p:spPr>
        <p:txBody>
          <a:bodyPr/>
          <a:lstStyle/>
          <a:p>
            <a:r>
              <a:rPr lang="en-US" dirty="0" smtClean="0"/>
              <a:t>1. Set Up</a:t>
            </a:r>
            <a:endParaRPr lang="en-US" dirty="0"/>
          </a:p>
        </p:txBody>
      </p:sp>
      <p:sp>
        <p:nvSpPr>
          <p:cNvPr id="6" name="Subtitle 5"/>
          <p:cNvSpPr>
            <a:spLocks noGrp="1"/>
          </p:cNvSpPr>
          <p:nvPr>
            <p:ph type="subTitle" idx="1"/>
          </p:nvPr>
        </p:nvSpPr>
        <p:spPr>
          <a:xfrm>
            <a:off x="1371600" y="3581400"/>
            <a:ext cx="6400800" cy="1752600"/>
          </a:xfrm>
        </p:spPr>
        <p:txBody>
          <a:bodyPr>
            <a:normAutofit fontScale="92500" lnSpcReduction="10000"/>
          </a:bodyPr>
          <a:lstStyle/>
          <a:p>
            <a:r>
              <a:rPr lang="en-US" dirty="0" smtClean="0"/>
              <a:t>Foss2serve.org</a:t>
            </a:r>
          </a:p>
          <a:p>
            <a:r>
              <a:rPr lang="en-US" dirty="0" smtClean="0"/>
              <a:t>TeachingOpenSource.org</a:t>
            </a:r>
          </a:p>
          <a:p>
            <a:r>
              <a:rPr lang="en-US" dirty="0"/>
              <a:t>http://titanpad.com/ccsce2013</a:t>
            </a: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to foss2serve</a:t>
            </a:r>
            <a:endParaRPr lang="en-US" dirty="0"/>
          </a:p>
        </p:txBody>
      </p:sp>
      <p:sp>
        <p:nvSpPr>
          <p:cNvPr id="3" name="Content Placeholder 2"/>
          <p:cNvSpPr>
            <a:spLocks noGrp="1"/>
          </p:cNvSpPr>
          <p:nvPr>
            <p:ph idx="1"/>
          </p:nvPr>
        </p:nvSpPr>
        <p:spPr/>
        <p:txBody>
          <a:bodyPr/>
          <a:lstStyle/>
          <a:p>
            <a:r>
              <a:rPr lang="en-US" dirty="0" smtClean="0"/>
              <a:t>Connect to the server via the command: </a:t>
            </a:r>
            <a:r>
              <a:rPr lang="en-US" b="1" dirty="0" smtClean="0"/>
              <a:t>/server irc.freenode.net </a:t>
            </a:r>
          </a:p>
          <a:p>
            <a:r>
              <a:rPr lang="en-US" dirty="0" smtClean="0"/>
              <a:t>Join the foss2serve channel via the command: </a:t>
            </a:r>
          </a:p>
          <a:p>
            <a:pPr>
              <a:buNone/>
            </a:pPr>
            <a:r>
              <a:rPr lang="en-US" dirty="0" smtClean="0"/>
              <a:t>	</a:t>
            </a:r>
            <a:r>
              <a:rPr lang="en-US" b="1" dirty="0" smtClean="0"/>
              <a:t>/join #foss2serve </a:t>
            </a:r>
          </a:p>
          <a:p>
            <a:endParaRPr lang="en-US" dirty="0"/>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Commands</a:t>
            </a:r>
            <a:endParaRPr lang="en-US" dirty="0"/>
          </a:p>
        </p:txBody>
      </p:sp>
      <p:sp>
        <p:nvSpPr>
          <p:cNvPr id="3" name="Content Placeholder 2"/>
          <p:cNvSpPr>
            <a:spLocks noGrp="1"/>
          </p:cNvSpPr>
          <p:nvPr>
            <p:ph idx="1"/>
          </p:nvPr>
        </p:nvSpPr>
        <p:spPr/>
        <p:txBody>
          <a:bodyPr/>
          <a:lstStyle/>
          <a:p>
            <a:r>
              <a:rPr lang="en-US" dirty="0" smtClean="0"/>
              <a:t>/me – indicates an action message – will appear in italics in </a:t>
            </a:r>
            <a:r>
              <a:rPr lang="en-US" dirty="0" err="1" smtClean="0"/>
              <a:t>ChatZilla</a:t>
            </a:r>
            <a:endParaRPr lang="en-US" dirty="0" smtClean="0"/>
          </a:p>
          <a:p>
            <a:r>
              <a:rPr lang="en-US" dirty="0" smtClean="0"/>
              <a:t>/nick – changes your nickname</a:t>
            </a:r>
          </a:p>
          <a:p>
            <a:r>
              <a:rPr lang="en-US" dirty="0" smtClean="0"/>
              <a:t>/quit – disconnects from the server</a:t>
            </a:r>
          </a:p>
          <a:p>
            <a:r>
              <a:rPr lang="en-US" dirty="0" smtClean="0"/>
              <a:t>/away – sets message indicating you are not active on IRC at the moment</a:t>
            </a:r>
          </a:p>
          <a:p>
            <a:r>
              <a:rPr lang="en-US" sz="2400" dirty="0" smtClean="0">
                <a:hlinkClick r:id="rId2"/>
              </a:rPr>
              <a:t>http://www.ircbeginner.com/ircinfo/ircc-commands.html</a:t>
            </a:r>
            <a:r>
              <a:rPr lang="en-US" sz="2400" dirty="0" smtClean="0"/>
              <a:t> and</a:t>
            </a:r>
          </a:p>
          <a:p>
            <a:pPr>
              <a:buNone/>
            </a:pPr>
            <a:r>
              <a:rPr lang="en-US" sz="2400" dirty="0" smtClean="0">
                <a:hlinkClick r:id="rId3"/>
              </a:rPr>
              <a:t>http://www.greenday.net/chat/commands.html</a:t>
            </a:r>
            <a:endParaRPr lang="en-US" sz="2400" dirty="0"/>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Meetbot</a:t>
            </a:r>
            <a:endParaRPr lang="en-US" dirty="0"/>
          </a:p>
        </p:txBody>
      </p:sp>
      <p:sp>
        <p:nvSpPr>
          <p:cNvPr id="3" name="Content Placeholder 2"/>
          <p:cNvSpPr>
            <a:spLocks noGrp="1"/>
          </p:cNvSpPr>
          <p:nvPr>
            <p:ph idx="1"/>
          </p:nvPr>
        </p:nvSpPr>
        <p:spPr/>
        <p:txBody>
          <a:bodyPr/>
          <a:lstStyle/>
          <a:p>
            <a:r>
              <a:rPr lang="en-US" dirty="0" smtClean="0"/>
              <a:t>Assists in running meetings and taking notes.</a:t>
            </a:r>
          </a:p>
          <a:p>
            <a:r>
              <a:rPr lang="en-US" dirty="0" smtClean="0"/>
              <a:t>Admin can:</a:t>
            </a:r>
          </a:p>
          <a:p>
            <a:pPr lvl="1"/>
            <a:r>
              <a:rPr lang="en-US" dirty="0" smtClean="0"/>
              <a:t>#</a:t>
            </a:r>
            <a:r>
              <a:rPr lang="en-US" dirty="0" err="1" smtClean="0"/>
              <a:t>startmeeting</a:t>
            </a:r>
            <a:endParaRPr lang="en-US" dirty="0" smtClean="0"/>
          </a:p>
          <a:p>
            <a:pPr lvl="1"/>
            <a:r>
              <a:rPr lang="en-US" dirty="0" smtClean="0"/>
              <a:t>#</a:t>
            </a:r>
            <a:r>
              <a:rPr lang="en-US" dirty="0" err="1" smtClean="0"/>
              <a:t>endmeeting</a:t>
            </a:r>
            <a:endParaRPr lang="en-US" dirty="0" smtClean="0"/>
          </a:p>
          <a:p>
            <a:pPr lvl="1"/>
            <a:r>
              <a:rPr lang="en-US" dirty="0" smtClean="0"/>
              <a:t>#topic</a:t>
            </a:r>
          </a:p>
          <a:p>
            <a:pPr lvl="1"/>
            <a:r>
              <a:rPr lang="en-US" dirty="0" smtClean="0"/>
              <a:t>#agreed</a:t>
            </a:r>
          </a:p>
          <a:p>
            <a:pPr lvl="1">
              <a:buNone/>
            </a:pPr>
            <a:endParaRPr lang="en-US" dirty="0" smtClean="0"/>
          </a:p>
          <a:p>
            <a:r>
              <a:rPr lang="en-US" sz="2400" dirty="0" smtClean="0">
                <a:hlinkClick r:id="rId2"/>
              </a:rPr>
              <a:t>https://wiki.debian.org/MeetBot</a:t>
            </a:r>
            <a:endParaRPr lang="en-US" sz="2400" dirty="0"/>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Meetbot</a:t>
            </a:r>
            <a:endParaRPr lang="en-US" dirty="0"/>
          </a:p>
        </p:txBody>
      </p:sp>
      <p:sp>
        <p:nvSpPr>
          <p:cNvPr id="3" name="Content Placeholder 2"/>
          <p:cNvSpPr>
            <a:spLocks noGrp="1"/>
          </p:cNvSpPr>
          <p:nvPr>
            <p:ph idx="1"/>
          </p:nvPr>
        </p:nvSpPr>
        <p:spPr/>
        <p:txBody>
          <a:bodyPr/>
          <a:lstStyle/>
          <a:p>
            <a:r>
              <a:rPr lang="en-US" dirty="0" smtClean="0"/>
              <a:t>Everyone can use:</a:t>
            </a:r>
          </a:p>
          <a:p>
            <a:pPr lvl="1"/>
            <a:r>
              <a:rPr lang="en-US" dirty="0" smtClean="0"/>
              <a:t>#info</a:t>
            </a:r>
          </a:p>
          <a:p>
            <a:pPr lvl="1"/>
            <a:r>
              <a:rPr lang="en-US" dirty="0" smtClean="0"/>
              <a:t>#link</a:t>
            </a:r>
          </a:p>
          <a:p>
            <a:pPr lvl="1"/>
            <a:r>
              <a:rPr lang="en-US" dirty="0" smtClean="0"/>
              <a:t>#action</a:t>
            </a:r>
          </a:p>
          <a:p>
            <a:pPr lvl="1">
              <a:buNone/>
            </a:pPr>
            <a:endParaRPr lang="en-US" dirty="0" smtClean="0"/>
          </a:p>
          <a:p>
            <a:pPr lvl="1">
              <a:buNone/>
            </a:pPr>
            <a:endParaRPr lang="en-US" dirty="0" smtClean="0"/>
          </a:p>
          <a:p>
            <a:pPr lvl="1">
              <a:buNone/>
            </a:pPr>
            <a:endParaRPr lang="en-US" dirty="0" smtClean="0"/>
          </a:p>
          <a:p>
            <a:r>
              <a:rPr lang="en-US" sz="2400" dirty="0" smtClean="0">
                <a:hlinkClick r:id="rId2"/>
              </a:rPr>
              <a:t>https://wiki.debian.org/MeetBot</a:t>
            </a:r>
            <a:endParaRPr lang="en-US" sz="2400" dirty="0" smtClean="0"/>
          </a:p>
          <a:p>
            <a:endParaRPr lang="en-US" dirty="0"/>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IRC Activity</a:t>
            </a:r>
            <a:endParaRPr lang="en-US" dirty="0"/>
          </a:p>
        </p:txBody>
      </p:sp>
      <p:sp>
        <p:nvSpPr>
          <p:cNvPr id="3" name="Content Placeholder 2"/>
          <p:cNvSpPr>
            <a:spLocks noGrp="1"/>
          </p:cNvSpPr>
          <p:nvPr>
            <p:ph idx="1"/>
          </p:nvPr>
        </p:nvSpPr>
        <p:spPr/>
        <p:txBody>
          <a:bodyPr/>
          <a:lstStyle/>
          <a:p>
            <a:r>
              <a:rPr lang="en-US" dirty="0" smtClean="0"/>
              <a:t>Using the list of nicks in the foss2serve IRC, introduce yourself with your name, institution and if you have using HFOSS in the classroom.</a:t>
            </a:r>
          </a:p>
          <a:p>
            <a:r>
              <a:rPr lang="en-US" dirty="0" smtClean="0"/>
              <a:t>Use the #info tag when you begin to make the transcript easier to track.</a:t>
            </a:r>
            <a:endParaRPr lang="en-US" dirty="0"/>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a:t>4</a:t>
            </a:r>
            <a:r>
              <a:rPr lang="en-US" dirty="0" smtClean="0"/>
              <a:t>. Issue Tracker Activity</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25</a:t>
            </a:fld>
            <a:endParaRPr lang="en-US"/>
          </a:p>
        </p:txBody>
      </p:sp>
    </p:spTree>
    <p:extLst>
      <p:ext uri="{BB962C8B-B14F-4D97-AF65-F5344CB8AC3E}">
        <p14:creationId xmlns:p14="http://schemas.microsoft.com/office/powerpoint/2010/main" val="28273853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Bug Tracking?</a:t>
            </a:r>
            <a:endParaRPr lang="en-US" dirty="0"/>
          </a:p>
        </p:txBody>
      </p:sp>
      <p:sp>
        <p:nvSpPr>
          <p:cNvPr id="3" name="Content Placeholder 2"/>
          <p:cNvSpPr>
            <a:spLocks noGrp="1"/>
          </p:cNvSpPr>
          <p:nvPr>
            <p:ph idx="1"/>
          </p:nvPr>
        </p:nvSpPr>
        <p:spPr/>
        <p:txBody>
          <a:bodyPr/>
          <a:lstStyle/>
          <a:p>
            <a:pPr marL="431800" indent="-323850">
              <a:buClr>
                <a:srgbClr val="000080"/>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a:t>"with enough eyes, all bugs are shallow." </a:t>
            </a:r>
          </a:p>
          <a:p>
            <a:pPr marL="1727200" lvl="1" indent="-573088">
              <a:buClr>
                <a:srgbClr val="000080"/>
              </a:buClr>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a:t>Eric Raymond (Cathedral and Bazaar)</a:t>
            </a:r>
          </a:p>
          <a:p>
            <a:pPr marL="431800" indent="-323850">
              <a:buClr>
                <a:srgbClr val="000080"/>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a:t>One of the core tenets of FOSS</a:t>
            </a:r>
          </a:p>
          <a:p>
            <a:pPr marL="431800" indent="-323850">
              <a:buClr>
                <a:srgbClr val="000080"/>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a:t>Reporting bugs is one easy way to get started</a:t>
            </a:r>
          </a:p>
          <a:p>
            <a:pPr marL="431800" indent="-323850">
              <a:buClr>
                <a:srgbClr val="000080"/>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a:t>Fixing bugs is another way to get started in FOSS</a:t>
            </a:r>
          </a:p>
          <a:p>
            <a:endParaRPr lang="en-US" dirty="0"/>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26</a:t>
            </a:fld>
            <a:endParaRPr lang="en-US"/>
          </a:p>
        </p:txBody>
      </p:sp>
      <p:pic>
        <p:nvPicPr>
          <p:cNvPr id="5122" name="Picture 2" descr="C:\Users\he302979\AppData\Local\Microsoft\Windows\Temporary Internet Files\Content.IE5\830P3M38\MC90023818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457200"/>
            <a:ext cx="1445537"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236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Bug Tracker?</a:t>
            </a:r>
            <a:endParaRPr lang="en-US" dirty="0"/>
          </a:p>
        </p:txBody>
      </p:sp>
      <p:sp>
        <p:nvSpPr>
          <p:cNvPr id="3" name="Content Placeholder 2"/>
          <p:cNvSpPr>
            <a:spLocks noGrp="1"/>
          </p:cNvSpPr>
          <p:nvPr>
            <p:ph idx="1"/>
          </p:nvPr>
        </p:nvSpPr>
        <p:spPr>
          <a:xfrm>
            <a:off x="457200" y="1447800"/>
            <a:ext cx="8229600" cy="4525963"/>
          </a:xfrm>
        </p:spPr>
        <p:txBody>
          <a:bodyPr/>
          <a:lstStyle/>
          <a:p>
            <a:r>
              <a:rPr lang="en-US" altLang="en-US" dirty="0" smtClean="0"/>
              <a:t>Software to keep track of bugs, issues, and enhancements</a:t>
            </a:r>
          </a:p>
          <a:p>
            <a:r>
              <a:rPr lang="en-US" altLang="en-US" dirty="0" smtClean="0"/>
              <a:t>Also form of communication in FOSS communities</a:t>
            </a:r>
          </a:p>
          <a:p>
            <a:r>
              <a:rPr lang="en-US" altLang="en-US" dirty="0" smtClean="0"/>
              <a:t>Keeps a database of bugs including time/date, reporter, nature of bug, etc.</a:t>
            </a:r>
          </a:p>
          <a:p>
            <a:r>
              <a:rPr lang="en-US" altLang="en-US" dirty="0" smtClean="0"/>
              <a:t>Keeps track of bug lifecycle from creation through </a:t>
            </a:r>
            <a:r>
              <a:rPr lang="en-US" altLang="en-US" dirty="0" smtClean="0"/>
              <a:t>resolution</a:t>
            </a:r>
            <a:endParaRPr lang="en-US" altLang="en-US" dirty="0" smtClean="0"/>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27</a:t>
            </a:fld>
            <a:endParaRPr lang="en-US"/>
          </a:p>
        </p:txBody>
      </p:sp>
      <p:pic>
        <p:nvPicPr>
          <p:cNvPr id="4098" name="Picture 2" descr="C:\Users\he302979\AppData\Local\Microsoft\Windows\Temporary Internet Files\Content.IE5\HYJ9T1KN\MC90033192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5847" y="28074"/>
            <a:ext cx="1250132" cy="1224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883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Bug </a:t>
            </a:r>
            <a:r>
              <a:rPr lang="en-US" smtClean="0"/>
              <a:t>Tracking is Used</a:t>
            </a:r>
            <a:endParaRPr lang="en-US"/>
          </a:p>
        </p:txBody>
      </p:sp>
      <p:sp>
        <p:nvSpPr>
          <p:cNvPr id="3" name="Content Placeholder 2"/>
          <p:cNvSpPr>
            <a:spLocks noGrp="1"/>
          </p:cNvSpPr>
          <p:nvPr>
            <p:ph idx="1"/>
          </p:nvPr>
        </p:nvSpPr>
        <p:spPr/>
        <p:txBody>
          <a:bodyPr/>
          <a:lstStyle/>
          <a:p>
            <a:r>
              <a:rPr lang="en-US" dirty="0" smtClean="0"/>
              <a:t>Logs bugs and feature requests</a:t>
            </a:r>
          </a:p>
          <a:p>
            <a:r>
              <a:rPr lang="en-US" dirty="0" smtClean="0"/>
              <a:t>Provides overview of development requests</a:t>
            </a:r>
          </a:p>
          <a:p>
            <a:pPr lvl="1"/>
            <a:r>
              <a:rPr lang="en-US" dirty="0" smtClean="0"/>
              <a:t>Prioritized list of items – sort of roadmap</a:t>
            </a:r>
          </a:p>
          <a:p>
            <a:r>
              <a:rPr lang="en-US" dirty="0" smtClean="0"/>
              <a:t>Records lifecycle of requests</a:t>
            </a:r>
          </a:p>
          <a:p>
            <a:pPr lvl="1"/>
            <a:r>
              <a:rPr lang="en-US" dirty="0" smtClean="0"/>
              <a:t>Including requirement, design decisions, etc.</a:t>
            </a:r>
          </a:p>
          <a:p>
            <a:pPr lvl="1"/>
            <a:endParaRPr lang="en-US" dirty="0" smtClean="0"/>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28</a:t>
            </a:fld>
            <a:endParaRPr lang="en-US"/>
          </a:p>
        </p:txBody>
      </p:sp>
    </p:spTree>
    <p:extLst>
      <p:ext uri="{BB962C8B-B14F-4D97-AF65-F5344CB8AC3E}">
        <p14:creationId xmlns:p14="http://schemas.microsoft.com/office/powerpoint/2010/main" val="2256939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Bug Tracker Activity</a:t>
            </a:r>
            <a:endParaRPr lang="en-US" dirty="0"/>
          </a:p>
        </p:txBody>
      </p:sp>
      <p:sp>
        <p:nvSpPr>
          <p:cNvPr id="3" name="Content Placeholder 2"/>
          <p:cNvSpPr>
            <a:spLocks noGrp="1"/>
          </p:cNvSpPr>
          <p:nvPr>
            <p:ph idx="1"/>
          </p:nvPr>
        </p:nvSpPr>
        <p:spPr/>
        <p:txBody>
          <a:bodyPr/>
          <a:lstStyle/>
          <a:p>
            <a:pPr lvl="0"/>
            <a:r>
              <a:rPr lang="en-US" u="sng" dirty="0">
                <a:hlinkClick r:id="rId2"/>
              </a:rPr>
              <a:t>http://foss2serve.org/index.php/Bug_Tracker_Activity-MouseTrap</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29</a:t>
            </a:fld>
            <a:endParaRPr lang="en-US"/>
          </a:p>
        </p:txBody>
      </p:sp>
    </p:spTree>
    <p:extLst>
      <p:ext uri="{BB962C8B-B14F-4D97-AF65-F5344CB8AC3E}">
        <p14:creationId xmlns:p14="http://schemas.microsoft.com/office/powerpoint/2010/main" val="1393829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a:t>2</a:t>
            </a:r>
            <a:r>
              <a:rPr lang="en-US" dirty="0" smtClean="0"/>
              <a:t>. Overview of FOSS and HFOSS</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smtClean="0"/>
              <a:t>5. Version Control Activity</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30</a:t>
            </a:fld>
            <a:endParaRPr lang="en-US"/>
          </a:p>
        </p:txBody>
      </p:sp>
    </p:spTree>
    <p:extLst>
      <p:ext uri="{BB962C8B-B14F-4D97-AF65-F5344CB8AC3E}">
        <p14:creationId xmlns:p14="http://schemas.microsoft.com/office/powerpoint/2010/main" val="25462075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Version Control - 1</a:t>
            </a:r>
            <a:endParaRPr lang="en-US" dirty="0"/>
          </a:p>
        </p:txBody>
      </p:sp>
      <p:pic>
        <p:nvPicPr>
          <p:cNvPr id="1026" name="Picture 2" descr="C:\Users\he302979\AppData\Local\Microsoft\Windows\Temporary Internet Files\Content.IE5\BLR365SL\MC900205440[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7620000" y="4558348"/>
            <a:ext cx="1189634" cy="181142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31</a:t>
            </a:fld>
            <a:endParaRPr lang="en-US"/>
          </a:p>
        </p:txBody>
      </p:sp>
      <p:pic>
        <p:nvPicPr>
          <p:cNvPr id="1027" name="Picture 3" descr="C:\Users\he302979\AppData\Local\Microsoft\Windows\Temporary Internet Files\Content.IE5\HYJ9T1KN\MC90021665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495800"/>
            <a:ext cx="1561795" cy="182148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bwMode="auto">
          <a:xfrm>
            <a:off x="521368" y="133550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6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Bob and Alice are working on a paper together</a:t>
            </a:r>
          </a:p>
          <a:p>
            <a:r>
              <a:rPr lang="en-US" dirty="0" smtClean="0"/>
              <a:t>They both want to edit simultaneously</a:t>
            </a:r>
          </a:p>
          <a:p>
            <a:r>
              <a:rPr lang="en-US" dirty="0" smtClean="0"/>
              <a:t>What should they do? </a:t>
            </a:r>
            <a:endParaRPr lang="en-US" dirty="0"/>
          </a:p>
        </p:txBody>
      </p:sp>
      <p:pic>
        <p:nvPicPr>
          <p:cNvPr id="8" name="Picture 4" descr="C:\Users\he302979\AppData\Local\Microsoft\Windows\Temporary Internet Files\Content.IE5\HYJ9T1KN\MC90044213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4495800"/>
            <a:ext cx="1700211" cy="1655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644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Version Control - 2</a:t>
            </a:r>
            <a:endParaRPr lang="en-US" dirty="0"/>
          </a:p>
        </p:txBody>
      </p:sp>
      <p:pic>
        <p:nvPicPr>
          <p:cNvPr id="1026" name="Picture 2" descr="C:\Users\he302979\AppData\Local\Microsoft\Windows\Temporary Internet Files\Content.IE5\BLR365SL\MC900205440[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7620000" y="4558348"/>
            <a:ext cx="1189634" cy="181142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32</a:t>
            </a:fld>
            <a:endParaRPr lang="en-US"/>
          </a:p>
        </p:txBody>
      </p:sp>
      <p:pic>
        <p:nvPicPr>
          <p:cNvPr id="1027" name="Picture 3" descr="C:\Users\he302979\AppData\Local\Microsoft\Windows\Temporary Internet Files\Content.IE5\HYJ9T1KN\MC90021665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368" y="4648200"/>
            <a:ext cx="1561795" cy="182148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bwMode="auto">
          <a:xfrm>
            <a:off x="521368" y="1219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6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Options:</a:t>
            </a:r>
          </a:p>
          <a:p>
            <a:pPr marL="971550" lvl="1" indent="-514350">
              <a:buFont typeface="+mj-lt"/>
              <a:buAutoNum type="arabicPeriod"/>
            </a:pPr>
            <a:r>
              <a:rPr lang="en-US" dirty="0" smtClean="0"/>
              <a:t>Take turns </a:t>
            </a:r>
          </a:p>
          <a:p>
            <a:pPr marL="1371600" lvl="2" indent="-514350"/>
            <a:r>
              <a:rPr lang="en-US" dirty="0" smtClean="0"/>
              <a:t>Means one has to wait for the other</a:t>
            </a:r>
          </a:p>
          <a:p>
            <a:pPr marL="971550" lvl="1" indent="-514350">
              <a:buFont typeface="+mj-lt"/>
              <a:buAutoNum type="arabicPeriod"/>
            </a:pPr>
            <a:r>
              <a:rPr lang="en-US" dirty="0" smtClean="0"/>
              <a:t>Work on own version </a:t>
            </a:r>
          </a:p>
          <a:p>
            <a:pPr marL="1371600" lvl="2" indent="-514350"/>
            <a:r>
              <a:rPr lang="en-US" dirty="0" smtClean="0"/>
              <a:t>Means they have to merge the two versions</a:t>
            </a:r>
          </a:p>
          <a:p>
            <a:pPr marL="1371600" lvl="2" indent="-514350"/>
            <a:r>
              <a:rPr lang="en-US" dirty="0" smtClean="0"/>
              <a:t>Complicated</a:t>
            </a:r>
          </a:p>
          <a:p>
            <a:pPr marL="1371600" lvl="2" indent="-514350"/>
            <a:r>
              <a:rPr lang="en-US" dirty="0" smtClean="0"/>
              <a:t>Lots of opportunity for error </a:t>
            </a:r>
            <a:endParaRPr lang="en-US" dirty="0"/>
          </a:p>
        </p:txBody>
      </p:sp>
      <p:pic>
        <p:nvPicPr>
          <p:cNvPr id="8" name="Picture 4" descr="C:\Users\he302979\AppData\Local\Microsoft\Windows\Temporary Internet Files\Content.IE5\HYJ9T1KN\MC90044213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4731356"/>
            <a:ext cx="1700211" cy="1655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51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Version Control - 3</a:t>
            </a:r>
            <a:endParaRPr lang="en-US" dirty="0"/>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33</a:t>
            </a:fld>
            <a:endParaRPr lang="en-US"/>
          </a:p>
        </p:txBody>
      </p:sp>
      <p:sp>
        <p:nvSpPr>
          <p:cNvPr id="5" name="Content Placeholder 4"/>
          <p:cNvSpPr>
            <a:spLocks noGrp="1"/>
          </p:cNvSpPr>
          <p:nvPr>
            <p:ph idx="1"/>
          </p:nvPr>
        </p:nvSpPr>
        <p:spPr>
          <a:xfrm>
            <a:off x="457200" y="1371600"/>
            <a:ext cx="8229600" cy="4525963"/>
          </a:xfrm>
        </p:spPr>
        <p:txBody>
          <a:bodyPr/>
          <a:lstStyle/>
          <a:p>
            <a:r>
              <a:rPr lang="en-US" dirty="0" smtClean="0"/>
              <a:t>Version Control AKA Source Code Control AKA Revision Control </a:t>
            </a:r>
          </a:p>
          <a:p>
            <a:r>
              <a:rPr lang="en-US" dirty="0" smtClean="0"/>
              <a:t>Put copy of file on server</a:t>
            </a:r>
          </a:p>
          <a:p>
            <a:r>
              <a:rPr lang="en-US" dirty="0" smtClean="0"/>
              <a:t>Bob and Alice get their own working copy </a:t>
            </a:r>
            <a:endParaRPr lang="en-US" dirty="0"/>
          </a:p>
        </p:txBody>
      </p:sp>
      <p:pic>
        <p:nvPicPr>
          <p:cNvPr id="9" name="Picture 2" descr="C:\Users\he302979\AppData\Local\Microsoft\Windows\Temporary Internet Files\Content.IE5\BLR365SL\MC900205440[1].wmf"/>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20000" y="4558348"/>
            <a:ext cx="1189634" cy="18114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0" name="Picture 3" descr="C:\Users\he302979\AppData\Local\Microsoft\Windows\Temporary Internet Files\Content.IE5\HYJ9T1KN\MC90021665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495800"/>
            <a:ext cx="1561795" cy="182148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he302979\AppData\Local\Microsoft\Windows\Temporary Internet Files\Content.IE5\TD1M1KK9\MC90019743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4812179"/>
            <a:ext cx="924208" cy="130376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he302979\AppData\Local\Microsoft\Windows\Temporary Internet Files\Content.IE5\830P3M38\MC90043380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6042" y="4384329"/>
            <a:ext cx="828958" cy="828958"/>
          </a:xfrm>
          <a:prstGeom prst="rect">
            <a:avLst/>
          </a:prstGeom>
          <a:noFill/>
          <a:extLst>
            <a:ext uri="{909E8E84-426E-40DD-AFC4-6F175D3DCCD1}">
              <a14:hiddenFill xmlns:a14="http://schemas.microsoft.com/office/drawing/2010/main">
                <a:solidFill>
                  <a:srgbClr val="FFFFFF"/>
                </a:solidFill>
              </a14:hiddenFill>
            </a:ext>
          </a:extLst>
        </p:spPr>
      </p:pic>
      <p:sp>
        <p:nvSpPr>
          <p:cNvPr id="14" name="Down Arrow 13"/>
          <p:cNvSpPr/>
          <p:nvPr/>
        </p:nvSpPr>
        <p:spPr>
          <a:xfrm rot="5400000">
            <a:off x="3065020" y="4131799"/>
            <a:ext cx="282754" cy="2266733"/>
          </a:xfrm>
          <a:prstGeom prst="downArrow">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C:\Users\he302979\AppData\Local\Microsoft\Windows\Temporary Internet Files\Content.IE5\HYJ9T1KN\MC900442132[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95589" y="4953000"/>
            <a:ext cx="676274" cy="658359"/>
          </a:xfrm>
          <a:prstGeom prst="rect">
            <a:avLst/>
          </a:prstGeom>
          <a:noFill/>
          <a:extLst>
            <a:ext uri="{909E8E84-426E-40DD-AFC4-6F175D3DCCD1}">
              <a14:hiddenFill xmlns:a14="http://schemas.microsoft.com/office/drawing/2010/main">
                <a:solidFill>
                  <a:srgbClr val="FFFFFF"/>
                </a:solidFill>
              </a14:hiddenFill>
            </a:ext>
          </a:extLst>
        </p:spPr>
      </p:pic>
      <p:sp>
        <p:nvSpPr>
          <p:cNvPr id="22" name="Down Arrow 21"/>
          <p:cNvSpPr/>
          <p:nvPr/>
        </p:nvSpPr>
        <p:spPr>
          <a:xfrm rot="16200000">
            <a:off x="6293235" y="4115872"/>
            <a:ext cx="301142" cy="2352392"/>
          </a:xfrm>
          <a:prstGeom prst="downArrow">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4" descr="C:\Users\he302979\AppData\Local\Microsoft\Windows\Temporary Internet Files\Content.IE5\HYJ9T1KN\MC900442132[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0" y="5005489"/>
            <a:ext cx="676274" cy="658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059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Version Control - 4</a:t>
            </a:r>
            <a:endParaRPr lang="en-US" dirty="0"/>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34</a:t>
            </a:fld>
            <a:endParaRPr lang="en-US"/>
          </a:p>
        </p:txBody>
      </p:sp>
      <p:sp>
        <p:nvSpPr>
          <p:cNvPr id="5" name="Content Placeholder 4"/>
          <p:cNvSpPr>
            <a:spLocks noGrp="1"/>
          </p:cNvSpPr>
          <p:nvPr>
            <p:ph idx="1"/>
          </p:nvPr>
        </p:nvSpPr>
        <p:spPr>
          <a:xfrm>
            <a:off x="457200" y="1371600"/>
            <a:ext cx="8229600" cy="4525963"/>
          </a:xfrm>
        </p:spPr>
        <p:txBody>
          <a:bodyPr/>
          <a:lstStyle/>
          <a:p>
            <a:r>
              <a:rPr lang="en-US" dirty="0" smtClean="0"/>
              <a:t>Bob can commit changes to repository</a:t>
            </a:r>
          </a:p>
          <a:p>
            <a:r>
              <a:rPr lang="en-US" dirty="0" smtClean="0"/>
              <a:t>Alice can then update local copy</a:t>
            </a:r>
          </a:p>
          <a:p>
            <a:r>
              <a:rPr lang="en-US" dirty="0" smtClean="0"/>
              <a:t>But what if Bob and Alice both change same part of document??</a:t>
            </a:r>
          </a:p>
          <a:p>
            <a:endParaRPr lang="en-US" dirty="0" smtClean="0"/>
          </a:p>
          <a:p>
            <a:endParaRPr lang="en-US" dirty="0"/>
          </a:p>
        </p:txBody>
      </p:sp>
      <p:pic>
        <p:nvPicPr>
          <p:cNvPr id="9" name="Picture 2" descr="C:\Users\he302979\AppData\Local\Microsoft\Windows\Temporary Internet Files\Content.IE5\BLR365SL\MC900205440[1].wmf"/>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20000" y="4558348"/>
            <a:ext cx="1189634" cy="18114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0" name="Picture 3" descr="C:\Users\he302979\AppData\Local\Microsoft\Windows\Temporary Internet Files\Content.IE5\HYJ9T1KN\MC90021665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495800"/>
            <a:ext cx="1561795" cy="182148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he302979\AppData\Local\Microsoft\Windows\Temporary Internet Files\Content.IE5\TD1M1KK9\MC90019743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4812179"/>
            <a:ext cx="924208" cy="130376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he302979\AppData\Local\Microsoft\Windows\Temporary Internet Files\Content.IE5\830P3M38\MC90043380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6042" y="4384329"/>
            <a:ext cx="828958" cy="828958"/>
          </a:xfrm>
          <a:prstGeom prst="rect">
            <a:avLst/>
          </a:prstGeom>
          <a:noFill/>
          <a:extLst>
            <a:ext uri="{909E8E84-426E-40DD-AFC4-6F175D3DCCD1}">
              <a14:hiddenFill xmlns:a14="http://schemas.microsoft.com/office/drawing/2010/main">
                <a:solidFill>
                  <a:srgbClr val="FFFFFF"/>
                </a:solidFill>
              </a14:hiddenFill>
            </a:ext>
          </a:extLst>
        </p:spPr>
      </p:pic>
      <p:sp>
        <p:nvSpPr>
          <p:cNvPr id="14" name="Down Arrow 13"/>
          <p:cNvSpPr/>
          <p:nvPr/>
        </p:nvSpPr>
        <p:spPr>
          <a:xfrm rot="5400000">
            <a:off x="6302426" y="4105984"/>
            <a:ext cx="282753" cy="2352392"/>
          </a:xfrm>
          <a:prstGeom prst="downArrow">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rot="16200000">
            <a:off x="3072737" y="4135879"/>
            <a:ext cx="301142" cy="2240184"/>
          </a:xfrm>
          <a:prstGeom prst="downArrow">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4" descr="C:\Users\he302979\AppData\Local\Microsoft\Windows\Temporary Internet Files\Content.IE5\HYJ9T1KN\MC900442132[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0" y="5005489"/>
            <a:ext cx="676274" cy="6583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he302979\AppData\Local\Microsoft\Windows\Temporary Internet Files\Content.IE5\HYJ9T1KN\MC900442132[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95589" y="4953000"/>
            <a:ext cx="676274" cy="658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641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Version Control - 5</a:t>
            </a:r>
            <a:endParaRPr lang="en-US" dirty="0"/>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35</a:t>
            </a:fld>
            <a:endParaRPr lang="en-US"/>
          </a:p>
        </p:txBody>
      </p:sp>
      <p:sp>
        <p:nvSpPr>
          <p:cNvPr id="5" name="Content Placeholder 4"/>
          <p:cNvSpPr>
            <a:spLocks noGrp="1"/>
          </p:cNvSpPr>
          <p:nvPr>
            <p:ph idx="1"/>
          </p:nvPr>
        </p:nvSpPr>
        <p:spPr>
          <a:xfrm>
            <a:off x="457200" y="1371600"/>
            <a:ext cx="8229600" cy="4525963"/>
          </a:xfrm>
        </p:spPr>
        <p:txBody>
          <a:bodyPr/>
          <a:lstStyle/>
          <a:p>
            <a:r>
              <a:rPr lang="en-US" dirty="0" smtClean="0"/>
              <a:t>Bob’s changes allowed to stand as he got there first</a:t>
            </a:r>
          </a:p>
          <a:p>
            <a:r>
              <a:rPr lang="en-US" dirty="0" smtClean="0"/>
              <a:t>Alice’s changes marked </a:t>
            </a:r>
          </a:p>
          <a:p>
            <a:r>
              <a:rPr lang="en-US" dirty="0" smtClean="0"/>
              <a:t>Alice responsible for resolving conflict</a:t>
            </a:r>
          </a:p>
          <a:p>
            <a:endParaRPr lang="en-US" dirty="0" smtClean="0"/>
          </a:p>
          <a:p>
            <a:endParaRPr lang="en-US" dirty="0" smtClean="0"/>
          </a:p>
          <a:p>
            <a:endParaRPr lang="en-US" dirty="0" smtClean="0"/>
          </a:p>
          <a:p>
            <a:endParaRPr lang="en-US" dirty="0"/>
          </a:p>
        </p:txBody>
      </p:sp>
      <p:pic>
        <p:nvPicPr>
          <p:cNvPr id="9" name="Picture 2" descr="C:\Users\he302979\AppData\Local\Microsoft\Windows\Temporary Internet Files\Content.IE5\BLR365SL\MC900205440[1].wmf"/>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20000" y="4558348"/>
            <a:ext cx="1189634" cy="18114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0" name="Picture 3" descr="C:\Users\he302979\AppData\Local\Microsoft\Windows\Temporary Internet Files\Content.IE5\HYJ9T1KN\MC90021665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495800"/>
            <a:ext cx="1561795" cy="182148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he302979\AppData\Local\Microsoft\Windows\Temporary Internet Files\Content.IE5\TD1M1KK9\MC90019743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4812179"/>
            <a:ext cx="924208" cy="130376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he302979\AppData\Local\Microsoft\Windows\Temporary Internet Files\Content.IE5\830P3M38\MC90043380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6042" y="4384329"/>
            <a:ext cx="828958" cy="828958"/>
          </a:xfrm>
          <a:prstGeom prst="rect">
            <a:avLst/>
          </a:prstGeom>
          <a:noFill/>
          <a:extLst>
            <a:ext uri="{909E8E84-426E-40DD-AFC4-6F175D3DCCD1}">
              <a14:hiddenFill xmlns:a14="http://schemas.microsoft.com/office/drawing/2010/main">
                <a:solidFill>
                  <a:srgbClr val="FFFFFF"/>
                </a:solidFill>
              </a14:hiddenFill>
            </a:ext>
          </a:extLst>
        </p:spPr>
      </p:pic>
      <p:sp>
        <p:nvSpPr>
          <p:cNvPr id="14" name="Down Arrow 13"/>
          <p:cNvSpPr/>
          <p:nvPr/>
        </p:nvSpPr>
        <p:spPr>
          <a:xfrm rot="5400000">
            <a:off x="6302426" y="4105984"/>
            <a:ext cx="282753" cy="2352392"/>
          </a:xfrm>
          <a:prstGeom prst="downArrow">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rot="16200000">
            <a:off x="3072737" y="4135879"/>
            <a:ext cx="301142" cy="2240184"/>
          </a:xfrm>
          <a:prstGeom prst="downArrow">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4" descr="C:\Users\he302979\AppData\Local\Microsoft\Windows\Temporary Internet Files\Content.IE5\HYJ9T1KN\MC900442132[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0" y="5005489"/>
            <a:ext cx="676274" cy="6583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he302979\AppData\Local\Microsoft\Windows\Temporary Internet Files\Content.IE5\HYJ9T1KN\MC900442132[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95589" y="4953000"/>
            <a:ext cx="676274" cy="65835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69901" y="5282179"/>
            <a:ext cx="347802" cy="8985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9403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Version Control - 6</a:t>
            </a:r>
            <a:endParaRPr lang="en-US" dirty="0"/>
          </a:p>
        </p:txBody>
      </p:sp>
      <p:sp>
        <p:nvSpPr>
          <p:cNvPr id="3" name="Content Placeholder 2"/>
          <p:cNvSpPr>
            <a:spLocks noGrp="1"/>
          </p:cNvSpPr>
          <p:nvPr>
            <p:ph idx="1"/>
          </p:nvPr>
        </p:nvSpPr>
        <p:spPr/>
        <p:txBody>
          <a:bodyPr/>
          <a:lstStyle/>
          <a:p>
            <a:r>
              <a:rPr lang="en-US" dirty="0" smtClean="0"/>
              <a:t>Alice can:</a:t>
            </a:r>
          </a:p>
          <a:p>
            <a:pPr lvl="1"/>
            <a:r>
              <a:rPr lang="en-US" dirty="0" smtClean="0"/>
              <a:t>Accept Bob’s changes</a:t>
            </a:r>
          </a:p>
          <a:p>
            <a:pPr lvl="1"/>
            <a:r>
              <a:rPr lang="en-US" dirty="0" smtClean="0"/>
              <a:t>Replace with own work</a:t>
            </a:r>
          </a:p>
          <a:p>
            <a:pPr lvl="1"/>
            <a:r>
              <a:rPr lang="en-US" dirty="0" smtClean="0"/>
              <a:t>Combine Bob’s and own work</a:t>
            </a:r>
          </a:p>
          <a:p>
            <a:r>
              <a:rPr lang="en-US" dirty="0" smtClean="0"/>
              <a:t>Once conflict is fixed, Alice can commit</a:t>
            </a:r>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36</a:t>
            </a:fld>
            <a:endParaRPr lang="en-US"/>
          </a:p>
        </p:txBody>
      </p:sp>
    </p:spTree>
    <p:extLst>
      <p:ext uri="{BB962C8B-B14F-4D97-AF65-F5344CB8AC3E}">
        <p14:creationId xmlns:p14="http://schemas.microsoft.com/office/powerpoint/2010/main" val="1645545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Version Control - 7</a:t>
            </a:r>
            <a:endParaRPr lang="en-US" dirty="0"/>
          </a:p>
        </p:txBody>
      </p:sp>
      <p:sp>
        <p:nvSpPr>
          <p:cNvPr id="3" name="Content Placeholder 2"/>
          <p:cNvSpPr>
            <a:spLocks noGrp="1"/>
          </p:cNvSpPr>
          <p:nvPr>
            <p:ph idx="1"/>
          </p:nvPr>
        </p:nvSpPr>
        <p:spPr/>
        <p:txBody>
          <a:bodyPr/>
          <a:lstStyle/>
          <a:p>
            <a:r>
              <a:rPr lang="en-US" dirty="0" smtClean="0"/>
              <a:t>Advantages</a:t>
            </a:r>
          </a:p>
          <a:p>
            <a:pPr lvl="1"/>
            <a:r>
              <a:rPr lang="en-US" dirty="0" smtClean="0"/>
              <a:t>Difficult to accidentally overwrite someone else’s changes</a:t>
            </a:r>
          </a:p>
          <a:p>
            <a:pPr lvl="1"/>
            <a:r>
              <a:rPr lang="en-US" dirty="0" smtClean="0"/>
              <a:t>No arguments of which copy is the “right” copy. </a:t>
            </a:r>
          </a:p>
          <a:p>
            <a:pPr lvl="2"/>
            <a:r>
              <a:rPr lang="en-US" dirty="0" smtClean="0"/>
              <a:t>The master copy is!</a:t>
            </a:r>
          </a:p>
          <a:p>
            <a:pPr lvl="1"/>
            <a:r>
              <a:rPr lang="en-US" dirty="0" smtClean="0"/>
              <a:t>Everything committed via version control is saved</a:t>
            </a:r>
          </a:p>
          <a:p>
            <a:pPr lvl="2"/>
            <a:r>
              <a:rPr lang="en-US" dirty="0" smtClean="0"/>
              <a:t>New versions are saved on top of old versions</a:t>
            </a:r>
          </a:p>
          <a:p>
            <a:pPr lvl="2"/>
            <a:r>
              <a:rPr lang="en-US" dirty="0" smtClean="0"/>
              <a:t>Can go back to any version</a:t>
            </a:r>
          </a:p>
          <a:p>
            <a:pPr lvl="2"/>
            <a:r>
              <a:rPr lang="en-US" dirty="0" smtClean="0"/>
              <a:t>Lets you see who worked on any </a:t>
            </a:r>
            <a:br>
              <a:rPr lang="en-US" dirty="0" smtClean="0"/>
            </a:br>
            <a:r>
              <a:rPr lang="en-US" dirty="0" smtClean="0"/>
              <a:t>particular version</a:t>
            </a:r>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37</a:t>
            </a:fld>
            <a:endParaRPr lang="en-US"/>
          </a:p>
        </p:txBody>
      </p:sp>
      <p:pic>
        <p:nvPicPr>
          <p:cNvPr id="3074" name="Picture 2" descr="C:\Users\he302979\AppData\Local\Microsoft\Windows\Temporary Internet Files\Content.IE5\HYJ9T1KN\MC90044213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4800600"/>
            <a:ext cx="1133475" cy="11034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e302979\AppData\Local\Microsoft\Windows\Temporary Internet Files\Content.IE5\HYJ9T1KN\MC90044213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4953000"/>
            <a:ext cx="1133475" cy="11034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he302979\AppData\Local\Microsoft\Windows\Temporary Internet Files\Content.IE5\HYJ9T1KN\MC90044213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5105400"/>
            <a:ext cx="1133475" cy="11034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he302979\AppData\Local\Microsoft\Windows\Temporary Internet Files\Content.IE5\HYJ9T1KN\MC90044213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5257800"/>
            <a:ext cx="1133475" cy="11034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he302979\AppData\Local\Microsoft\Windows\Temporary Internet Files\Content.IE5\HYJ9T1KN\MC90044213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5410200"/>
            <a:ext cx="1133475" cy="11034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he302979\AppData\Local\Microsoft\Windows\Temporary Internet Files\Content.IE5\HYJ9T1KN\MC90044213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0" y="5562600"/>
            <a:ext cx="1133475" cy="11034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he302979\AppData\Local\Microsoft\Windows\Temporary Internet Files\Content.IE5\HYJ9T1KN\MC90044213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5715000"/>
            <a:ext cx="1133475" cy="1103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892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1"/>
          </p:nvPr>
        </p:nvSpPr>
        <p:spPr/>
        <p:txBody>
          <a:bodyPr/>
          <a:lstStyle/>
          <a:p>
            <a:fld id="{759B9E87-74BF-4D4D-AF19-84567A390BB2}" type="slidenum">
              <a:rPr lang="en-US" altLang="en-US"/>
              <a:pPr/>
              <a:t>38</a:t>
            </a:fld>
            <a:endParaRPr lang="en-US" altLang="en-US"/>
          </a:p>
        </p:txBody>
      </p:sp>
      <p:sp>
        <p:nvSpPr>
          <p:cNvPr id="73730" name="Rectangle 2"/>
          <p:cNvSpPr>
            <a:spLocks noGrp="1" noChangeArrowheads="1"/>
          </p:cNvSpPr>
          <p:nvPr>
            <p:ph type="title"/>
          </p:nvPr>
        </p:nvSpPr>
        <p:spPr/>
        <p:txBody>
          <a:bodyPr/>
          <a:lstStyle/>
          <a:p>
            <a:r>
              <a:rPr lang="en-US" altLang="en-US" dirty="0" smtClean="0"/>
              <a:t>Version Control </a:t>
            </a:r>
            <a:r>
              <a:rPr lang="en-US" altLang="en-US" dirty="0"/>
              <a:t>Features - 1</a:t>
            </a:r>
          </a:p>
        </p:txBody>
      </p:sp>
      <p:sp>
        <p:nvSpPr>
          <p:cNvPr id="73731" name="Rectangle 3"/>
          <p:cNvSpPr>
            <a:spLocks noGrp="1" noChangeArrowheads="1"/>
          </p:cNvSpPr>
          <p:nvPr>
            <p:ph type="body" idx="1"/>
          </p:nvPr>
        </p:nvSpPr>
        <p:spPr>
          <a:xfrm>
            <a:off x="701281" y="1286055"/>
            <a:ext cx="8226720" cy="4838908"/>
          </a:xfrm>
        </p:spPr>
        <p:txBody>
          <a:bodyPr/>
          <a:lstStyle/>
          <a:p>
            <a:pPr>
              <a:lnSpc>
                <a:spcPct val="85000"/>
              </a:lnSpc>
              <a:buFont typeface="Times New Roman" pitchFamily="18" charset="0"/>
              <a:buChar char="•"/>
            </a:pPr>
            <a:r>
              <a:rPr lang="en-US" altLang="en-US" b="1" dirty="0"/>
              <a:t>Backup and Restore</a:t>
            </a:r>
          </a:p>
          <a:p>
            <a:pPr lvl="1">
              <a:lnSpc>
                <a:spcPct val="85000"/>
              </a:lnSpc>
              <a:buFont typeface="Times New Roman" pitchFamily="18" charset="0"/>
              <a:buChar char="–"/>
            </a:pPr>
            <a:r>
              <a:rPr lang="en-US" altLang="en-US" dirty="0"/>
              <a:t>Files saved as they are edited</a:t>
            </a:r>
          </a:p>
          <a:p>
            <a:pPr lvl="1">
              <a:lnSpc>
                <a:spcPct val="85000"/>
              </a:lnSpc>
              <a:buFont typeface="Times New Roman" pitchFamily="18" charset="0"/>
              <a:buChar char="–"/>
            </a:pPr>
            <a:r>
              <a:rPr lang="en-US" altLang="en-US" dirty="0"/>
              <a:t>Can jump to any point in time</a:t>
            </a:r>
          </a:p>
          <a:p>
            <a:pPr>
              <a:lnSpc>
                <a:spcPct val="85000"/>
              </a:lnSpc>
              <a:buFont typeface="Times New Roman" pitchFamily="18" charset="0"/>
              <a:buChar char="•"/>
            </a:pPr>
            <a:r>
              <a:rPr lang="en-US" altLang="en-US" b="1" dirty="0"/>
              <a:t>Synchronization</a:t>
            </a:r>
          </a:p>
          <a:p>
            <a:pPr lvl="1">
              <a:lnSpc>
                <a:spcPct val="85000"/>
              </a:lnSpc>
              <a:buFont typeface="Times New Roman" pitchFamily="18" charset="0"/>
              <a:buChar char="–"/>
            </a:pPr>
            <a:r>
              <a:rPr lang="en-US" altLang="en-US" dirty="0"/>
              <a:t>Lets developers be current with most recent version</a:t>
            </a:r>
          </a:p>
          <a:p>
            <a:pPr>
              <a:lnSpc>
                <a:spcPct val="85000"/>
              </a:lnSpc>
              <a:buFont typeface="Times New Roman" pitchFamily="18" charset="0"/>
              <a:buChar char="•"/>
            </a:pPr>
            <a:r>
              <a:rPr lang="en-US" altLang="en-US" b="1" dirty="0"/>
              <a:t>Short-term undo</a:t>
            </a:r>
          </a:p>
          <a:p>
            <a:pPr lvl="1">
              <a:lnSpc>
                <a:spcPct val="85000"/>
              </a:lnSpc>
              <a:buFont typeface="Times New Roman" pitchFamily="18" charset="0"/>
              <a:buChar char="–"/>
            </a:pPr>
            <a:r>
              <a:rPr lang="en-US" altLang="en-US" dirty="0"/>
              <a:t>Can throw away local changes and go back to last “good” version</a:t>
            </a:r>
          </a:p>
          <a:p>
            <a:pPr>
              <a:lnSpc>
                <a:spcPct val="85000"/>
              </a:lnSpc>
              <a:buFont typeface="Times New Roman" pitchFamily="18" charset="0"/>
              <a:buChar char="•"/>
            </a:pPr>
            <a:r>
              <a:rPr lang="en-US" altLang="en-US" b="1" dirty="0"/>
              <a:t>Long-term undo</a:t>
            </a:r>
          </a:p>
          <a:p>
            <a:pPr lvl="1">
              <a:lnSpc>
                <a:spcPct val="85000"/>
              </a:lnSpc>
              <a:buFont typeface="Times New Roman" pitchFamily="18" charset="0"/>
              <a:buChar char="–"/>
            </a:pPr>
            <a:r>
              <a:rPr lang="en-US" altLang="en-US" dirty="0"/>
              <a:t>Can jump back to any previous version</a:t>
            </a:r>
          </a:p>
        </p:txBody>
      </p:sp>
    </p:spTree>
    <p:extLst>
      <p:ext uri="{BB962C8B-B14F-4D97-AF65-F5344CB8AC3E}">
        <p14:creationId xmlns:p14="http://schemas.microsoft.com/office/powerpoint/2010/main" val="3522009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1"/>
          </p:nvPr>
        </p:nvSpPr>
        <p:spPr/>
        <p:txBody>
          <a:bodyPr/>
          <a:lstStyle/>
          <a:p>
            <a:fld id="{4CAFD5FE-C675-4D94-B0FC-E2CE565FB18C}" type="slidenum">
              <a:rPr lang="en-US" altLang="en-US"/>
              <a:pPr/>
              <a:t>39</a:t>
            </a:fld>
            <a:endParaRPr lang="en-US" altLang="en-US"/>
          </a:p>
        </p:txBody>
      </p:sp>
      <p:sp>
        <p:nvSpPr>
          <p:cNvPr id="103426" name="Rectangle 2"/>
          <p:cNvSpPr>
            <a:spLocks noGrp="1" noChangeArrowheads="1"/>
          </p:cNvSpPr>
          <p:nvPr>
            <p:ph type="title"/>
          </p:nvPr>
        </p:nvSpPr>
        <p:spPr/>
        <p:txBody>
          <a:bodyPr/>
          <a:lstStyle/>
          <a:p>
            <a:r>
              <a:rPr lang="en-US" altLang="en-US" dirty="0"/>
              <a:t>Version Control Features - 2</a:t>
            </a:r>
          </a:p>
        </p:txBody>
      </p:sp>
      <p:sp>
        <p:nvSpPr>
          <p:cNvPr id="103427" name="Rectangle 3"/>
          <p:cNvSpPr>
            <a:spLocks noGrp="1" noChangeArrowheads="1"/>
          </p:cNvSpPr>
          <p:nvPr>
            <p:ph type="body" idx="1"/>
          </p:nvPr>
        </p:nvSpPr>
        <p:spPr>
          <a:xfrm>
            <a:off x="456481" y="1424310"/>
            <a:ext cx="8226720" cy="4838908"/>
          </a:xfrm>
        </p:spPr>
        <p:txBody>
          <a:bodyPr/>
          <a:lstStyle/>
          <a:p>
            <a:pPr>
              <a:lnSpc>
                <a:spcPct val="75000"/>
              </a:lnSpc>
              <a:buFont typeface="Times New Roman" pitchFamily="18" charset="0"/>
              <a:buChar char="•"/>
            </a:pPr>
            <a:r>
              <a:rPr lang="en-US" altLang="en-US" b="1"/>
              <a:t>Track Changes</a:t>
            </a:r>
          </a:p>
          <a:p>
            <a:pPr lvl="1">
              <a:lnSpc>
                <a:spcPct val="75000"/>
              </a:lnSpc>
              <a:buFont typeface="Times New Roman" pitchFamily="18" charset="0"/>
              <a:buChar char="–"/>
            </a:pPr>
            <a:r>
              <a:rPr lang="en-US" altLang="en-US"/>
              <a:t>Supports communication about motivation for change, author, etc.</a:t>
            </a:r>
          </a:p>
          <a:p>
            <a:pPr lvl="1">
              <a:lnSpc>
                <a:spcPct val="75000"/>
              </a:lnSpc>
              <a:buFont typeface="Times New Roman" pitchFamily="18" charset="0"/>
              <a:buChar char="–"/>
            </a:pPr>
            <a:r>
              <a:rPr lang="en-US" altLang="en-US"/>
              <a:t>Stored in the repository, NOT the source code file</a:t>
            </a:r>
          </a:p>
          <a:p>
            <a:pPr>
              <a:lnSpc>
                <a:spcPct val="75000"/>
              </a:lnSpc>
              <a:buFont typeface="Times New Roman" pitchFamily="18" charset="0"/>
              <a:buChar char="•"/>
            </a:pPr>
            <a:r>
              <a:rPr lang="en-US" altLang="en-US" b="1"/>
              <a:t>Track Ownership</a:t>
            </a:r>
          </a:p>
          <a:p>
            <a:pPr lvl="1">
              <a:lnSpc>
                <a:spcPct val="75000"/>
              </a:lnSpc>
              <a:buFont typeface="Times New Roman" pitchFamily="18" charset="0"/>
              <a:buChar char="–"/>
            </a:pPr>
            <a:r>
              <a:rPr lang="en-US" altLang="en-US"/>
              <a:t>Helpful for giving credit</a:t>
            </a:r>
          </a:p>
          <a:p>
            <a:pPr>
              <a:lnSpc>
                <a:spcPct val="75000"/>
              </a:lnSpc>
              <a:buFont typeface="Times New Roman" pitchFamily="18" charset="0"/>
              <a:buChar char="•"/>
            </a:pPr>
            <a:r>
              <a:rPr lang="en-US" altLang="en-US" b="1"/>
              <a:t>Sandboxing</a:t>
            </a:r>
          </a:p>
          <a:p>
            <a:pPr lvl="1">
              <a:lnSpc>
                <a:spcPct val="75000"/>
              </a:lnSpc>
              <a:buFont typeface="Times New Roman" pitchFamily="18" charset="0"/>
              <a:buChar char="–"/>
            </a:pPr>
            <a:r>
              <a:rPr lang="en-US" altLang="en-US"/>
              <a:t>Can make changes in a temporary copy and commit only when ready</a:t>
            </a:r>
          </a:p>
          <a:p>
            <a:pPr>
              <a:lnSpc>
                <a:spcPct val="75000"/>
              </a:lnSpc>
              <a:buFont typeface="Times New Roman" pitchFamily="18" charset="0"/>
              <a:buChar char="•"/>
            </a:pPr>
            <a:r>
              <a:rPr lang="en-US" altLang="en-US" b="1"/>
              <a:t>Branching and merging</a:t>
            </a:r>
          </a:p>
          <a:p>
            <a:pPr lvl="1">
              <a:lnSpc>
                <a:spcPct val="75000"/>
              </a:lnSpc>
              <a:buFont typeface="Times New Roman" pitchFamily="18" charset="0"/>
              <a:buChar char="–"/>
            </a:pPr>
            <a:r>
              <a:rPr lang="en-US" altLang="en-US"/>
              <a:t>Major sandbox changes</a:t>
            </a:r>
          </a:p>
        </p:txBody>
      </p:sp>
    </p:spTree>
    <p:extLst>
      <p:ext uri="{BB962C8B-B14F-4D97-AF65-F5344CB8AC3E}">
        <p14:creationId xmlns:p14="http://schemas.microsoft.com/office/powerpoint/2010/main" val="327313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Free Software Definition</a:t>
            </a:r>
            <a:endParaRPr lang="en-US" dirty="0"/>
          </a:p>
        </p:txBody>
      </p:sp>
      <p:sp>
        <p:nvSpPr>
          <p:cNvPr id="3" name="Content Placeholder 2"/>
          <p:cNvSpPr>
            <a:spLocks noGrp="1"/>
          </p:cNvSpPr>
          <p:nvPr>
            <p:ph idx="1"/>
          </p:nvPr>
        </p:nvSpPr>
        <p:spPr/>
        <p:txBody>
          <a:bodyPr/>
          <a:lstStyle/>
          <a:p>
            <a:r>
              <a:rPr lang="en-US" smtClean="0"/>
              <a:t>Free software is a matter of the users' freedom to run, copy, distribute, study, change and improve the software.</a:t>
            </a:r>
          </a:p>
          <a:p>
            <a:r>
              <a:rPr lang="en-US" smtClean="0"/>
              <a:t>Four freedoms</a:t>
            </a:r>
          </a:p>
          <a:p>
            <a:pPr lvl="1"/>
            <a:r>
              <a:rPr lang="en-US" smtClean="0"/>
              <a:t>To run the program, for any purpose</a:t>
            </a:r>
          </a:p>
          <a:p>
            <a:pPr lvl="1"/>
            <a:r>
              <a:rPr lang="en-US" smtClean="0"/>
              <a:t>To study the program works, and change it</a:t>
            </a:r>
          </a:p>
          <a:p>
            <a:pPr lvl="1"/>
            <a:r>
              <a:rPr lang="en-US" smtClean="0"/>
              <a:t>To redistribute copies</a:t>
            </a:r>
          </a:p>
          <a:p>
            <a:pPr lvl="1"/>
            <a:r>
              <a:rPr lang="en-US" smtClean="0"/>
              <a:t>To distribute copies of your modified versions</a:t>
            </a:r>
          </a:p>
          <a:p>
            <a:pPr lvl="1"/>
            <a:endParaRPr lang="en-US" dirty="0"/>
          </a:p>
        </p:txBody>
      </p:sp>
      <p:sp>
        <p:nvSpPr>
          <p:cNvPr id="4" name="Slide Number Placeholder 3"/>
          <p:cNvSpPr>
            <a:spLocks noGrp="1"/>
          </p:cNvSpPr>
          <p:nvPr>
            <p:ph type="sldNum" sz="quarter" idx="11"/>
          </p:nvPr>
        </p:nvSpPr>
        <p:spPr/>
        <p:txBody>
          <a:bodyPr/>
          <a:lstStyle/>
          <a:p>
            <a:fld id="{325245B1-4206-441C-AFDA-F11E36AC4A4C}" type="slidenum">
              <a:rPr lang="en-US" smtClean="0"/>
              <a:pPr/>
              <a:t>4</a:t>
            </a:fld>
            <a:endParaRPr lang="en-US"/>
          </a:p>
        </p:txBody>
      </p:sp>
      <p:pic>
        <p:nvPicPr>
          <p:cNvPr id="14" name="Picture 1"/>
          <p:cNvPicPr>
            <a:picLocks noChangeAspect="1" noChangeArrowheads="1"/>
          </p:cNvPicPr>
          <p:nvPr/>
        </p:nvPicPr>
        <p:blipFill>
          <a:blip r:embed="rId2" cstate="print"/>
          <a:srcRect/>
          <a:stretch>
            <a:fillRect/>
          </a:stretch>
        </p:blipFill>
        <p:spPr bwMode="auto">
          <a:xfrm>
            <a:off x="8001000" y="5334000"/>
            <a:ext cx="1143000" cy="1524000"/>
          </a:xfrm>
          <a:prstGeom prst="rect">
            <a:avLst/>
          </a:prstGeom>
          <a:noFill/>
          <a:ln w="9360">
            <a:noFill/>
            <a:miter lim="800000"/>
            <a:headEnd/>
            <a:tailEnd/>
          </a:ln>
        </p:spPr>
      </p:pic>
    </p:spTree>
    <p:extLst>
      <p:ext uri="{BB962C8B-B14F-4D97-AF65-F5344CB8AC3E}">
        <p14:creationId xmlns:p14="http://schemas.microsoft.com/office/powerpoint/2010/main" val="265668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MouseTrap</a:t>
            </a:r>
            <a:r>
              <a:rPr lang="en-US" dirty="0" smtClean="0"/>
              <a:t> </a:t>
            </a:r>
            <a:r>
              <a:rPr lang="en-US" dirty="0" err="1" smtClean="0"/>
              <a:t>Git</a:t>
            </a:r>
            <a:r>
              <a:rPr lang="en-US" dirty="0" smtClean="0"/>
              <a:t> Repo</a:t>
            </a:r>
            <a:endParaRPr lang="en-US" dirty="0"/>
          </a:p>
        </p:txBody>
      </p:sp>
      <p:sp>
        <p:nvSpPr>
          <p:cNvPr id="3" name="Content Placeholder 2"/>
          <p:cNvSpPr>
            <a:spLocks noGrp="1"/>
          </p:cNvSpPr>
          <p:nvPr>
            <p:ph idx="1"/>
          </p:nvPr>
        </p:nvSpPr>
        <p:spPr/>
        <p:txBody>
          <a:bodyPr/>
          <a:lstStyle/>
          <a:p>
            <a:r>
              <a:rPr lang="en-US" dirty="0">
                <a:hlinkClick r:id="rId2"/>
              </a:rPr>
              <a:t>https://git.gnome.org/browse/mousetrap</a:t>
            </a:r>
            <a:r>
              <a:rPr lang="en-US" dirty="0" smtClean="0">
                <a:hlinkClick r:id="rId2"/>
              </a:rPr>
              <a:t>/</a:t>
            </a:r>
            <a:endParaRPr lang="en-US" dirty="0" smtClean="0"/>
          </a:p>
          <a:p>
            <a:r>
              <a:rPr lang="en-US" dirty="0" smtClean="0"/>
              <a:t>How many branches are there?</a:t>
            </a:r>
          </a:p>
          <a:p>
            <a:r>
              <a:rPr lang="en-US" dirty="0" smtClean="0"/>
              <a:t>What is the most recent branch?</a:t>
            </a:r>
          </a:p>
          <a:p>
            <a:r>
              <a:rPr lang="en-US" dirty="0" smtClean="0"/>
              <a:t>What is the history of gnome3-wip?</a:t>
            </a:r>
            <a:endParaRPr lang="en-US" dirty="0"/>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40</a:t>
            </a:fld>
            <a:endParaRPr lang="en-US"/>
          </a:p>
        </p:txBody>
      </p:sp>
    </p:spTree>
    <p:extLst>
      <p:ext uri="{BB962C8B-B14F-4D97-AF65-F5344CB8AC3E}">
        <p14:creationId xmlns:p14="http://schemas.microsoft.com/office/powerpoint/2010/main" val="20127914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Git</a:t>
            </a:r>
            <a:r>
              <a:rPr lang="en-US" dirty="0" smtClean="0"/>
              <a:t> Activity</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github.com/foss2serve/git-activity</a:t>
            </a:r>
            <a:endParaRPr lang="en-US" dirty="0" smtClean="0"/>
          </a:p>
          <a:p>
            <a:pPr lvl="1"/>
            <a:r>
              <a:rPr lang="en-US" dirty="0" smtClean="0"/>
              <a:t>Form groups of 2-3</a:t>
            </a:r>
          </a:p>
          <a:p>
            <a:pPr lvl="1"/>
            <a:r>
              <a:rPr lang="en-US" dirty="0" smtClean="0"/>
              <a:t>Let us know before updating </a:t>
            </a:r>
            <a:r>
              <a:rPr lang="en-US" dirty="0" smtClean="0">
                <a:sym typeface="Wingdings" panose="05000000000000000000" pitchFamily="2" charset="2"/>
              </a:rPr>
              <a:t></a:t>
            </a:r>
            <a:endParaRPr lang="en-US" dirty="0" smtClean="0"/>
          </a:p>
          <a:p>
            <a:endParaRPr lang="en-US" dirty="0"/>
          </a:p>
          <a:p>
            <a:r>
              <a:rPr lang="en-US" dirty="0" smtClean="0"/>
              <a:t>Walk through commit of </a:t>
            </a:r>
            <a:r>
              <a:rPr lang="en-US" b="1" u="sng" dirty="0">
                <a:hlinkClick r:id="rId3"/>
              </a:rPr>
              <a:t>Bug 708796</a:t>
            </a:r>
            <a:r>
              <a:rPr lang="en-US" dirty="0"/>
              <a:t> - Bonobo and </a:t>
            </a:r>
            <a:r>
              <a:rPr lang="en-US" dirty="0" err="1"/>
              <a:t>ORBit</a:t>
            </a:r>
            <a:r>
              <a:rPr lang="en-US" dirty="0"/>
              <a:t> deprecation/removal</a:t>
            </a:r>
            <a:endParaRPr lang="en-US" dirty="0"/>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41</a:t>
            </a:fld>
            <a:endParaRPr lang="en-US"/>
          </a:p>
        </p:txBody>
      </p:sp>
    </p:spTree>
    <p:extLst>
      <p:ext uri="{BB962C8B-B14F-4D97-AF65-F5344CB8AC3E}">
        <p14:creationId xmlns:p14="http://schemas.microsoft.com/office/powerpoint/2010/main" val="11386309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a:t>6</a:t>
            </a:r>
            <a:r>
              <a:rPr lang="en-US" dirty="0" smtClean="0"/>
              <a:t>. Wrap Up</a:t>
            </a:r>
            <a:endParaRPr lang="en-US" dirty="0"/>
          </a:p>
        </p:txBody>
      </p:sp>
      <p:sp>
        <p:nvSpPr>
          <p:cNvPr id="6" name="Subtitle 5"/>
          <p:cNvSpPr>
            <a:spLocks noGrp="1"/>
          </p:cNvSpPr>
          <p:nvPr>
            <p:ph type="subTitle" idx="1"/>
          </p:nvPr>
        </p:nvSpPr>
        <p:spPr/>
        <p:txBody>
          <a:bodyPr/>
          <a:lstStyle/>
          <a:p>
            <a:r>
              <a:rPr lang="en-US" dirty="0" smtClean="0"/>
              <a:t>Want to join us??</a:t>
            </a:r>
          </a:p>
          <a:p>
            <a:r>
              <a:rPr lang="en-US" dirty="0" smtClean="0"/>
              <a:t>POSSE</a:t>
            </a:r>
            <a:endParaRPr lang="en-US" dirty="0"/>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42</a:t>
            </a:fld>
            <a:endParaRPr lang="en-US"/>
          </a:p>
        </p:txBody>
      </p:sp>
    </p:spTree>
    <p:extLst>
      <p:ext uri="{BB962C8B-B14F-4D97-AF65-F5344CB8AC3E}">
        <p14:creationId xmlns:p14="http://schemas.microsoft.com/office/powerpoint/2010/main" val="3173827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Questions?</a:t>
            </a:r>
            <a:endParaRPr lang="en-US" dirty="0"/>
          </a:p>
        </p:txBody>
      </p:sp>
      <p:sp>
        <p:nvSpPr>
          <p:cNvPr id="3" name="Content Placeholder 2"/>
          <p:cNvSpPr>
            <a:spLocks noGrp="1"/>
          </p:cNvSpPr>
          <p:nvPr>
            <p:ph idx="1"/>
          </p:nvPr>
        </p:nvSpPr>
        <p:spPr>
          <a:xfrm>
            <a:off x="549275" y="1447800"/>
            <a:ext cx="8042276" cy="5055870"/>
          </a:xfrm>
        </p:spPr>
        <p:txBody>
          <a:bodyPr>
            <a:normAutofit fontScale="92500" lnSpcReduction="10000"/>
          </a:bodyPr>
          <a:lstStyle/>
          <a:p>
            <a:r>
              <a:rPr lang="en-US" b="1" dirty="0" smtClean="0"/>
              <a:t>Links:</a:t>
            </a:r>
          </a:p>
          <a:p>
            <a:pPr lvl="1"/>
            <a:r>
              <a:rPr lang="en-US" dirty="0" smtClean="0"/>
              <a:t>Foss2serve – http://foss2serve.org</a:t>
            </a:r>
          </a:p>
          <a:p>
            <a:pPr lvl="1"/>
            <a:r>
              <a:rPr lang="en-US" dirty="0" smtClean="0"/>
              <a:t>Teaching Open Source – http://teachingopensource.org</a:t>
            </a:r>
          </a:p>
          <a:p>
            <a:pPr lvl="1"/>
            <a:r>
              <a:rPr lang="en-US" dirty="0" smtClean="0"/>
              <a:t>http://HFOSS.org</a:t>
            </a:r>
          </a:p>
          <a:p>
            <a:pPr lvl="1"/>
            <a:r>
              <a:rPr lang="en-US" dirty="0" smtClean="0"/>
              <a:t>Producing Open Source Software - http://producingoss.com/</a:t>
            </a:r>
          </a:p>
          <a:p>
            <a:pPr lvl="1"/>
            <a:r>
              <a:rPr lang="en-US" dirty="0" smtClean="0"/>
              <a:t>The Cathedral and The Bazaar http://catb.org/~esr/writings/homesteading/</a:t>
            </a:r>
          </a:p>
          <a:p>
            <a:pPr lvl="1"/>
            <a:r>
              <a:rPr lang="en-US" dirty="0" smtClean="0">
                <a:hlinkClick r:id="rId2"/>
              </a:rPr>
              <a:t>http://OpenSouce.com</a:t>
            </a:r>
            <a:endParaRPr lang="en-US" dirty="0" smtClean="0"/>
          </a:p>
          <a:p>
            <a:pPr lvl="1"/>
            <a:r>
              <a:rPr lang="en-US" dirty="0" smtClean="0"/>
              <a:t>http://openhatch.org</a:t>
            </a:r>
          </a:p>
          <a:p>
            <a:pPr lvl="1"/>
            <a:endParaRPr lang="en-US" dirty="0" smtClean="0"/>
          </a:p>
          <a:p>
            <a:pPr lvl="1"/>
            <a:endParaRPr lang="en-US" dirty="0" smtClean="0"/>
          </a:p>
          <a:p>
            <a:pPr algn="ctr">
              <a:buNone/>
            </a:pPr>
            <a:endParaRPr lang="en-US" sz="6000" dirty="0" smtClean="0"/>
          </a:p>
        </p:txBody>
      </p:sp>
      <p:pic>
        <p:nvPicPr>
          <p:cNvPr id="2050" name="Picture 2" descr="C:\Users\Hislop\Desktop\GH\GHDocuments\Other\Media\Clip Art\Question Marks.png"/>
          <p:cNvPicPr>
            <a:picLocks noChangeAspect="1" noChangeArrowheads="1"/>
          </p:cNvPicPr>
          <p:nvPr/>
        </p:nvPicPr>
        <p:blipFill>
          <a:blip r:embed="rId3" cstate="print"/>
          <a:srcRect/>
          <a:stretch>
            <a:fillRect/>
          </a:stretch>
        </p:blipFill>
        <p:spPr bwMode="auto">
          <a:xfrm>
            <a:off x="6835488" y="0"/>
            <a:ext cx="2308512" cy="2008823"/>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Licensed Under Creative Commons</a:t>
            </a:r>
          </a:p>
        </p:txBody>
      </p:sp>
      <p:sp>
        <p:nvSpPr>
          <p:cNvPr id="3" name="Content Placeholder 2"/>
          <p:cNvSpPr>
            <a:spLocks noGrp="1"/>
          </p:cNvSpPr>
          <p:nvPr>
            <p:ph idx="1"/>
          </p:nvPr>
        </p:nvSpPr>
        <p:spPr/>
        <p:txBody>
          <a:bodyPr>
            <a:normAutofit fontScale="85000" lnSpcReduction="20000"/>
          </a:bodyPr>
          <a:lstStyle/>
          <a:p>
            <a:r>
              <a:rPr lang="en-US" dirty="0"/>
              <a:t>Attribution-</a:t>
            </a:r>
            <a:r>
              <a:rPr lang="en-US" dirty="0" err="1"/>
              <a:t>ShareAlike</a:t>
            </a:r>
            <a:r>
              <a:rPr lang="en-US" dirty="0"/>
              <a:t> 3.0 </a:t>
            </a:r>
            <a:r>
              <a:rPr lang="en-US" dirty="0" err="1"/>
              <a:t>Unported</a:t>
            </a:r>
            <a:r>
              <a:rPr lang="en-US" dirty="0"/>
              <a:t> (CC BY-SA 3.0)</a:t>
            </a:r>
          </a:p>
          <a:p>
            <a:r>
              <a:rPr lang="en-US" dirty="0"/>
              <a:t>Users of this material are able remix, tweak, and build upon this work even for commercial purposes, as long as they credit the contributors and license their new creations under the identical terms. All new works based on this material will carry the same license, so any derivatives will also allow commercial use. </a:t>
            </a:r>
          </a:p>
          <a:p>
            <a:r>
              <a:rPr lang="en-US" dirty="0">
                <a:hlinkClick r:id="rId2"/>
              </a:rPr>
              <a:t>http://creativecommons.org/licenses/by-sa/3.0/</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44</a:t>
            </a:fld>
            <a:endParaRPr lang="en-US"/>
          </a:p>
        </p:txBody>
      </p:sp>
    </p:spTree>
    <p:extLst>
      <p:ext uri="{BB962C8B-B14F-4D97-AF65-F5344CB8AC3E}">
        <p14:creationId xmlns:p14="http://schemas.microsoft.com/office/powerpoint/2010/main" val="42501913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smtClean="0"/>
              <a:t>App A. Getting Started</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Getting Started </a:t>
            </a:r>
            <a:br>
              <a:rPr lang="en-US" dirty="0" smtClean="0"/>
            </a:br>
            <a:r>
              <a:rPr lang="en-US" dirty="0" smtClean="0"/>
              <a:t>Step 1: Getting Organized - 1</a:t>
            </a:r>
            <a:endParaRPr lang="en-US" dirty="0"/>
          </a:p>
        </p:txBody>
      </p:sp>
      <p:sp>
        <p:nvSpPr>
          <p:cNvPr id="3" name="Content Placeholder 2"/>
          <p:cNvSpPr>
            <a:spLocks noGrp="1"/>
          </p:cNvSpPr>
          <p:nvPr>
            <p:ph idx="1"/>
          </p:nvPr>
        </p:nvSpPr>
        <p:spPr>
          <a:xfrm>
            <a:off x="457200" y="1371600"/>
            <a:ext cx="8229600" cy="5181600"/>
          </a:xfrm>
        </p:spPr>
        <p:txBody>
          <a:bodyPr>
            <a:normAutofit/>
          </a:bodyPr>
          <a:lstStyle/>
          <a:p>
            <a:r>
              <a:rPr lang="en-US" dirty="0" smtClean="0"/>
              <a:t>Project evaluation activities should help you identify possible HFOSS projects. </a:t>
            </a:r>
          </a:p>
          <a:p>
            <a:r>
              <a:rPr lang="en-US" dirty="0" smtClean="0"/>
              <a:t>Cursory examination for:</a:t>
            </a:r>
          </a:p>
          <a:p>
            <a:pPr lvl="1"/>
            <a:endParaRPr lang="en-US" dirty="0"/>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46</a:t>
            </a:fld>
            <a:endParaRPr lang="en-US"/>
          </a:p>
        </p:txBody>
      </p:sp>
      <p:graphicFrame>
        <p:nvGraphicFramePr>
          <p:cNvPr id="5" name="Table 4"/>
          <p:cNvGraphicFramePr>
            <a:graphicFrameLocks noGrp="1"/>
          </p:cNvGraphicFramePr>
          <p:nvPr/>
        </p:nvGraphicFramePr>
        <p:xfrm>
          <a:off x="762000" y="3352800"/>
          <a:ext cx="7696200" cy="3352800"/>
        </p:xfrm>
        <a:graphic>
          <a:graphicData uri="http://schemas.openxmlformats.org/drawingml/2006/table">
            <a:tbl>
              <a:tblPr firstRow="1" bandRow="1">
                <a:tableStyleId>{69CF1AB2-1976-4502-BF36-3FF5EA218861}</a:tableStyleId>
              </a:tblPr>
              <a:tblGrid>
                <a:gridCol w="3848100"/>
                <a:gridCol w="3848100"/>
              </a:tblGrid>
              <a:tr h="670560">
                <a:tc>
                  <a:txBody>
                    <a:bodyPr/>
                    <a:lstStyle/>
                    <a:p>
                      <a:pPr algn="l"/>
                      <a:r>
                        <a:rPr lang="en-US" sz="3200" b="1" dirty="0" smtClean="0"/>
                        <a:t>Project</a:t>
                      </a:r>
                      <a:r>
                        <a:rPr lang="en-US" sz="3200" b="1" baseline="0" dirty="0" smtClean="0"/>
                        <a:t> Wiki/Page</a:t>
                      </a:r>
                      <a:endParaRPr lang="en-US" sz="3200" b="1" dirty="0"/>
                    </a:p>
                  </a:txBody>
                  <a:tcPr/>
                </a:tc>
                <a:tc>
                  <a:txBody>
                    <a:bodyPr/>
                    <a:lstStyle/>
                    <a:p>
                      <a:pPr algn="l"/>
                      <a:r>
                        <a:rPr lang="en-US" sz="3200" b="1" dirty="0" smtClean="0"/>
                        <a:t>Committers</a:t>
                      </a:r>
                      <a:endParaRPr lang="en-US" sz="3200" b="1" dirty="0"/>
                    </a:p>
                  </a:txBody>
                  <a:tcPr/>
                </a:tc>
              </a:tr>
              <a:tr h="670560">
                <a:tc>
                  <a:txBody>
                    <a:bodyPr/>
                    <a:lstStyle/>
                    <a:p>
                      <a:pPr algn="l"/>
                      <a:r>
                        <a:rPr lang="en-US" sz="3200" b="1" dirty="0" smtClean="0"/>
                        <a:t>Mailing</a:t>
                      </a:r>
                      <a:r>
                        <a:rPr lang="en-US" sz="3200" b="1" baseline="0" dirty="0" smtClean="0"/>
                        <a:t> list(s)</a:t>
                      </a:r>
                      <a:endParaRPr lang="en-US" sz="3200" b="1" dirty="0"/>
                    </a:p>
                  </a:txBody>
                  <a:tcPr/>
                </a:tc>
                <a:tc>
                  <a:txBody>
                    <a:bodyPr/>
                    <a:lstStyle/>
                    <a:p>
                      <a:pPr algn="l"/>
                      <a:r>
                        <a:rPr lang="en-US" sz="3200" b="1" dirty="0" smtClean="0"/>
                        <a:t>Bug</a:t>
                      </a:r>
                      <a:r>
                        <a:rPr lang="en-US" sz="3200" b="1" baseline="0" dirty="0" smtClean="0"/>
                        <a:t> Tracking</a:t>
                      </a:r>
                      <a:endParaRPr lang="en-US" sz="3200" b="1" dirty="0"/>
                    </a:p>
                  </a:txBody>
                  <a:tcPr/>
                </a:tc>
              </a:tr>
              <a:tr h="670560">
                <a:tc>
                  <a:txBody>
                    <a:bodyPr/>
                    <a:lstStyle/>
                    <a:p>
                      <a:pPr algn="l"/>
                      <a:r>
                        <a:rPr lang="en-US" sz="3200" b="1" dirty="0" smtClean="0"/>
                        <a:t>Roadmap</a:t>
                      </a:r>
                      <a:endParaRPr lang="en-US" sz="3200" b="1" dirty="0"/>
                    </a:p>
                  </a:txBody>
                  <a:tcPr/>
                </a:tc>
                <a:tc>
                  <a:txBody>
                    <a:bodyPr/>
                    <a:lstStyle/>
                    <a:p>
                      <a:pPr algn="l"/>
                      <a:r>
                        <a:rPr lang="en-US" sz="3200" b="1" dirty="0" smtClean="0"/>
                        <a:t>Source Code</a:t>
                      </a:r>
                      <a:r>
                        <a:rPr lang="en-US" sz="3200" b="1" baseline="0" dirty="0" smtClean="0"/>
                        <a:t> Control</a:t>
                      </a:r>
                      <a:endParaRPr lang="en-US" sz="3200" b="1" dirty="0"/>
                    </a:p>
                  </a:txBody>
                  <a:tcPr/>
                </a:tc>
              </a:tr>
              <a:tr h="670560">
                <a:tc>
                  <a:txBody>
                    <a:bodyPr/>
                    <a:lstStyle/>
                    <a:p>
                      <a:pPr algn="l"/>
                      <a:r>
                        <a:rPr lang="en-US" sz="3200" b="1" dirty="0" smtClean="0"/>
                        <a:t>Documentation</a:t>
                      </a:r>
                      <a:endParaRPr lang="en-US" sz="3200" b="1" dirty="0"/>
                    </a:p>
                  </a:txBody>
                  <a:tcPr/>
                </a:tc>
                <a:tc>
                  <a:txBody>
                    <a:bodyPr/>
                    <a:lstStyle/>
                    <a:p>
                      <a:pPr algn="l"/>
                      <a:r>
                        <a:rPr lang="en-US" sz="3200" b="1" dirty="0" smtClean="0"/>
                        <a:t>Releases</a:t>
                      </a:r>
                      <a:endParaRPr lang="en-US" sz="3200" b="1" dirty="0"/>
                    </a:p>
                  </a:txBody>
                  <a:tcPr/>
                </a:tc>
              </a:tr>
              <a:tr h="670560">
                <a:tc>
                  <a:txBody>
                    <a:bodyPr/>
                    <a:lstStyle/>
                    <a:p>
                      <a:pPr algn="l"/>
                      <a:r>
                        <a:rPr lang="en-US" sz="3200" b="1" dirty="0" smtClean="0"/>
                        <a:t>IRC</a:t>
                      </a:r>
                      <a:endParaRPr lang="en-US" sz="3200" b="1" dirty="0"/>
                    </a:p>
                  </a:txBody>
                  <a:tcPr/>
                </a:tc>
                <a:tc>
                  <a:txBody>
                    <a:bodyPr/>
                    <a:lstStyle/>
                    <a:p>
                      <a:pPr algn="l"/>
                      <a:endParaRPr lang="en-US" sz="3200" b="1" dirty="0"/>
                    </a:p>
                  </a:txBody>
                  <a:tcPr/>
                </a:tc>
              </a:tr>
            </a:tbl>
          </a:graphicData>
        </a:graphic>
      </p:graphicFrame>
    </p:spTree>
    <p:extLst>
      <p:ext uri="{BB962C8B-B14F-4D97-AF65-F5344CB8AC3E}">
        <p14:creationId xmlns:p14="http://schemas.microsoft.com/office/powerpoint/2010/main" val="6485454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 </a:t>
            </a:r>
            <a:br>
              <a:rPr lang="en-US" dirty="0" smtClean="0"/>
            </a:br>
            <a:r>
              <a:rPr lang="en-US" dirty="0" smtClean="0"/>
              <a:t>Step 1: Getting Organized - 2</a:t>
            </a:r>
            <a:endParaRPr lang="en-US" dirty="0"/>
          </a:p>
        </p:txBody>
      </p:sp>
      <p:sp>
        <p:nvSpPr>
          <p:cNvPr id="3" name="Content Placeholder 2"/>
          <p:cNvSpPr>
            <a:spLocks noGrp="1"/>
          </p:cNvSpPr>
          <p:nvPr>
            <p:ph idx="1"/>
          </p:nvPr>
        </p:nvSpPr>
        <p:spPr/>
        <p:txBody>
          <a:bodyPr/>
          <a:lstStyle/>
          <a:p>
            <a:r>
              <a:rPr lang="en-US" dirty="0" smtClean="0"/>
              <a:t>Think about kinds of deliverables for students. </a:t>
            </a:r>
          </a:p>
          <a:p>
            <a:r>
              <a:rPr lang="en-US" dirty="0" smtClean="0"/>
              <a:t>Find Roadmap/bug tracker and identify possible contributions. </a:t>
            </a:r>
          </a:p>
          <a:p>
            <a:pPr lvl="1"/>
            <a:r>
              <a:rPr lang="en-US" dirty="0" smtClean="0"/>
              <a:t>See if you can trace the process of one or more bug fixes or enhancements</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47</a:t>
            </a:fld>
            <a:endParaRPr lang="en-US"/>
          </a:p>
        </p:txBody>
      </p:sp>
    </p:spTree>
    <p:extLst>
      <p:ext uri="{BB962C8B-B14F-4D97-AF65-F5344CB8AC3E}">
        <p14:creationId xmlns:p14="http://schemas.microsoft.com/office/powerpoint/2010/main" val="11507487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br>
              <a:rPr lang="en-US" dirty="0" smtClean="0"/>
            </a:br>
            <a:r>
              <a:rPr lang="en-US" dirty="0" smtClean="0"/>
              <a:t>Step 2: Lurking</a:t>
            </a:r>
            <a:endParaRPr lang="en-US" dirty="0"/>
          </a:p>
        </p:txBody>
      </p:sp>
      <p:sp>
        <p:nvSpPr>
          <p:cNvPr id="3" name="Content Placeholder 2"/>
          <p:cNvSpPr>
            <a:spLocks noGrp="1"/>
          </p:cNvSpPr>
          <p:nvPr>
            <p:ph idx="1"/>
          </p:nvPr>
        </p:nvSpPr>
        <p:spPr/>
        <p:txBody>
          <a:bodyPr/>
          <a:lstStyle/>
          <a:p>
            <a:r>
              <a:rPr lang="en-US" dirty="0" smtClean="0"/>
              <a:t>Join mailing list(s) and observe for several weeks.</a:t>
            </a:r>
          </a:p>
          <a:p>
            <a:pPr lvl="1"/>
            <a:r>
              <a:rPr lang="en-US" dirty="0" smtClean="0"/>
              <a:t>Read logs for several months or year back</a:t>
            </a:r>
          </a:p>
          <a:p>
            <a:pPr lvl="1"/>
            <a:r>
              <a:rPr lang="en-US" dirty="0" smtClean="0"/>
              <a:t>Who are the major community members and what are their roles?</a:t>
            </a:r>
          </a:p>
          <a:p>
            <a:r>
              <a:rPr lang="en-US" dirty="0" smtClean="0"/>
              <a:t>Join IRC and lurk.</a:t>
            </a:r>
          </a:p>
          <a:p>
            <a:r>
              <a:rPr lang="en-US" dirty="0" smtClean="0"/>
              <a:t>Identify meeting times and lurk in meetings.</a:t>
            </a:r>
          </a:p>
          <a:p>
            <a:pPr lvl="1"/>
            <a:r>
              <a:rPr lang="en-US" dirty="0" smtClean="0"/>
              <a:t>What are the areas of interest to the community?</a:t>
            </a:r>
            <a:endParaRPr lang="en-US" dirty="0"/>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48</a:t>
            </a:fld>
            <a:endParaRPr lang="en-US"/>
          </a:p>
        </p:txBody>
      </p:sp>
      <p:pic>
        <p:nvPicPr>
          <p:cNvPr id="9217" name="Picture 1" descr="C:\Documents and Settings\Hellis\Local Settings\Temporary Internet Files\Content.IE5\83PRM2V9\MC900320636[1].wmf"/>
          <p:cNvPicPr>
            <a:picLocks noChangeAspect="1" noChangeArrowheads="1"/>
          </p:cNvPicPr>
          <p:nvPr/>
        </p:nvPicPr>
        <p:blipFill>
          <a:blip r:embed="rId2" cstate="print"/>
          <a:srcRect/>
          <a:stretch>
            <a:fillRect/>
          </a:stretch>
        </p:blipFill>
        <p:spPr bwMode="auto">
          <a:xfrm>
            <a:off x="7481061" y="76200"/>
            <a:ext cx="1358139" cy="1600200"/>
          </a:xfrm>
          <a:prstGeom prst="rect">
            <a:avLst/>
          </a:prstGeom>
          <a:noFill/>
        </p:spPr>
      </p:pic>
    </p:spTree>
    <p:extLst>
      <p:ext uri="{BB962C8B-B14F-4D97-AF65-F5344CB8AC3E}">
        <p14:creationId xmlns:p14="http://schemas.microsoft.com/office/powerpoint/2010/main" val="8826126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br>
              <a:rPr lang="en-US" dirty="0" smtClean="0"/>
            </a:br>
            <a:r>
              <a:rPr lang="en-US" dirty="0" smtClean="0"/>
              <a:t>Step 3: Introducing Yourself - 1</a:t>
            </a:r>
            <a:endParaRPr lang="en-US" dirty="0"/>
          </a:p>
        </p:txBody>
      </p:sp>
      <p:sp>
        <p:nvSpPr>
          <p:cNvPr id="3" name="Content Placeholder 2"/>
          <p:cNvSpPr>
            <a:spLocks noGrp="1"/>
          </p:cNvSpPr>
          <p:nvPr>
            <p:ph idx="1"/>
          </p:nvPr>
        </p:nvSpPr>
        <p:spPr/>
        <p:txBody>
          <a:bodyPr/>
          <a:lstStyle/>
          <a:p>
            <a:r>
              <a:rPr lang="en-US" dirty="0" smtClean="0"/>
              <a:t>Introduce yourself and your motivation for joining the group.</a:t>
            </a:r>
          </a:p>
          <a:p>
            <a:r>
              <a:rPr lang="en-US" dirty="0" smtClean="0"/>
              <a:t>Identify what you (and students) can contribute to the project.</a:t>
            </a:r>
          </a:p>
          <a:p>
            <a:pPr lvl="1"/>
            <a:r>
              <a:rPr lang="en-US" dirty="0" smtClean="0"/>
              <a:t>Not details, but generalities (e.g., work on documentation)</a:t>
            </a:r>
          </a:p>
          <a:p>
            <a:r>
              <a:rPr lang="en-US" dirty="0" smtClean="0"/>
              <a:t>Describe the student body that </a:t>
            </a:r>
            <a:br>
              <a:rPr lang="en-US" dirty="0" smtClean="0"/>
            </a:br>
            <a:r>
              <a:rPr lang="en-US" dirty="0" smtClean="0"/>
              <a:t>you’ll be introducing to the </a:t>
            </a:r>
            <a:br>
              <a:rPr lang="en-US" dirty="0" smtClean="0"/>
            </a:br>
            <a:r>
              <a:rPr lang="en-US" dirty="0" smtClean="0"/>
              <a:t>community.  </a:t>
            </a:r>
          </a:p>
          <a:p>
            <a:pPr>
              <a:buNone/>
            </a:pPr>
            <a:endParaRPr lang="en-US" dirty="0"/>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49</a:t>
            </a:fld>
            <a:endParaRPr lang="en-US"/>
          </a:p>
        </p:txBody>
      </p:sp>
      <p:pic>
        <p:nvPicPr>
          <p:cNvPr id="8197" name="Picture 5" descr="C:\Documents and Settings\Hellis\Local Settings\Temporary Internet Files\Content.IE5\IHT2761O\MC900078628[1].wmf"/>
          <p:cNvPicPr>
            <a:picLocks noChangeAspect="1" noChangeArrowheads="1"/>
          </p:cNvPicPr>
          <p:nvPr/>
        </p:nvPicPr>
        <p:blipFill>
          <a:blip r:embed="rId2" cstate="print"/>
          <a:srcRect/>
          <a:stretch>
            <a:fillRect/>
          </a:stretch>
        </p:blipFill>
        <p:spPr bwMode="auto">
          <a:xfrm>
            <a:off x="7162800" y="4409981"/>
            <a:ext cx="1682363" cy="2061311"/>
          </a:xfrm>
          <a:prstGeom prst="rect">
            <a:avLst/>
          </a:prstGeom>
          <a:noFill/>
        </p:spPr>
      </p:pic>
    </p:spTree>
    <p:extLst>
      <p:ext uri="{BB962C8B-B14F-4D97-AF65-F5344CB8AC3E}">
        <p14:creationId xmlns:p14="http://schemas.microsoft.com/office/powerpoint/2010/main" val="3363872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Legal Mechanisms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How do you implement FOSS within the legal system?</a:t>
            </a:r>
          </a:p>
          <a:p>
            <a:pPr lvl="1"/>
            <a:r>
              <a:rPr lang="en-US" dirty="0" smtClean="0"/>
              <a:t>FOSS is not Public Domain</a:t>
            </a:r>
          </a:p>
          <a:p>
            <a:r>
              <a:rPr lang="en-US" dirty="0" err="1" smtClean="0"/>
              <a:t>Copyleft</a:t>
            </a:r>
            <a:r>
              <a:rPr lang="en-US" dirty="0" smtClean="0"/>
              <a:t> </a:t>
            </a:r>
          </a:p>
          <a:p>
            <a:pPr lvl="1"/>
            <a:r>
              <a:rPr lang="en-US" dirty="0" smtClean="0"/>
              <a:t>Use copyright to control the material</a:t>
            </a:r>
          </a:p>
          <a:p>
            <a:pPr lvl="1"/>
            <a:r>
              <a:rPr lang="en-US" dirty="0" smtClean="0"/>
              <a:t>Share  the rights via license</a:t>
            </a:r>
            <a:endParaRPr lang="en-US" dirty="0"/>
          </a:p>
          <a:p>
            <a:pPr lvl="2"/>
            <a:r>
              <a:rPr lang="en-US" dirty="0" smtClean="0"/>
              <a:t>“making </a:t>
            </a:r>
            <a:r>
              <a:rPr lang="en-US" dirty="0"/>
              <a:t>a program (or other work) free, and requiring all modified and extended versions of the program to be free as well.”</a:t>
            </a:r>
          </a:p>
          <a:p>
            <a:r>
              <a:rPr lang="en-US" dirty="0"/>
              <a:t>Implementation: GNU General Public </a:t>
            </a:r>
            <a:r>
              <a:rPr lang="en-US" dirty="0" smtClean="0"/>
              <a:t>License</a:t>
            </a:r>
          </a:p>
          <a:p>
            <a:endParaRPr lang="en-US" dirty="0"/>
          </a:p>
        </p:txBody>
      </p:sp>
      <p:sp>
        <p:nvSpPr>
          <p:cNvPr id="4" name="Slide Number Placeholder 3"/>
          <p:cNvSpPr>
            <a:spLocks noGrp="1"/>
          </p:cNvSpPr>
          <p:nvPr>
            <p:ph type="sldNum" sz="quarter" idx="11"/>
          </p:nvPr>
        </p:nvSpPr>
        <p:spPr/>
        <p:txBody>
          <a:bodyPr/>
          <a:lstStyle/>
          <a:p>
            <a:fld id="{325245B1-4206-441C-AFDA-F11E36AC4A4C}" type="slidenum">
              <a:rPr lang="en-US" smtClean="0"/>
              <a:pPr/>
              <a:t>5</a:t>
            </a:fld>
            <a:endParaRPr lang="en-US"/>
          </a:p>
        </p:txBody>
      </p:sp>
      <p:sp>
        <p:nvSpPr>
          <p:cNvPr id="5" name="TextBox 4"/>
          <p:cNvSpPr txBox="1"/>
          <p:nvPr/>
        </p:nvSpPr>
        <p:spPr>
          <a:xfrm rot="10800000">
            <a:off x="7772400" y="5747427"/>
            <a:ext cx="1219201" cy="1107996"/>
          </a:xfrm>
          <a:prstGeom prst="rect">
            <a:avLst/>
          </a:prstGeom>
          <a:noFill/>
        </p:spPr>
        <p:txBody>
          <a:bodyPr wrap="square" rtlCol="0">
            <a:spAutoFit/>
          </a:bodyPr>
          <a:lstStyle/>
          <a:p>
            <a:r>
              <a:rPr lang="en-US" sz="6600" dirty="0" smtClean="0"/>
              <a:t>©</a:t>
            </a:r>
          </a:p>
        </p:txBody>
      </p:sp>
    </p:spTree>
    <p:extLst>
      <p:ext uri="{BB962C8B-B14F-4D97-AF65-F5344CB8AC3E}">
        <p14:creationId xmlns:p14="http://schemas.microsoft.com/office/powerpoint/2010/main" val="3194838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br>
              <a:rPr lang="en-US" dirty="0" smtClean="0"/>
            </a:br>
            <a:r>
              <a:rPr lang="en-US" dirty="0" smtClean="0"/>
              <a:t>Step 3: Introducing Yourself - 2</a:t>
            </a:r>
            <a:endParaRPr lang="en-US" dirty="0"/>
          </a:p>
        </p:txBody>
      </p:sp>
      <p:sp>
        <p:nvSpPr>
          <p:cNvPr id="3" name="Content Placeholder 2"/>
          <p:cNvSpPr>
            <a:spLocks noGrp="1"/>
          </p:cNvSpPr>
          <p:nvPr>
            <p:ph idx="1"/>
          </p:nvPr>
        </p:nvSpPr>
        <p:spPr/>
        <p:txBody>
          <a:bodyPr/>
          <a:lstStyle/>
          <a:p>
            <a:r>
              <a:rPr lang="en-US" dirty="0" smtClean="0"/>
              <a:t>Identify what you are looking for from the community.</a:t>
            </a:r>
          </a:p>
          <a:p>
            <a:pPr lvl="1"/>
            <a:r>
              <a:rPr lang="en-US" dirty="0" smtClean="0"/>
              <a:t>Project ideas?</a:t>
            </a:r>
          </a:p>
          <a:p>
            <a:pPr lvl="1"/>
            <a:r>
              <a:rPr lang="en-US" dirty="0" smtClean="0"/>
              <a:t>Contact for particular aspect (e.g., documentation)</a:t>
            </a:r>
          </a:p>
          <a:p>
            <a:r>
              <a:rPr lang="en-US" dirty="0" smtClean="0"/>
              <a:t>Remember, goal is to facilitate student entrance into the community, not “find a project”.</a:t>
            </a:r>
            <a:endParaRPr lang="en-US" dirty="0"/>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50</a:t>
            </a:fld>
            <a:endParaRPr lang="en-US"/>
          </a:p>
        </p:txBody>
      </p:sp>
    </p:spTree>
    <p:extLst>
      <p:ext uri="{BB962C8B-B14F-4D97-AF65-F5344CB8AC3E}">
        <p14:creationId xmlns:p14="http://schemas.microsoft.com/office/powerpoint/2010/main" val="32940498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br>
              <a:rPr lang="en-US" dirty="0" smtClean="0"/>
            </a:br>
            <a:r>
              <a:rPr lang="en-US" dirty="0" smtClean="0"/>
              <a:t>Step 4: Finding Things To Do – 1 </a:t>
            </a:r>
            <a:endParaRPr lang="en-US" dirty="0"/>
          </a:p>
        </p:txBody>
      </p:sp>
      <p:sp>
        <p:nvSpPr>
          <p:cNvPr id="3" name="Content Placeholder 2"/>
          <p:cNvSpPr>
            <a:spLocks noGrp="1"/>
          </p:cNvSpPr>
          <p:nvPr>
            <p:ph idx="1"/>
          </p:nvPr>
        </p:nvSpPr>
        <p:spPr/>
        <p:txBody>
          <a:bodyPr/>
          <a:lstStyle/>
          <a:p>
            <a:r>
              <a:rPr lang="en-US" dirty="0" smtClean="0"/>
              <a:t>Identify a small task that you can accomplish. </a:t>
            </a:r>
          </a:p>
          <a:p>
            <a:pPr lvl="1"/>
            <a:r>
              <a:rPr lang="en-US" dirty="0" smtClean="0"/>
              <a:t>Identify the committer and commit process for the task</a:t>
            </a:r>
          </a:p>
          <a:p>
            <a:r>
              <a:rPr lang="en-US" dirty="0" smtClean="0"/>
              <a:t>Let the community know what you’re working on.</a:t>
            </a:r>
          </a:p>
          <a:p>
            <a:r>
              <a:rPr lang="en-US" dirty="0" smtClean="0"/>
              <a:t>Accomplish the task and get it committed!</a:t>
            </a:r>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51</a:t>
            </a:fld>
            <a:endParaRPr lang="en-US"/>
          </a:p>
        </p:txBody>
      </p:sp>
      <p:pic>
        <p:nvPicPr>
          <p:cNvPr id="6146" name="Picture 2" descr="C:\Documents and Settings\Hellis\Local Settings\Temporary Internet Files\Content.IE5\LJJBDLG6\MC900230824[1].wmf"/>
          <p:cNvPicPr>
            <a:picLocks noChangeAspect="1" noChangeArrowheads="1"/>
          </p:cNvPicPr>
          <p:nvPr/>
        </p:nvPicPr>
        <p:blipFill>
          <a:blip r:embed="rId2" cstate="print"/>
          <a:srcRect/>
          <a:stretch>
            <a:fillRect/>
          </a:stretch>
        </p:blipFill>
        <p:spPr bwMode="auto">
          <a:xfrm>
            <a:off x="6819523" y="4403325"/>
            <a:ext cx="2324477" cy="2454675"/>
          </a:xfrm>
          <a:prstGeom prst="rect">
            <a:avLst/>
          </a:prstGeom>
          <a:noFill/>
        </p:spPr>
      </p:pic>
    </p:spTree>
    <p:extLst>
      <p:ext uri="{BB962C8B-B14F-4D97-AF65-F5344CB8AC3E}">
        <p14:creationId xmlns:p14="http://schemas.microsoft.com/office/powerpoint/2010/main" val="4013347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FOSS Today</a:t>
            </a:r>
            <a:endParaRPr lang="en-US" dirty="0"/>
          </a:p>
        </p:txBody>
      </p:sp>
      <p:sp>
        <p:nvSpPr>
          <p:cNvPr id="4" name="TextBox 3"/>
          <p:cNvSpPr txBox="1"/>
          <p:nvPr/>
        </p:nvSpPr>
        <p:spPr>
          <a:xfrm>
            <a:off x="1828800" y="3048000"/>
            <a:ext cx="5181600" cy="1077218"/>
          </a:xfrm>
          <a:prstGeom prst="rect">
            <a:avLst/>
          </a:prstGeom>
          <a:solidFill>
            <a:srgbClr val="FFFF00"/>
          </a:solidFill>
        </p:spPr>
        <p:txBody>
          <a:bodyPr wrap="square" rtlCol="0">
            <a:spAutoFit/>
          </a:bodyPr>
          <a:lstStyle/>
          <a:p>
            <a:r>
              <a:rPr lang="en-US" sz="3200" dirty="0" smtClean="0"/>
              <a:t>What has resulted from </a:t>
            </a:r>
          </a:p>
          <a:p>
            <a:r>
              <a:rPr lang="en-US" sz="3200" dirty="0" smtClean="0"/>
              <a:t>all this noise about FOSS?</a:t>
            </a:r>
            <a:endParaRPr lang="en-US" sz="3200" dirty="0"/>
          </a:p>
        </p:txBody>
      </p:sp>
    </p:spTree>
    <p:extLst>
      <p:ext uri="{BB962C8B-B14F-4D97-AF65-F5344CB8AC3E}">
        <p14:creationId xmlns:p14="http://schemas.microsoft.com/office/powerpoint/2010/main" val="204651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FOSS Today</a:t>
            </a:r>
            <a:endParaRPr lang="en-US" dirty="0"/>
          </a:p>
        </p:txBody>
      </p:sp>
      <p:sp>
        <p:nvSpPr>
          <p:cNvPr id="4" name="Slide Number Placeholder 3"/>
          <p:cNvSpPr>
            <a:spLocks noGrp="1"/>
          </p:cNvSpPr>
          <p:nvPr>
            <p:ph type="sldNum" sz="quarter" idx="11"/>
          </p:nvPr>
        </p:nvSpPr>
        <p:spPr/>
        <p:txBody>
          <a:bodyPr/>
          <a:lstStyle/>
          <a:p>
            <a:fld id="{325245B1-4206-441C-AFDA-F11E36AC4A4C}" type="slidenum">
              <a:rPr lang="en-US" smtClean="0"/>
              <a:pPr/>
              <a:t>7</a:t>
            </a:fld>
            <a:endParaRPr lang="en-US"/>
          </a:p>
        </p:txBody>
      </p:sp>
      <p:pic>
        <p:nvPicPr>
          <p:cNvPr id="13" name="Picture 12"/>
          <p:cNvPicPr>
            <a:picLocks noChangeAspect="1"/>
          </p:cNvPicPr>
          <p:nvPr/>
        </p:nvPicPr>
        <p:blipFill>
          <a:blip r:embed="rId3" cstate="print"/>
          <a:stretch>
            <a:fillRect/>
          </a:stretch>
        </p:blipFill>
        <p:spPr>
          <a:xfrm>
            <a:off x="3352800" y="1371600"/>
            <a:ext cx="2032000" cy="1524000"/>
          </a:xfrm>
          <a:prstGeom prst="rect">
            <a:avLst/>
          </a:prstGeom>
        </p:spPr>
      </p:pic>
      <p:pic>
        <p:nvPicPr>
          <p:cNvPr id="14" name="Picture 13"/>
          <p:cNvPicPr>
            <a:picLocks noChangeAspect="1"/>
          </p:cNvPicPr>
          <p:nvPr/>
        </p:nvPicPr>
        <p:blipFill>
          <a:blip r:embed="rId4" cstate="print"/>
          <a:stretch>
            <a:fillRect/>
          </a:stretch>
        </p:blipFill>
        <p:spPr>
          <a:xfrm>
            <a:off x="3733800" y="3581400"/>
            <a:ext cx="1447800" cy="1375410"/>
          </a:xfrm>
          <a:prstGeom prst="rect">
            <a:avLst/>
          </a:prstGeom>
        </p:spPr>
      </p:pic>
      <p:pic>
        <p:nvPicPr>
          <p:cNvPr id="33794" name="Picture 2" descr="http://cssu-bg.org/wp-content/uploads/2011/11/Microsoft-Windows-Dominate-Market-2012.jpg"/>
          <p:cNvPicPr>
            <a:picLocks noChangeAspect="1" noChangeArrowheads="1"/>
          </p:cNvPicPr>
          <p:nvPr/>
        </p:nvPicPr>
        <p:blipFill>
          <a:blip r:embed="rId5" cstate="print"/>
          <a:srcRect/>
          <a:stretch>
            <a:fillRect/>
          </a:stretch>
        </p:blipFill>
        <p:spPr bwMode="auto">
          <a:xfrm>
            <a:off x="6477000" y="3733800"/>
            <a:ext cx="1371600" cy="938174"/>
          </a:xfrm>
          <a:prstGeom prst="rect">
            <a:avLst/>
          </a:prstGeom>
          <a:noFill/>
        </p:spPr>
      </p:pic>
      <p:pic>
        <p:nvPicPr>
          <p:cNvPr id="33796" name="Picture 4" descr="http://www.nesbitt.ca/images/logos/linux.jpg"/>
          <p:cNvPicPr>
            <a:picLocks noChangeAspect="1" noChangeArrowheads="1"/>
          </p:cNvPicPr>
          <p:nvPr/>
        </p:nvPicPr>
        <p:blipFill>
          <a:blip r:embed="rId6" cstate="print"/>
          <a:srcRect/>
          <a:stretch>
            <a:fillRect/>
          </a:stretch>
        </p:blipFill>
        <p:spPr bwMode="auto">
          <a:xfrm>
            <a:off x="6172200" y="1371600"/>
            <a:ext cx="1752600" cy="1044820"/>
          </a:xfrm>
          <a:prstGeom prst="rect">
            <a:avLst/>
          </a:prstGeom>
          <a:noFill/>
        </p:spPr>
      </p:pic>
      <p:pic>
        <p:nvPicPr>
          <p:cNvPr id="10" name="Picture 9"/>
          <p:cNvPicPr>
            <a:picLocks noChangeAspect="1"/>
          </p:cNvPicPr>
          <p:nvPr/>
        </p:nvPicPr>
        <p:blipFill>
          <a:blip r:embed="rId7" cstate="print"/>
          <a:stretch>
            <a:fillRect/>
          </a:stretch>
        </p:blipFill>
        <p:spPr>
          <a:xfrm>
            <a:off x="533400" y="1371600"/>
            <a:ext cx="1905000" cy="1905000"/>
          </a:xfrm>
          <a:prstGeom prst="rect">
            <a:avLst/>
          </a:prstGeom>
        </p:spPr>
      </p:pic>
      <p:pic>
        <p:nvPicPr>
          <p:cNvPr id="11" name="Picture 4" descr="http://andrew.stannard.name/blog/wp-content/uploads/2010/11/201-540x520.jpg"/>
          <p:cNvPicPr>
            <a:picLocks noChangeAspect="1" noChangeArrowheads="1"/>
          </p:cNvPicPr>
          <p:nvPr/>
        </p:nvPicPr>
        <p:blipFill>
          <a:blip r:embed="rId8" cstate="print"/>
          <a:srcRect/>
          <a:stretch>
            <a:fillRect/>
          </a:stretch>
        </p:blipFill>
        <p:spPr bwMode="auto">
          <a:xfrm>
            <a:off x="533400" y="3581400"/>
            <a:ext cx="1978269" cy="1905000"/>
          </a:xfrm>
          <a:prstGeom prst="rect">
            <a:avLst/>
          </a:prstGeom>
          <a:noFill/>
        </p:spPr>
      </p:pic>
    </p:spTree>
    <p:extLst>
      <p:ext uri="{BB962C8B-B14F-4D97-AF65-F5344CB8AC3E}">
        <p14:creationId xmlns:p14="http://schemas.microsoft.com/office/powerpoint/2010/main" val="3148486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stretch>
            <a:fillRect/>
          </a:stretch>
        </p:blipFill>
        <p:spPr>
          <a:xfrm>
            <a:off x="4800600" y="1828800"/>
            <a:ext cx="1270000" cy="965200"/>
          </a:xfrm>
          <a:prstGeom prst="rect">
            <a:avLst/>
          </a:prstGeom>
        </p:spPr>
      </p:pic>
      <p:sp>
        <p:nvSpPr>
          <p:cNvPr id="2" name="Title 1"/>
          <p:cNvSpPr>
            <a:spLocks noGrp="1"/>
          </p:cNvSpPr>
          <p:nvPr>
            <p:ph type="title"/>
          </p:nvPr>
        </p:nvSpPr>
        <p:spPr/>
        <p:txBody>
          <a:bodyPr/>
          <a:lstStyle/>
          <a:p>
            <a:r>
              <a:rPr lang="en-US" dirty="0" smtClean="0"/>
              <a:t>FOSS Today</a:t>
            </a:r>
            <a:endParaRPr lang="en-US" dirty="0"/>
          </a:p>
        </p:txBody>
      </p:sp>
      <p:sp>
        <p:nvSpPr>
          <p:cNvPr id="4" name="Slide Number Placeholder 3"/>
          <p:cNvSpPr>
            <a:spLocks noGrp="1"/>
          </p:cNvSpPr>
          <p:nvPr>
            <p:ph type="sldNum" sz="quarter" idx="11"/>
          </p:nvPr>
        </p:nvSpPr>
        <p:spPr/>
        <p:txBody>
          <a:bodyPr/>
          <a:lstStyle/>
          <a:p>
            <a:fld id="{325245B1-4206-441C-AFDA-F11E36AC4A4C}" type="slidenum">
              <a:rPr lang="en-US" smtClean="0"/>
              <a:pPr/>
              <a:t>8</a:t>
            </a:fld>
            <a:endParaRPr lang="en-US"/>
          </a:p>
        </p:txBody>
      </p:sp>
      <p:pic>
        <p:nvPicPr>
          <p:cNvPr id="10" name="Picture 9"/>
          <p:cNvPicPr>
            <a:picLocks noChangeAspect="1"/>
          </p:cNvPicPr>
          <p:nvPr/>
        </p:nvPicPr>
        <p:blipFill>
          <a:blip r:embed="rId4" cstate="print"/>
          <a:stretch>
            <a:fillRect/>
          </a:stretch>
        </p:blipFill>
        <p:spPr>
          <a:xfrm>
            <a:off x="4648200" y="3657600"/>
            <a:ext cx="1574800" cy="1574800"/>
          </a:xfrm>
          <a:prstGeom prst="rect">
            <a:avLst/>
          </a:prstGeom>
        </p:spPr>
      </p:pic>
      <p:pic>
        <p:nvPicPr>
          <p:cNvPr id="6" name="Picture 5"/>
          <p:cNvPicPr>
            <a:picLocks noChangeAspect="1"/>
          </p:cNvPicPr>
          <p:nvPr/>
        </p:nvPicPr>
        <p:blipFill>
          <a:blip r:embed="rId5" cstate="print"/>
          <a:stretch>
            <a:fillRect/>
          </a:stretch>
        </p:blipFill>
        <p:spPr>
          <a:xfrm>
            <a:off x="17834" y="1815830"/>
            <a:ext cx="1905000" cy="1559335"/>
          </a:xfrm>
          <a:prstGeom prst="rect">
            <a:avLst/>
          </a:prstGeom>
        </p:spPr>
      </p:pic>
      <p:pic>
        <p:nvPicPr>
          <p:cNvPr id="54274" name="Picture 2" descr="http://files.myopera.com/supergreatChandu8/albums/3081421/microsoft-internet-explorer-8.jpg"/>
          <p:cNvPicPr>
            <a:picLocks noChangeAspect="1" noChangeArrowheads="1"/>
          </p:cNvPicPr>
          <p:nvPr/>
        </p:nvPicPr>
        <p:blipFill>
          <a:blip r:embed="rId6" cstate="print"/>
          <a:srcRect/>
          <a:stretch>
            <a:fillRect/>
          </a:stretch>
        </p:blipFill>
        <p:spPr bwMode="auto">
          <a:xfrm>
            <a:off x="0" y="3657600"/>
            <a:ext cx="1828800" cy="1219200"/>
          </a:xfrm>
          <a:prstGeom prst="rect">
            <a:avLst/>
          </a:prstGeom>
          <a:noFill/>
        </p:spPr>
      </p:pic>
      <p:pic>
        <p:nvPicPr>
          <p:cNvPr id="54278" name="Picture 6" descr="http://www.gotsoftware.net/wp-content/uploads/2012/02/The-GIMP-logo.png"/>
          <p:cNvPicPr>
            <a:picLocks noChangeAspect="1" noChangeArrowheads="1"/>
          </p:cNvPicPr>
          <p:nvPr/>
        </p:nvPicPr>
        <p:blipFill>
          <a:blip r:embed="rId7" cstate="print"/>
          <a:srcRect/>
          <a:stretch>
            <a:fillRect/>
          </a:stretch>
        </p:blipFill>
        <p:spPr bwMode="auto">
          <a:xfrm>
            <a:off x="6858000" y="1828800"/>
            <a:ext cx="1676400" cy="1341120"/>
          </a:xfrm>
          <a:prstGeom prst="rect">
            <a:avLst/>
          </a:prstGeom>
          <a:noFill/>
        </p:spPr>
      </p:pic>
      <p:pic>
        <p:nvPicPr>
          <p:cNvPr id="54280" name="Picture 8" descr="http://1.bp.blogspot.com/-LHca3YsXdYg/TZV6IjnLX8I/AAAAAAAAAAw/cQbq54aT5Yg/s1600/Adobe-Photoshop-logo.jpg"/>
          <p:cNvPicPr>
            <a:picLocks noChangeAspect="1" noChangeArrowheads="1"/>
          </p:cNvPicPr>
          <p:nvPr/>
        </p:nvPicPr>
        <p:blipFill>
          <a:blip r:embed="rId8" cstate="print"/>
          <a:srcRect/>
          <a:stretch>
            <a:fillRect/>
          </a:stretch>
        </p:blipFill>
        <p:spPr bwMode="auto">
          <a:xfrm>
            <a:off x="6781800" y="3657600"/>
            <a:ext cx="1919707" cy="2324100"/>
          </a:xfrm>
          <a:prstGeom prst="rect">
            <a:avLst/>
          </a:prstGeom>
          <a:noFill/>
        </p:spPr>
      </p:pic>
      <p:sp>
        <p:nvSpPr>
          <p:cNvPr id="18" name="TextBox 17"/>
          <p:cNvSpPr txBox="1"/>
          <p:nvPr/>
        </p:nvSpPr>
        <p:spPr>
          <a:xfrm>
            <a:off x="2286000" y="6019800"/>
            <a:ext cx="4481099" cy="369332"/>
          </a:xfrm>
          <a:prstGeom prst="rect">
            <a:avLst/>
          </a:prstGeom>
          <a:noFill/>
        </p:spPr>
        <p:txBody>
          <a:bodyPr wrap="none" rtlCol="0">
            <a:spAutoFit/>
          </a:bodyPr>
          <a:lstStyle/>
          <a:p>
            <a:r>
              <a:rPr lang="en-US" dirty="0" smtClean="0"/>
              <a:t>Many credible products; some market leaders</a:t>
            </a:r>
            <a:endParaRPr lang="en-US" dirty="0"/>
          </a:p>
        </p:txBody>
      </p:sp>
      <p:pic>
        <p:nvPicPr>
          <p:cNvPr id="13" name="Picture 12"/>
          <p:cNvPicPr>
            <a:picLocks noChangeAspect="1"/>
          </p:cNvPicPr>
          <p:nvPr/>
        </p:nvPicPr>
        <p:blipFill>
          <a:blip r:embed="rId9" cstate="print"/>
          <a:stretch>
            <a:fillRect/>
          </a:stretch>
        </p:blipFill>
        <p:spPr>
          <a:xfrm>
            <a:off x="2383971" y="1828800"/>
            <a:ext cx="1850571" cy="1295400"/>
          </a:xfrm>
          <a:prstGeom prst="rect">
            <a:avLst/>
          </a:prstGeom>
        </p:spPr>
      </p:pic>
      <p:pic>
        <p:nvPicPr>
          <p:cNvPr id="14" name="Picture 13"/>
          <p:cNvPicPr>
            <a:picLocks noChangeAspect="1"/>
          </p:cNvPicPr>
          <p:nvPr/>
        </p:nvPicPr>
        <p:blipFill>
          <a:blip r:embed="rId10" cstate="print"/>
          <a:stretch>
            <a:fillRect/>
          </a:stretch>
        </p:blipFill>
        <p:spPr>
          <a:xfrm>
            <a:off x="2362894" y="3657600"/>
            <a:ext cx="2015066" cy="1295400"/>
          </a:xfrm>
          <a:prstGeom prst="rect">
            <a:avLst/>
          </a:prstGeom>
        </p:spPr>
      </p:pic>
    </p:spTree>
    <p:extLst>
      <p:ext uri="{BB962C8B-B14F-4D97-AF65-F5344CB8AC3E}">
        <p14:creationId xmlns:p14="http://schemas.microsoft.com/office/powerpoint/2010/main" val="2176748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Control</a:t>
            </a:r>
            <a:endParaRPr lang="en-US" dirty="0"/>
          </a:p>
        </p:txBody>
      </p:sp>
      <p:sp>
        <p:nvSpPr>
          <p:cNvPr id="3" name="Content Placeholder 2"/>
          <p:cNvSpPr>
            <a:spLocks noGrp="1"/>
          </p:cNvSpPr>
          <p:nvPr>
            <p:ph idx="1"/>
          </p:nvPr>
        </p:nvSpPr>
        <p:spPr/>
        <p:txBody>
          <a:bodyPr>
            <a:normAutofit lnSpcReduction="10000"/>
          </a:bodyPr>
          <a:lstStyle/>
          <a:p>
            <a:r>
              <a:rPr lang="en-US" smtClean="0"/>
              <a:t>Misconception of FOSS as “Free contribution by anyone”</a:t>
            </a:r>
          </a:p>
          <a:p>
            <a:pPr lvl="1"/>
            <a:r>
              <a:rPr lang="en-US" smtClean="0"/>
              <a:t>NOT!</a:t>
            </a:r>
          </a:p>
          <a:p>
            <a:pPr lvl="1"/>
            <a:r>
              <a:rPr lang="en-US" smtClean="0"/>
              <a:t>This would be chaos</a:t>
            </a:r>
          </a:p>
          <a:p>
            <a:r>
              <a:rPr lang="en-US" smtClean="0"/>
              <a:t>Need for control creates a hierarchy</a:t>
            </a:r>
          </a:p>
          <a:p>
            <a:pPr lvl="1"/>
            <a:r>
              <a:rPr lang="en-US" smtClean="0"/>
              <a:t>Version control enables and enforces</a:t>
            </a:r>
          </a:p>
          <a:p>
            <a:pPr lvl="1"/>
            <a:r>
              <a:rPr lang="en-US" smtClean="0"/>
              <a:t>Committers</a:t>
            </a:r>
          </a:p>
          <a:p>
            <a:pPr lvl="1"/>
            <a:r>
              <a:rPr lang="en-US" smtClean="0"/>
              <a:t>Contributors</a:t>
            </a:r>
          </a:p>
          <a:p>
            <a:pPr lvl="1"/>
            <a:r>
              <a:rPr lang="en-US" smtClean="0"/>
              <a:t>Others</a:t>
            </a:r>
            <a:endParaRPr lang="en-US" dirty="0" smtClean="0"/>
          </a:p>
        </p:txBody>
      </p:sp>
      <p:sp>
        <p:nvSpPr>
          <p:cNvPr id="4" name="Slide Number Placeholder 3"/>
          <p:cNvSpPr>
            <a:spLocks noGrp="1"/>
          </p:cNvSpPr>
          <p:nvPr>
            <p:ph type="sldNum" sz="quarter" idx="11"/>
          </p:nvPr>
        </p:nvSpPr>
        <p:spPr/>
        <p:txBody>
          <a:bodyPr/>
          <a:lstStyle/>
          <a:p>
            <a:fld id="{325245B1-4206-441C-AFDA-F11E36AC4A4C}" type="slidenum">
              <a:rPr lang="en-US" smtClean="0"/>
              <a:pPr/>
              <a:t>9</a:t>
            </a:fld>
            <a:endParaRPr lang="en-US" dirty="0"/>
          </a:p>
        </p:txBody>
      </p:sp>
    </p:spTree>
    <p:extLst>
      <p:ext uri="{BB962C8B-B14F-4D97-AF65-F5344CB8AC3E}">
        <p14:creationId xmlns:p14="http://schemas.microsoft.com/office/powerpoint/2010/main" val="1423752765"/>
      </p:ext>
    </p:extLst>
  </p:cSld>
  <p:clrMapOvr>
    <a:masterClrMapping/>
  </p:clrMapOvr>
  <p:timing>
    <p:tnLst>
      <p:par>
        <p:cTn id="1" dur="indefinite" restart="never" nodeType="tmRoot"/>
      </p:par>
    </p:tnLst>
  </p:timing>
</p:sld>
</file>

<file path=ppt/theme/theme1.xml><?xml version="1.0" encoding="utf-8"?>
<a:theme xmlns:a="http://schemas.openxmlformats.org/drawingml/2006/main" name="HislopElli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3515</TotalTime>
  <Words>1881</Words>
  <Application>Microsoft Office PowerPoint</Application>
  <PresentationFormat>On-screen Show (4:3)</PresentationFormat>
  <Paragraphs>369</Paragraphs>
  <Slides>51</Slides>
  <Notes>3</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HislopEllis</vt:lpstr>
      <vt:lpstr>Preparing for Student Participation in HFOSS Projects – FOSS Tools and Techniques</vt:lpstr>
      <vt:lpstr>1. Set Up</vt:lpstr>
      <vt:lpstr>2. Overview of FOSS and HFOSS</vt:lpstr>
      <vt:lpstr>Free Software Definition</vt:lpstr>
      <vt:lpstr>Legal Mechanisms</vt:lpstr>
      <vt:lpstr>FOSS Today</vt:lpstr>
      <vt:lpstr>FOSS Today</vt:lpstr>
      <vt:lpstr>FOSS Today</vt:lpstr>
      <vt:lpstr>Control</vt:lpstr>
      <vt:lpstr>Control and Community</vt:lpstr>
      <vt:lpstr>Community</vt:lpstr>
      <vt:lpstr>Community</vt:lpstr>
      <vt:lpstr>Communication</vt:lpstr>
      <vt:lpstr>What is HFOSS?</vt:lpstr>
      <vt:lpstr>3. IRC Activity</vt:lpstr>
      <vt:lpstr>What is IRC?</vt:lpstr>
      <vt:lpstr>Interacting on IRC</vt:lpstr>
      <vt:lpstr>Starting an IRC client</vt:lpstr>
      <vt:lpstr>Installing ChatZilla</vt:lpstr>
      <vt:lpstr>Connecting to foss2serve</vt:lpstr>
      <vt:lpstr>Useful Commands</vt:lpstr>
      <vt:lpstr>Meetbot</vt:lpstr>
      <vt:lpstr>Meetbot</vt:lpstr>
      <vt:lpstr>IRC Activity</vt:lpstr>
      <vt:lpstr>4. Issue Tracker Activity</vt:lpstr>
      <vt:lpstr>What is Bug Tracking?</vt:lpstr>
      <vt:lpstr>What is a Bug Tracker?</vt:lpstr>
      <vt:lpstr>How Bug Tracking is Used</vt:lpstr>
      <vt:lpstr>Bug Tracker Activity</vt:lpstr>
      <vt:lpstr>5. Version Control Activity</vt:lpstr>
      <vt:lpstr>Version Control - 1</vt:lpstr>
      <vt:lpstr>Version Control - 2</vt:lpstr>
      <vt:lpstr>Version Control - 3</vt:lpstr>
      <vt:lpstr>Version Control - 4</vt:lpstr>
      <vt:lpstr>Version Control - 5</vt:lpstr>
      <vt:lpstr>Version Control - 6</vt:lpstr>
      <vt:lpstr>Version Control - 7</vt:lpstr>
      <vt:lpstr>Version Control Features - 1</vt:lpstr>
      <vt:lpstr>Version Control Features - 2</vt:lpstr>
      <vt:lpstr>MouseTrap Git Repo</vt:lpstr>
      <vt:lpstr>Git Activity</vt:lpstr>
      <vt:lpstr>6. Wrap Up</vt:lpstr>
      <vt:lpstr>Questions?</vt:lpstr>
      <vt:lpstr>Licensed Under Creative Commons</vt:lpstr>
      <vt:lpstr>App A. Getting Started</vt:lpstr>
      <vt:lpstr>Getting Started  Step 1: Getting Organized - 1</vt:lpstr>
      <vt:lpstr>Getting Started  Step 1: Getting Organized - 2</vt:lpstr>
      <vt:lpstr>Getting Started Step 2: Lurking</vt:lpstr>
      <vt:lpstr>Getting Started Step 3: Introducing Yourself - 1</vt:lpstr>
      <vt:lpstr>Getting Started Step 3: Introducing Yourself - 2</vt:lpstr>
      <vt:lpstr>Getting Started Step 4: Finding Things To Do – 1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OIT</cp:lastModifiedBy>
  <cp:revision>839</cp:revision>
  <dcterms:created xsi:type="dcterms:W3CDTF">2009-06-29T15:20:32Z</dcterms:created>
  <dcterms:modified xsi:type="dcterms:W3CDTF">2013-10-26T21:06:13Z</dcterms:modified>
</cp:coreProperties>
</file>