
<file path=[Content_Types].xml><?xml version="1.0" encoding="utf-8"?>
<Types xmlns="http://schemas.openxmlformats.org/package/2006/content-types">
  <Override PartName="/_rels/.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slides/_rels/slide13.xml.rels" ContentType="application/vnd.openxmlformats-package.relationships+xml"/>
  <Override PartName="/ppt/slides/_rels/slide12.xml.rels" ContentType="application/vnd.openxmlformats-package.relationships+xml"/>
  <Override PartName="/ppt/slides/_rels/slide1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_rels/presentation.xml.rels" ContentType="application/vnd.openxmlformats-package.relationships+xml"/>
  <Override PartName="/ppt/media/image5.png" ContentType="image/png"/>
  <Override PartName="/ppt/media/image4.png" ContentType="image/png"/>
  <Override PartName="/ppt/media/image3.png" ContentType="image/png"/>
  <Override PartName="/ppt/media/image2.png" ContentType="image/png"/>
  <Override PartName="/ppt/media/image1.png" ContentType="image/png"/>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body"/>
          </p:nvPr>
        </p:nvSpPr>
        <p:spPr>
          <a:xfrm>
            <a:off x="777240" y="4777560"/>
            <a:ext cx="6217560" cy="4525920"/>
          </a:xfrm>
          <a:prstGeom prst="rect">
            <a:avLst/>
          </a:prstGeom>
        </p:spPr>
        <p:txBody>
          <a:bodyPr lIns="0" rIns="0" tIns="0" bIns="0"/>
          <a:p>
            <a:r>
              <a:rPr b="0" lang="en-US" sz="2000" spc="-1" strike="noStrike">
                <a:solidFill>
                  <a:srgbClr val="000000"/>
                </a:solidFill>
                <a:uFill>
                  <a:solidFill>
                    <a:srgbClr val="ffffff"/>
                  </a:solidFill>
                </a:uFill>
                <a:latin typeface="Arial"/>
              </a:rPr>
              <a:t>Click to edit the notes format</a:t>
            </a:r>
            <a:endParaRPr b="0" lang="en-US" sz="2000" spc="-1" strike="noStrike">
              <a:solidFill>
                <a:srgbClr val="000000"/>
              </a:solidFill>
              <a:uFill>
                <a:solidFill>
                  <a:srgbClr val="ffffff"/>
                </a:solidFill>
              </a:uFill>
              <a:latin typeface="Arial"/>
            </a:endParaRPr>
          </a:p>
        </p:txBody>
      </p:sp>
      <p:sp>
        <p:nvSpPr>
          <p:cNvPr id="79" name="PlaceHolder 2"/>
          <p:cNvSpPr>
            <a:spLocks noGrp="1"/>
          </p:cNvSpPr>
          <p:nvPr>
            <p:ph type="hdr"/>
          </p:nvPr>
        </p:nvSpPr>
        <p:spPr>
          <a:xfrm>
            <a:off x="0" y="0"/>
            <a:ext cx="3372840" cy="502560"/>
          </a:xfrm>
          <a:prstGeom prst="rect">
            <a:avLst/>
          </a:prstGeom>
        </p:spPr>
        <p:txBody>
          <a:bodyPr lIns="0" rIns="0" tIns="0" bIns="0"/>
          <a:p>
            <a:r>
              <a:rPr b="0" lang="en-US" sz="1400" spc="-1" strike="noStrike">
                <a:solidFill>
                  <a:srgbClr val="000000"/>
                </a:solidFill>
                <a:uFill>
                  <a:solidFill>
                    <a:srgbClr val="ffffff"/>
                  </a:solidFill>
                </a:uFill>
                <a:latin typeface="Times New Roman"/>
              </a:rPr>
              <a:t>&lt;header&gt;</a:t>
            </a:r>
            <a:endParaRPr b="0" lang="en-US" sz="1400" spc="-1" strike="noStrike">
              <a:solidFill>
                <a:srgbClr val="000000"/>
              </a:solidFill>
              <a:uFill>
                <a:solidFill>
                  <a:srgbClr val="ffffff"/>
                </a:solidFill>
              </a:uFill>
              <a:latin typeface="Times New Roman"/>
            </a:endParaRPr>
          </a:p>
        </p:txBody>
      </p:sp>
      <p:sp>
        <p:nvSpPr>
          <p:cNvPr id="80" name="PlaceHolder 3"/>
          <p:cNvSpPr>
            <a:spLocks noGrp="1"/>
          </p:cNvSpPr>
          <p:nvPr>
            <p:ph type="dt"/>
          </p:nvPr>
        </p:nvSpPr>
        <p:spPr>
          <a:xfrm>
            <a:off x="4399200" y="0"/>
            <a:ext cx="3372840" cy="502560"/>
          </a:xfrm>
          <a:prstGeom prst="rect">
            <a:avLst/>
          </a:prstGeom>
        </p:spPr>
        <p:txBody>
          <a:bodyPr lIns="0" rIns="0" tIns="0" bIns="0"/>
          <a:p>
            <a:pPr algn="r"/>
            <a:r>
              <a:rPr b="0" lang="en-US" sz="1400" spc="-1" strike="noStrike">
                <a:solidFill>
                  <a:srgbClr val="000000"/>
                </a:solidFill>
                <a:uFill>
                  <a:solidFill>
                    <a:srgbClr val="ffffff"/>
                  </a:solidFill>
                </a:uFill>
                <a:latin typeface="Times New Roman"/>
              </a:rPr>
              <a:t>&lt;date/time&gt;</a:t>
            </a:r>
            <a:endParaRPr b="0" lang="en-US" sz="1400" spc="-1" strike="noStrike">
              <a:solidFill>
                <a:srgbClr val="000000"/>
              </a:solidFill>
              <a:uFill>
                <a:solidFill>
                  <a:srgbClr val="ffffff"/>
                </a:solidFill>
              </a:uFill>
              <a:latin typeface="Times New Roman"/>
            </a:endParaRPr>
          </a:p>
        </p:txBody>
      </p:sp>
      <p:sp>
        <p:nvSpPr>
          <p:cNvPr id="81" name="PlaceHolder 4"/>
          <p:cNvSpPr>
            <a:spLocks noGrp="1"/>
          </p:cNvSpPr>
          <p:nvPr>
            <p:ph type="ftr"/>
          </p:nvPr>
        </p:nvSpPr>
        <p:spPr>
          <a:xfrm>
            <a:off x="0" y="9555480"/>
            <a:ext cx="3372840" cy="502560"/>
          </a:xfrm>
          <a:prstGeom prst="rect">
            <a:avLst/>
          </a:prstGeom>
        </p:spPr>
        <p:txBody>
          <a:bodyPr lIns="0" rIns="0" tIns="0" bIns="0" anchor="b"/>
          <a:p>
            <a:r>
              <a:rPr b="0" lang="en-US" sz="1400" spc="-1" strike="noStrike">
                <a:solidFill>
                  <a:srgbClr val="000000"/>
                </a:solidFill>
                <a:uFill>
                  <a:solidFill>
                    <a:srgbClr val="ffffff"/>
                  </a:solidFill>
                </a:uFill>
                <a:latin typeface="Times New Roman"/>
              </a:rPr>
              <a:t>&lt;footer&gt;</a:t>
            </a:r>
            <a:endParaRPr b="0" lang="en-US" sz="1400" spc="-1" strike="noStrike">
              <a:solidFill>
                <a:srgbClr val="000000"/>
              </a:solidFill>
              <a:uFill>
                <a:solidFill>
                  <a:srgbClr val="ffffff"/>
                </a:solidFill>
              </a:uFill>
              <a:latin typeface="Times New Roman"/>
            </a:endParaRPr>
          </a:p>
        </p:txBody>
      </p:sp>
      <p:sp>
        <p:nvSpPr>
          <p:cNvPr id="82" name="PlaceHolder 5"/>
          <p:cNvSpPr>
            <a:spLocks noGrp="1"/>
          </p:cNvSpPr>
          <p:nvPr>
            <p:ph type="sldNum"/>
          </p:nvPr>
        </p:nvSpPr>
        <p:spPr>
          <a:xfrm>
            <a:off x="4399200" y="9555480"/>
            <a:ext cx="3372840" cy="502560"/>
          </a:xfrm>
          <a:prstGeom prst="rect">
            <a:avLst/>
          </a:prstGeom>
        </p:spPr>
        <p:txBody>
          <a:bodyPr lIns="0" rIns="0" tIns="0" bIns="0" anchor="b"/>
          <a:p>
            <a:pPr algn="r"/>
            <a:fld id="{B52362C6-8E5E-4D80-BB61-2727B3D12056}" type="slidenum">
              <a:rPr b="0" lang="en-US" sz="1400" spc="-1" strike="noStrike">
                <a:solidFill>
                  <a:srgbClr val="000000"/>
                </a:solidFill>
                <a:uFill>
                  <a:solidFill>
                    <a:srgbClr val="ffffff"/>
                  </a:solidFill>
                </a:uFill>
                <a:latin typeface="Times New Roman"/>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body"/>
          </p:nvPr>
        </p:nvSpPr>
        <p:spPr>
          <a:xfrm>
            <a:off x="685800" y="4343400"/>
            <a:ext cx="5486040" cy="4114440"/>
          </a:xfrm>
          <a:prstGeom prst="rect">
            <a:avLst/>
          </a:prstGeom>
        </p:spPr>
        <p:txBody>
          <a:bodyPr/>
          <a:p>
            <a:endParaRPr b="0" lang="en-US" sz="2000" spc="-1" strike="noStrike">
              <a:solidFill>
                <a:srgbClr val="000000"/>
              </a:solidFill>
              <a:uFill>
                <a:solidFill>
                  <a:srgbClr val="ffffff"/>
                </a:solidFill>
              </a:uFill>
              <a:latin typeface="Arial"/>
            </a:endParaRPr>
          </a:p>
        </p:txBody>
      </p:sp>
      <p:sp>
        <p:nvSpPr>
          <p:cNvPr id="122" name="TextShape 2"/>
          <p:cNvSpPr txBox="1"/>
          <p:nvPr/>
        </p:nvSpPr>
        <p:spPr>
          <a:xfrm>
            <a:off x="3884760" y="8685360"/>
            <a:ext cx="2971440" cy="456840"/>
          </a:xfrm>
          <a:prstGeom prst="rect">
            <a:avLst/>
          </a:prstGeom>
          <a:noFill/>
          <a:ln>
            <a:noFill/>
          </a:ln>
        </p:spPr>
        <p:txBody>
          <a:bodyPr anchor="b"/>
          <a:p>
            <a:pPr algn="r">
              <a:lnSpc>
                <a:spcPct val="100000"/>
              </a:lnSpc>
            </a:pPr>
            <a:fld id="{2A42F2BC-3EA2-4F85-B9B1-4F257D94AFDF}" type="slidenum">
              <a:rPr b="0" lang="en-US" sz="1200" spc="-1" strike="noStrike">
                <a:solidFill>
                  <a:srgbClr val="000000"/>
                </a:solidFill>
                <a:uFill>
                  <a:solidFill>
                    <a:srgbClr val="ffffff"/>
                  </a:solidFill>
                </a:uFill>
                <a:latin typeface="Arial"/>
                <a:ea typeface="+mn-ea"/>
              </a:rPr>
              <a:t>&lt;number&gt;</a:t>
            </a:fld>
            <a:endParaRPr b="0" lang="en-US" sz="140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020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1735560" y="1599840"/>
            <a:ext cx="5671800" cy="4525560"/>
          </a:xfrm>
          <a:prstGeom prst="rect">
            <a:avLst/>
          </a:prstGeom>
          <a:ln>
            <a:noFill/>
          </a:ln>
        </p:spPr>
      </p:pic>
      <p:pic>
        <p:nvPicPr>
          <p:cNvPr id="38" name="" descr=""/>
          <p:cNvPicPr/>
          <p:nvPr/>
        </p:nvPicPr>
        <p:blipFill>
          <a:blip r:embed="rId3"/>
          <a:stretch/>
        </p:blipFill>
        <p:spPr>
          <a:xfrm>
            <a:off x="1735560" y="1599840"/>
            <a:ext cx="5671800" cy="45255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5"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7"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9"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0" name="PlaceHolder 3"/>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2977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5" name="PlaceHolder 3"/>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6" name="PlaceHolder 4"/>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9"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0"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2"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3"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4" name="PlaceHolder 4"/>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6" name="PlaceHolder 2"/>
          <p:cNvSpPr>
            <a:spLocks noGrp="1"/>
          </p:cNvSpPr>
          <p:nvPr>
            <p:ph type="body"/>
          </p:nvPr>
        </p:nvSpPr>
        <p:spPr>
          <a:xfrm>
            <a:off x="457200" y="160020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7" name="PlaceHolder 3"/>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9"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0"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1"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2" name="PlaceHolder 5"/>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74"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5" name="PlaceHolder 3"/>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pic>
        <p:nvPicPr>
          <p:cNvPr id="76" name="" descr=""/>
          <p:cNvPicPr/>
          <p:nvPr/>
        </p:nvPicPr>
        <p:blipFill>
          <a:blip r:embed="rId2"/>
          <a:stretch/>
        </p:blipFill>
        <p:spPr>
          <a:xfrm>
            <a:off x="1735560" y="1599840"/>
            <a:ext cx="5671800" cy="4525560"/>
          </a:xfrm>
          <a:prstGeom prst="rect">
            <a:avLst/>
          </a:prstGeom>
          <a:ln>
            <a:noFill/>
          </a:ln>
        </p:spPr>
      </p:pic>
      <p:pic>
        <p:nvPicPr>
          <p:cNvPr id="77" name="" descr=""/>
          <p:cNvPicPr/>
          <p:nvPr/>
        </p:nvPicPr>
        <p:blipFill>
          <a:blip r:embed="rId3"/>
          <a:stretch/>
        </p:blipFill>
        <p:spPr>
          <a:xfrm>
            <a:off x="1735560" y="1599840"/>
            <a:ext cx="5671800" cy="452556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b="0" lang="en-US" sz="4800" spc="-1" strike="noStrike">
                <a:solidFill>
                  <a:srgbClr val="000000"/>
                </a:solidFill>
                <a:uFill>
                  <a:solidFill>
                    <a:srgbClr val="ffffff"/>
                  </a:solidFill>
                </a:uFill>
                <a:latin typeface="Calibri"/>
              </a:rPr>
              <a:t>Click to edit Master title style</a:t>
            </a:r>
            <a:endParaRPr b="0" lang="en-US" sz="4400" spc="-1" strike="noStrike">
              <a:solidFill>
                <a:srgbClr val="000000"/>
              </a:solidFill>
              <a:uFill>
                <a:solidFill>
                  <a:srgbClr val="ffffff"/>
                </a:solidFill>
              </a:uFill>
              <a:latin typeface="Arial"/>
            </a:endParaRPr>
          </a:p>
        </p:txBody>
      </p:sp>
      <p:sp>
        <p:nvSpPr>
          <p:cNvPr id="1" name="PlaceHolder 2"/>
          <p:cNvSpPr>
            <a:spLocks noGrp="1"/>
          </p:cNvSpPr>
          <p:nvPr>
            <p:ph type="dt"/>
          </p:nvPr>
        </p:nvSpPr>
        <p:spPr>
          <a:xfrm>
            <a:off x="457200" y="6356520"/>
            <a:ext cx="2133360" cy="364680"/>
          </a:xfrm>
          <a:prstGeom prst="rect">
            <a:avLst/>
          </a:prstGeom>
        </p:spPr>
        <p:txBody>
          <a:bodyPr anchor="ctr"/>
          <a:p>
            <a:pPr>
              <a:lnSpc>
                <a:spcPct val="100000"/>
              </a:lnSpc>
            </a:pPr>
            <a:r>
              <a:rPr b="0" lang="en-US" sz="1200" spc="-1" strike="noStrike">
                <a:solidFill>
                  <a:srgbClr val="8b8b8b"/>
                </a:solidFill>
                <a:uFill>
                  <a:solidFill>
                    <a:srgbClr val="ffffff"/>
                  </a:solidFill>
                </a:uFill>
                <a:latin typeface="Calibri"/>
              </a:rPr>
              <a:t>11/8/16</a:t>
            </a:r>
            <a:endParaRPr b="0" lang="en-US" sz="1400" spc="-1" strike="noStrike">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p>
            <a:endParaRPr b="0" lang="en-US" sz="2400" spc="-1" strike="noStrike">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p>
            <a:pPr algn="r">
              <a:lnSpc>
                <a:spcPct val="100000"/>
              </a:lnSpc>
            </a:pPr>
            <a:fld id="{A332675C-B9F3-4B1E-A06D-B8CB3B2F0DB8}"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b="0" lang="en-US" sz="3200" spc="-1" strike="noStrike">
                <a:solidFill>
                  <a:srgbClr val="000000"/>
                </a:solidFill>
                <a:uFill>
                  <a:solidFill>
                    <a:srgbClr val="ffffff"/>
                  </a:solidFill>
                </a:uFill>
                <a:latin typeface="Calibri"/>
              </a:rPr>
              <a:t>Click to edit the outline text format</a:t>
            </a:r>
            <a:endParaRPr b="0" lang="en-US"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400" spc="-1" strike="noStrike">
                <a:solidFill>
                  <a:srgbClr val="000000"/>
                </a:solidFill>
                <a:uFill>
                  <a:solidFill>
                    <a:srgbClr val="ffffff"/>
                  </a:solidFill>
                </a:uFill>
                <a:latin typeface="Calibri"/>
              </a:rPr>
              <a:t>Second Outline Level</a:t>
            </a:r>
            <a:endParaRPr b="0" lang="en-US"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Third Outline Level</a:t>
            </a:r>
            <a:endParaRPr b="0" lang="en-US"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2000" spc="-1" strike="noStrike">
                <a:solidFill>
                  <a:srgbClr val="000000"/>
                </a:solidFill>
                <a:uFill>
                  <a:solidFill>
                    <a:srgbClr val="ffffff"/>
                  </a:solidFill>
                </a:uFill>
                <a:latin typeface="Calibri"/>
              </a:rPr>
              <a:t>Fourth Outline Level</a:t>
            </a:r>
            <a:endParaRPr b="0" lang="en-US"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Fifth Outline Level</a:t>
            </a:r>
            <a:endParaRPr b="0" lang="en-US"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Sixth Outline Level</a:t>
            </a:r>
            <a:endParaRPr b="0" lang="en-US"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Seventh Outline Level</a:t>
            </a:r>
            <a:endParaRPr b="0" lang="en-US"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b="0" lang="en-US" sz="4000" spc="-1" strike="noStrike">
                <a:solidFill>
                  <a:srgbClr val="000000"/>
                </a:solidFill>
                <a:uFill>
                  <a:solidFill>
                    <a:srgbClr val="ffffff"/>
                  </a:solidFill>
                </a:uFill>
                <a:latin typeface="Calibri"/>
              </a:rPr>
              <a:t>Click to edit Master title style</a:t>
            </a:r>
            <a:endParaRPr b="0" lang="en-US" sz="4400" spc="-1" strike="noStrike">
              <a:solidFill>
                <a:srgbClr val="000000"/>
              </a:solidFill>
              <a:uFill>
                <a:solidFill>
                  <a:srgbClr val="ffffff"/>
                </a:solidFill>
              </a:uFill>
              <a:latin typeface="Arial"/>
            </a:endParaRPr>
          </a:p>
        </p:txBody>
      </p:sp>
      <p:sp>
        <p:nvSpPr>
          <p:cNvPr id="40" name="PlaceHolder 2"/>
          <p:cNvSpPr>
            <a:spLocks noGrp="1"/>
          </p:cNvSpPr>
          <p:nvPr>
            <p:ph type="body"/>
          </p:nvPr>
        </p:nvSpPr>
        <p:spPr>
          <a:xfrm>
            <a:off x="457200" y="1600200"/>
            <a:ext cx="8229240" cy="4525560"/>
          </a:xfrm>
          <a:prstGeom prst="rect">
            <a:avLst/>
          </a:prstGeom>
        </p:spPr>
        <p:txBody>
          <a:bodyPr/>
          <a:p>
            <a:pPr marL="432000" indent="-324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Click to edit the outline text format</a:t>
            </a:r>
            <a:endParaRPr b="0" lang="en-US" sz="36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3600" spc="-1" strike="noStrike">
                <a:solidFill>
                  <a:srgbClr val="000000"/>
                </a:solidFill>
                <a:uFill>
                  <a:solidFill>
                    <a:srgbClr val="ffffff"/>
                  </a:solidFill>
                </a:uFill>
                <a:latin typeface="Calibri"/>
              </a:rPr>
              <a:t>Second Outline Level</a:t>
            </a:r>
            <a:endParaRPr b="0" lang="en-US" sz="36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Third Outline Level</a:t>
            </a:r>
            <a:endParaRPr b="0" lang="en-US" sz="36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3600" spc="-1" strike="noStrike">
                <a:solidFill>
                  <a:srgbClr val="000000"/>
                </a:solidFill>
                <a:uFill>
                  <a:solidFill>
                    <a:srgbClr val="ffffff"/>
                  </a:solidFill>
                </a:uFill>
                <a:latin typeface="Calibri"/>
              </a:rPr>
              <a:t>Fourth Outline Level</a:t>
            </a:r>
            <a:endParaRPr b="0" lang="en-US" sz="36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Fifth Outline Level</a:t>
            </a:r>
            <a:endParaRPr b="0" lang="en-US" sz="36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Sixth Outline Level</a:t>
            </a:r>
            <a:endParaRPr b="0" lang="en-US" sz="36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Seventh Outline LevelClick to edit Master text styles</a:t>
            </a:r>
            <a:endParaRPr b="0" lang="en-US" sz="36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Second level</a:t>
            </a:r>
            <a:endParaRPr b="0" lang="en-US" sz="36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Third level</a:t>
            </a:r>
            <a:endParaRPr b="0" lang="en-US" sz="36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Fourth level</a:t>
            </a:r>
            <a:endParaRPr b="0" lang="en-US" sz="36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Fifth level</a:t>
            </a:r>
            <a:endParaRPr b="0" lang="en-US" sz="3600" spc="-1" strike="noStrike">
              <a:solidFill>
                <a:srgbClr val="000000"/>
              </a:solidFill>
              <a:uFill>
                <a:solidFill>
                  <a:srgbClr val="ffffff"/>
                </a:solidFill>
              </a:uFill>
              <a:latin typeface="Calibri"/>
            </a:endParaRPr>
          </a:p>
        </p:txBody>
      </p:sp>
      <p:sp>
        <p:nvSpPr>
          <p:cNvPr id="41" name="PlaceHolder 3"/>
          <p:cNvSpPr>
            <a:spLocks noGrp="1"/>
          </p:cNvSpPr>
          <p:nvPr>
            <p:ph type="dt"/>
          </p:nvPr>
        </p:nvSpPr>
        <p:spPr>
          <a:xfrm>
            <a:off x="457200" y="6356520"/>
            <a:ext cx="2133360" cy="364680"/>
          </a:xfrm>
          <a:prstGeom prst="rect">
            <a:avLst/>
          </a:prstGeom>
        </p:spPr>
        <p:txBody>
          <a:bodyPr anchor="ctr"/>
          <a:p>
            <a:pPr>
              <a:lnSpc>
                <a:spcPct val="100000"/>
              </a:lnSpc>
            </a:pPr>
            <a:r>
              <a:rPr b="0" lang="en-US" sz="1200" spc="-1" strike="noStrike">
                <a:solidFill>
                  <a:srgbClr val="8b8b8b"/>
                </a:solidFill>
                <a:uFill>
                  <a:solidFill>
                    <a:srgbClr val="ffffff"/>
                  </a:solidFill>
                </a:uFill>
                <a:latin typeface="Calibri"/>
              </a:rPr>
              <a:t>11/8/16</a:t>
            </a:r>
            <a:endParaRPr b="0" lang="en-US" sz="1400" spc="-1" strike="noStrike">
              <a:solidFill>
                <a:srgbClr val="000000"/>
              </a:solidFill>
              <a:uFill>
                <a:solidFill>
                  <a:srgbClr val="ffffff"/>
                </a:solidFill>
              </a:uFill>
              <a:latin typeface="Times New Roman"/>
            </a:endParaRPr>
          </a:p>
        </p:txBody>
      </p:sp>
      <p:sp>
        <p:nvSpPr>
          <p:cNvPr id="42" name="PlaceHolder 4"/>
          <p:cNvSpPr>
            <a:spLocks noGrp="1"/>
          </p:cNvSpPr>
          <p:nvPr>
            <p:ph type="ftr"/>
          </p:nvPr>
        </p:nvSpPr>
        <p:spPr>
          <a:xfrm>
            <a:off x="3124080" y="6356520"/>
            <a:ext cx="2895120" cy="364680"/>
          </a:xfrm>
          <a:prstGeom prst="rect">
            <a:avLst/>
          </a:prstGeom>
        </p:spPr>
        <p:txBody>
          <a:bodyPr anchor="ctr"/>
          <a:p>
            <a:endParaRPr b="0" lang="en-US" sz="2400" spc="-1" strike="noStrike">
              <a:solidFill>
                <a:srgbClr val="000000"/>
              </a:solidFill>
              <a:uFill>
                <a:solidFill>
                  <a:srgbClr val="ffffff"/>
                </a:solidFill>
              </a:uFill>
              <a:latin typeface="Times New Roman"/>
            </a:endParaRPr>
          </a:p>
        </p:txBody>
      </p:sp>
      <p:sp>
        <p:nvSpPr>
          <p:cNvPr id="43" name="PlaceHolder 5"/>
          <p:cNvSpPr>
            <a:spLocks noGrp="1"/>
          </p:cNvSpPr>
          <p:nvPr>
            <p:ph type="sldNum"/>
          </p:nvPr>
        </p:nvSpPr>
        <p:spPr>
          <a:xfrm>
            <a:off x="6553080" y="6356520"/>
            <a:ext cx="2133360" cy="364680"/>
          </a:xfrm>
          <a:prstGeom prst="rect">
            <a:avLst/>
          </a:prstGeom>
        </p:spPr>
        <p:txBody>
          <a:bodyPr anchor="ctr"/>
          <a:p>
            <a:pPr algn="r">
              <a:lnSpc>
                <a:spcPct val="100000"/>
              </a:lnSpc>
            </a:pPr>
            <a:fld id="{E26BD3A4-6005-4B65-9309-7A0727ADCC26}"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685800" y="2130480"/>
            <a:ext cx="7772040" cy="146952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3.1 Understanding POSSE Stage 3</a:t>
            </a:r>
            <a:endParaRPr b="0" lang="en-US" sz="4400" spc="-1" strike="noStrike">
              <a:solidFill>
                <a:srgbClr val="000000"/>
              </a:solidFill>
              <a:uFill>
                <a:solidFill>
                  <a:srgbClr val="ffffff"/>
                </a:solidFill>
              </a:uFill>
              <a:latin typeface="Arial"/>
            </a:endParaRPr>
          </a:p>
        </p:txBody>
      </p:sp>
      <p:pic>
        <p:nvPicPr>
          <p:cNvPr id="84" name="Picture 3" descr=""/>
          <p:cNvPicPr/>
          <p:nvPr/>
        </p:nvPicPr>
        <p:blipFill>
          <a:blip r:embed="rId1"/>
          <a:stretch/>
        </p:blipFill>
        <p:spPr>
          <a:xfrm>
            <a:off x="5029200" y="5486400"/>
            <a:ext cx="4000320" cy="1209240"/>
          </a:xfrm>
          <a:prstGeom prst="rect">
            <a:avLst/>
          </a:prstGeom>
          <a:ln>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Stage 3 Community</a:t>
            </a:r>
            <a:endParaRPr b="0" lang="en-US" sz="4400" spc="-1" strike="noStrike">
              <a:solidFill>
                <a:srgbClr val="000000"/>
              </a:solidFill>
              <a:uFill>
                <a:solidFill>
                  <a:srgbClr val="ffffff"/>
                </a:solidFill>
              </a:uFill>
              <a:latin typeface="Arial"/>
            </a:endParaRPr>
          </a:p>
        </p:txBody>
      </p:sp>
      <p:sp>
        <p:nvSpPr>
          <p:cNvPr id="110"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Goal: Create an active foss2serve community</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As a special interest group within teachingopensource.org</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Approach</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Organize follow-up events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Potential for subsidy for faculty interested in more extensive work on HFOSS course materials</a:t>
            </a:r>
            <a:endParaRPr b="0" lang="en-US" sz="2400" spc="-1" strike="noStrike">
              <a:solidFill>
                <a:srgbClr val="000000"/>
              </a:solidFill>
              <a:uFill>
                <a:solidFill>
                  <a:srgbClr val="ffffff"/>
                </a:solidFill>
              </a:uFill>
              <a:latin typeface="Calibri"/>
            </a:endParaRPr>
          </a:p>
        </p:txBody>
      </p:sp>
      <p:sp>
        <p:nvSpPr>
          <p:cNvPr id="111" name="TextShape 3"/>
          <p:cNvSpPr txBox="1"/>
          <p:nvPr/>
        </p:nvSpPr>
        <p:spPr>
          <a:xfrm>
            <a:off x="6553080" y="6356520"/>
            <a:ext cx="2133360" cy="364680"/>
          </a:xfrm>
          <a:prstGeom prst="rect">
            <a:avLst/>
          </a:prstGeom>
          <a:noFill/>
          <a:ln>
            <a:noFill/>
          </a:ln>
        </p:spPr>
        <p:txBody>
          <a:bodyPr anchor="ctr"/>
          <a:p>
            <a:pPr algn="r">
              <a:lnSpc>
                <a:spcPct val="100000"/>
              </a:lnSpc>
            </a:pPr>
            <a:fld id="{634BCC08-99F2-4C7C-BC15-D35CFE4F61FA}"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Conference Activities</a:t>
            </a:r>
            <a:endParaRPr b="0" lang="en-US" sz="4400" spc="-1" strike="noStrike">
              <a:solidFill>
                <a:srgbClr val="000000"/>
              </a:solidFill>
              <a:uFill>
                <a:solidFill>
                  <a:srgbClr val="ffffff"/>
                </a:solidFill>
              </a:uFill>
              <a:latin typeface="Arial"/>
            </a:endParaRPr>
          </a:p>
        </p:txBody>
      </p:sp>
      <p:sp>
        <p:nvSpPr>
          <p:cNvPr id="113"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SIGCSE </a:t>
            </a:r>
            <a:endParaRPr b="0" lang="en-US"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800" spc="-1" strike="noStrike">
                <a:solidFill>
                  <a:srgbClr val="000000"/>
                </a:solidFill>
                <a:uFill>
                  <a:solidFill>
                    <a:srgbClr val="ffffff"/>
                  </a:solidFill>
                </a:uFill>
                <a:latin typeface="Calibri"/>
              </a:rPr>
              <a:t>BoF – 2016, 2017</a:t>
            </a:r>
            <a:endParaRPr b="0" lang="en-US" sz="24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800" spc="-1" strike="noStrike">
                <a:solidFill>
                  <a:srgbClr val="000000"/>
                </a:solidFill>
                <a:uFill>
                  <a:solidFill>
                    <a:srgbClr val="ffffff"/>
                  </a:solidFill>
                </a:uFill>
                <a:latin typeface="Calibri"/>
              </a:rPr>
              <a:t>POSSE Roundup 2016, 2017</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SIGITE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SIGCAS – Computing for Social Good</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Pre-SIGCSE event 2015; 2016</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GHC 2016 panel</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CCSC-NE and CCSC-E</a:t>
            </a:r>
            <a:endParaRPr b="0" lang="en-US" sz="3200" spc="-1" strike="noStrike">
              <a:solidFill>
                <a:srgbClr val="000000"/>
              </a:solidFill>
              <a:uFill>
                <a:solidFill>
                  <a:srgbClr val="ffffff"/>
                </a:solidFill>
              </a:uFill>
              <a:latin typeface="Calibri"/>
            </a:endParaRPr>
          </a:p>
          <a:p>
            <a:endParaRPr b="0" lang="en-US" sz="3200" spc="-1" strike="noStrike">
              <a:solidFill>
                <a:srgbClr val="000000"/>
              </a:solidFill>
              <a:uFill>
                <a:solidFill>
                  <a:srgbClr val="ffffff"/>
                </a:solidFill>
              </a:uFill>
              <a:latin typeface="Calibri"/>
            </a:endParaRPr>
          </a:p>
        </p:txBody>
      </p:sp>
      <p:sp>
        <p:nvSpPr>
          <p:cNvPr id="114" name="TextShape 3"/>
          <p:cNvSpPr txBox="1"/>
          <p:nvPr/>
        </p:nvSpPr>
        <p:spPr>
          <a:xfrm>
            <a:off x="6553080" y="6356520"/>
            <a:ext cx="2133360" cy="364680"/>
          </a:xfrm>
          <a:prstGeom prst="rect">
            <a:avLst/>
          </a:prstGeom>
          <a:noFill/>
          <a:ln>
            <a:noFill/>
          </a:ln>
        </p:spPr>
        <p:txBody>
          <a:bodyPr anchor="ctr"/>
          <a:p>
            <a:pPr algn="r">
              <a:lnSpc>
                <a:spcPct val="100000"/>
              </a:lnSpc>
            </a:pPr>
            <a:fld id="{02B2822B-1FA3-44F2-B6C7-F44D98F59A4A}"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Experience Reports</a:t>
            </a:r>
            <a:endParaRPr b="0" lang="en-US" sz="4400" spc="-1" strike="noStrike">
              <a:solidFill>
                <a:srgbClr val="000000"/>
              </a:solidFill>
              <a:uFill>
                <a:solidFill>
                  <a:srgbClr val="ffffff"/>
                </a:solidFill>
              </a:uFill>
              <a:latin typeface="Arial"/>
            </a:endParaRPr>
          </a:p>
        </p:txBody>
      </p:sp>
      <p:sp>
        <p:nvSpPr>
          <p:cNvPr id="116"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Matt Jadud</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Nanette Veilleux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Chris Murphy</a:t>
            </a:r>
            <a:endParaRPr b="0" lang="en-US" sz="3200" spc="-1" strike="noStrike">
              <a:solidFill>
                <a:srgbClr val="000000"/>
              </a:solidFill>
              <a:uFill>
                <a:solidFill>
                  <a:srgbClr val="ffffff"/>
                </a:solidFill>
              </a:uFill>
              <a:latin typeface="Calibri"/>
            </a:endParaRPr>
          </a:p>
        </p:txBody>
      </p:sp>
      <p:sp>
        <p:nvSpPr>
          <p:cNvPr id="117" name="TextShape 3"/>
          <p:cNvSpPr txBox="1"/>
          <p:nvPr/>
        </p:nvSpPr>
        <p:spPr>
          <a:xfrm>
            <a:off x="6553080" y="6356520"/>
            <a:ext cx="2133360" cy="364680"/>
          </a:xfrm>
          <a:prstGeom prst="rect">
            <a:avLst/>
          </a:prstGeom>
          <a:noFill/>
          <a:ln>
            <a:noFill/>
          </a:ln>
        </p:spPr>
        <p:txBody>
          <a:bodyPr anchor="ctr"/>
          <a:p>
            <a:pPr algn="r">
              <a:lnSpc>
                <a:spcPct val="100000"/>
              </a:lnSpc>
            </a:pPr>
            <a:fld id="{840FD7E7-1335-48EC-8692-F10BB3FD538D}"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Summary</a:t>
            </a:r>
            <a:endParaRPr b="0" lang="en-US" sz="4400" spc="-1" strike="noStrike">
              <a:solidFill>
                <a:srgbClr val="000000"/>
              </a:solidFill>
              <a:uFill>
                <a:solidFill>
                  <a:srgbClr val="ffffff"/>
                </a:solidFill>
              </a:uFill>
              <a:latin typeface="Arial"/>
            </a:endParaRPr>
          </a:p>
        </p:txBody>
      </p:sp>
      <p:sp>
        <p:nvSpPr>
          <p:cNvPr id="119"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Interesting community developing</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Productive collaborations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Including publications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HFOSS project small groups have struggled</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Still trying to figure out what helps for this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Lots of opportunity for involvement</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Including some funding</a:t>
            </a:r>
            <a:endParaRPr b="0" lang="en-US" sz="2400" spc="-1" strike="noStrike">
              <a:solidFill>
                <a:srgbClr val="000000"/>
              </a:solidFill>
              <a:uFill>
                <a:solidFill>
                  <a:srgbClr val="ffffff"/>
                </a:solidFill>
              </a:uFill>
              <a:latin typeface="Calibri"/>
            </a:endParaRPr>
          </a:p>
        </p:txBody>
      </p:sp>
      <p:sp>
        <p:nvSpPr>
          <p:cNvPr id="120" name="TextShape 3"/>
          <p:cNvSpPr txBox="1"/>
          <p:nvPr/>
        </p:nvSpPr>
        <p:spPr>
          <a:xfrm>
            <a:off x="6553080" y="6356520"/>
            <a:ext cx="2133360" cy="364680"/>
          </a:xfrm>
          <a:prstGeom prst="rect">
            <a:avLst/>
          </a:prstGeom>
          <a:noFill/>
          <a:ln>
            <a:noFill/>
          </a:ln>
        </p:spPr>
        <p:txBody>
          <a:bodyPr anchor="ctr"/>
          <a:p>
            <a:pPr algn="r">
              <a:lnSpc>
                <a:spcPct val="100000"/>
              </a:lnSpc>
            </a:pPr>
            <a:fld id="{C0423CD7-E4CA-455F-AAE0-FAF78432E213}"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Overview</a:t>
            </a:r>
            <a:endParaRPr b="0" lang="en-US" sz="4400" spc="-1" strike="noStrike">
              <a:solidFill>
                <a:srgbClr val="000000"/>
              </a:solidFill>
              <a:uFill>
                <a:solidFill>
                  <a:srgbClr val="ffffff"/>
                </a:solidFill>
              </a:uFill>
              <a:latin typeface="Arial"/>
            </a:endParaRPr>
          </a:p>
        </p:txBody>
      </p:sp>
      <p:sp>
        <p:nvSpPr>
          <p:cNvPr id="86"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POSSE Stage 3 vision</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HFOSS Project groups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Ushahidi, OpenMRS, Mifos, etc</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Computing course groups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CS2, SE, Capstone</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Evaluation</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POSSE community</a:t>
            </a:r>
            <a:endParaRPr b="0" lang="en-US" sz="3200" spc="-1" strike="noStrike">
              <a:solidFill>
                <a:srgbClr val="000000"/>
              </a:solidFill>
              <a:uFill>
                <a:solidFill>
                  <a:srgbClr val="ffffff"/>
                </a:solidFill>
              </a:uFill>
              <a:latin typeface="Calibri"/>
            </a:endParaRPr>
          </a:p>
        </p:txBody>
      </p:sp>
      <p:sp>
        <p:nvSpPr>
          <p:cNvPr id="87" name="TextShape 3"/>
          <p:cNvSpPr txBox="1"/>
          <p:nvPr/>
        </p:nvSpPr>
        <p:spPr>
          <a:xfrm>
            <a:off x="6553080" y="6356520"/>
            <a:ext cx="2133360" cy="364680"/>
          </a:xfrm>
          <a:prstGeom prst="rect">
            <a:avLst/>
          </a:prstGeom>
          <a:noFill/>
          <a:ln>
            <a:noFill/>
          </a:ln>
        </p:spPr>
        <p:txBody>
          <a:bodyPr anchor="ctr"/>
          <a:p>
            <a:pPr algn="r">
              <a:lnSpc>
                <a:spcPct val="100000"/>
              </a:lnSpc>
            </a:pPr>
            <a:fld id="{79C6E3FD-4955-4BBE-B3BC-2610FE7DF469}"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Section Outcomes</a:t>
            </a:r>
            <a:endParaRPr b="0" lang="en-US" sz="4400" spc="-1" strike="noStrike">
              <a:solidFill>
                <a:srgbClr val="000000"/>
              </a:solidFill>
              <a:uFill>
                <a:solidFill>
                  <a:srgbClr val="ffffff"/>
                </a:solidFill>
              </a:uFill>
              <a:latin typeface="Arial"/>
            </a:endParaRPr>
          </a:p>
        </p:txBody>
      </p:sp>
      <p:sp>
        <p:nvSpPr>
          <p:cNvPr id="89"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After completing this section you should be able to:</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Discuss strengths and weaknesses of the Stage 3 model</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Explain your opportunities for Stage 3 participation</a:t>
            </a:r>
            <a:endParaRPr b="0" lang="en-US" sz="2400" spc="-1" strike="noStrike">
              <a:solidFill>
                <a:srgbClr val="000000"/>
              </a:solidFill>
              <a:uFill>
                <a:solidFill>
                  <a:srgbClr val="ffffff"/>
                </a:solidFill>
              </a:uFill>
              <a:latin typeface="Calibri"/>
            </a:endParaRPr>
          </a:p>
        </p:txBody>
      </p:sp>
      <p:sp>
        <p:nvSpPr>
          <p:cNvPr id="90" name="TextShape 3"/>
          <p:cNvSpPr txBox="1"/>
          <p:nvPr/>
        </p:nvSpPr>
        <p:spPr>
          <a:xfrm>
            <a:off x="6553080" y="6356520"/>
            <a:ext cx="2133360" cy="364680"/>
          </a:xfrm>
          <a:prstGeom prst="rect">
            <a:avLst/>
          </a:prstGeom>
          <a:noFill/>
          <a:ln>
            <a:noFill/>
          </a:ln>
        </p:spPr>
        <p:txBody>
          <a:bodyPr anchor="ctr"/>
          <a:p>
            <a:pPr algn="r">
              <a:lnSpc>
                <a:spcPct val="100000"/>
              </a:lnSpc>
            </a:pPr>
            <a:fld id="{E1765D22-78F7-404E-82D8-EDD7997E9E24}"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POSSE Stage 3</a:t>
            </a:r>
            <a:endParaRPr b="0" lang="en-US" sz="4400" spc="-1" strike="noStrike">
              <a:solidFill>
                <a:srgbClr val="000000"/>
              </a:solidFill>
              <a:uFill>
                <a:solidFill>
                  <a:srgbClr val="ffffff"/>
                </a:solidFill>
              </a:uFill>
              <a:latin typeface="Arial"/>
            </a:endParaRPr>
          </a:p>
        </p:txBody>
      </p:sp>
      <p:sp>
        <p:nvSpPr>
          <p:cNvPr id="92"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Goal: To help people actually apply learning from Stages 1 and 2</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Problems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Always difficult to translate a workshop into action</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HFOSS learning curve is significant and on-going</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Approach</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Small learning community</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Share knowledge, provide support</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Increase student-to-student interaction</a:t>
            </a:r>
            <a:endParaRPr b="0" lang="en-US" sz="2400" spc="-1" strike="noStrike">
              <a:solidFill>
                <a:srgbClr val="000000"/>
              </a:solidFill>
              <a:uFill>
                <a:solidFill>
                  <a:srgbClr val="ffffff"/>
                </a:solidFill>
              </a:uFill>
              <a:latin typeface="Calibri"/>
            </a:endParaRPr>
          </a:p>
        </p:txBody>
      </p:sp>
      <p:sp>
        <p:nvSpPr>
          <p:cNvPr id="93" name="TextShape 3"/>
          <p:cNvSpPr txBox="1"/>
          <p:nvPr/>
        </p:nvSpPr>
        <p:spPr>
          <a:xfrm>
            <a:off x="6553080" y="6356520"/>
            <a:ext cx="2133360" cy="364680"/>
          </a:xfrm>
          <a:prstGeom prst="rect">
            <a:avLst/>
          </a:prstGeom>
          <a:noFill/>
          <a:ln>
            <a:noFill/>
          </a:ln>
        </p:spPr>
        <p:txBody>
          <a:bodyPr anchor="ctr"/>
          <a:p>
            <a:pPr algn="r">
              <a:lnSpc>
                <a:spcPct val="100000"/>
              </a:lnSpc>
            </a:pPr>
            <a:fld id="{08958834-BC33-4117-8AB3-DBC6244388B2}"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Example: OpenMRS</a:t>
            </a:r>
            <a:endParaRPr b="0" lang="en-US" sz="4400" spc="-1" strike="noStrike">
              <a:solidFill>
                <a:srgbClr val="000000"/>
              </a:solidFill>
              <a:uFill>
                <a:solidFill>
                  <a:srgbClr val="ffffff"/>
                </a:solidFill>
              </a:uFill>
              <a:latin typeface="Arial"/>
            </a:endParaRPr>
          </a:p>
        </p:txBody>
      </p:sp>
      <p:sp>
        <p:nvSpPr>
          <p:cNvPr id="95"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Scheduled bi-weekly IRC calls throughout the summer and school year</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Group was bi-coastal and became larger – scheduling a meeting time more challenging</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Started off strong in both summer and fall, lost momentum in the spring</a:t>
            </a:r>
            <a:endParaRPr b="0" lang="en-US" sz="3200" spc="-1" strike="noStrike">
              <a:solidFill>
                <a:srgbClr val="000000"/>
              </a:solidFill>
              <a:uFill>
                <a:solidFill>
                  <a:srgbClr val="ffffff"/>
                </a:solidFill>
              </a:uFill>
              <a:latin typeface="Calibri"/>
            </a:endParaRPr>
          </a:p>
        </p:txBody>
      </p:sp>
      <p:sp>
        <p:nvSpPr>
          <p:cNvPr id="96" name="TextShape 3"/>
          <p:cNvSpPr txBox="1"/>
          <p:nvPr/>
        </p:nvSpPr>
        <p:spPr>
          <a:xfrm>
            <a:off x="6553080" y="6356520"/>
            <a:ext cx="2133360" cy="364680"/>
          </a:xfrm>
          <a:prstGeom prst="rect">
            <a:avLst/>
          </a:prstGeom>
          <a:noFill/>
          <a:ln>
            <a:noFill/>
          </a:ln>
        </p:spPr>
        <p:txBody>
          <a:bodyPr anchor="ctr"/>
          <a:p>
            <a:pPr algn="r">
              <a:lnSpc>
                <a:spcPct val="100000"/>
              </a:lnSpc>
            </a:pPr>
            <a:fld id="{FBADA901-415C-4BA9-80D6-68453104D224}"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Example: MouseTrap</a:t>
            </a:r>
            <a:endParaRPr b="0" lang="en-US" sz="4400" spc="-1" strike="noStrike">
              <a:solidFill>
                <a:srgbClr val="000000"/>
              </a:solidFill>
              <a:uFill>
                <a:solidFill>
                  <a:srgbClr val="ffffff"/>
                </a:solidFill>
              </a:uFill>
              <a:latin typeface="Arial"/>
            </a:endParaRPr>
          </a:p>
        </p:txBody>
      </p:sp>
      <p:sp>
        <p:nvSpPr>
          <p:cNvPr id="98"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Collaboration between faculty and students from WNE, NCC and Drexel</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Weekly IRC meetings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Occasional but regular sprints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Students graduate and move on</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Recruit students via courses, internships, independent studies, and hackfest</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t>
            </a:r>
            <a:r>
              <a:rPr b="0" lang="en-US" sz="3600" spc="-1" strike="noStrike">
                <a:solidFill>
                  <a:srgbClr val="000000"/>
                </a:solidFill>
                <a:uFill>
                  <a:solidFill>
                    <a:srgbClr val="ffffff"/>
                  </a:solidFill>
                </a:uFill>
                <a:latin typeface="Calibri"/>
              </a:rPr>
              <a:t>Ownership” of a project encourages forward progress</a:t>
            </a:r>
            <a:endParaRPr b="0" lang="en-US" sz="3200" spc="-1" strike="noStrike">
              <a:solidFill>
                <a:srgbClr val="000000"/>
              </a:solidFill>
              <a:uFill>
                <a:solidFill>
                  <a:srgbClr val="ffffff"/>
                </a:solidFill>
              </a:uFill>
              <a:latin typeface="Calibri"/>
            </a:endParaRPr>
          </a:p>
        </p:txBody>
      </p:sp>
      <p:sp>
        <p:nvSpPr>
          <p:cNvPr id="99" name="TextShape 3"/>
          <p:cNvSpPr txBox="1"/>
          <p:nvPr/>
        </p:nvSpPr>
        <p:spPr>
          <a:xfrm>
            <a:off x="6553080" y="6356520"/>
            <a:ext cx="2133360" cy="364680"/>
          </a:xfrm>
          <a:prstGeom prst="rect">
            <a:avLst/>
          </a:prstGeom>
          <a:noFill/>
          <a:ln>
            <a:noFill/>
          </a:ln>
        </p:spPr>
        <p:txBody>
          <a:bodyPr anchor="ctr"/>
          <a:p>
            <a:pPr algn="r">
              <a:lnSpc>
                <a:spcPct val="100000"/>
              </a:lnSpc>
            </a:pPr>
            <a:fld id="{2D4CFBC9-0419-4B92-A129-4EE8853D8EEB}"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Course Groups</a:t>
            </a:r>
            <a:endParaRPr b="0" lang="en-US" sz="4400" spc="-1" strike="noStrike">
              <a:solidFill>
                <a:srgbClr val="000000"/>
              </a:solidFill>
              <a:uFill>
                <a:solidFill>
                  <a:srgbClr val="ffffff"/>
                </a:solidFill>
              </a:uFill>
              <a:latin typeface="Arial"/>
            </a:endParaRPr>
          </a:p>
        </p:txBody>
      </p:sp>
      <p:sp>
        <p:nvSpPr>
          <p:cNvPr id="101"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Examples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CS2 discussions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Project course interests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Have not had a stage 3 course group </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But would be interested trying this</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02" name="TextShape 3"/>
          <p:cNvSpPr txBox="1"/>
          <p:nvPr/>
        </p:nvSpPr>
        <p:spPr>
          <a:xfrm>
            <a:off x="6553080" y="6356520"/>
            <a:ext cx="2133360" cy="364680"/>
          </a:xfrm>
          <a:prstGeom prst="rect">
            <a:avLst/>
          </a:prstGeom>
          <a:noFill/>
          <a:ln>
            <a:noFill/>
          </a:ln>
        </p:spPr>
        <p:txBody>
          <a:bodyPr anchor="ctr"/>
          <a:p>
            <a:pPr algn="r">
              <a:lnSpc>
                <a:spcPct val="100000"/>
              </a:lnSpc>
            </a:pPr>
            <a:fld id="{C2C76CB0-2776-42BA-BED0-F7567B3612B9}"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Evaluation</a:t>
            </a:r>
            <a:endParaRPr b="0" lang="en-US" sz="4400" spc="-1" strike="noStrike">
              <a:solidFill>
                <a:srgbClr val="000000"/>
              </a:solidFill>
              <a:uFill>
                <a:solidFill>
                  <a:srgbClr val="ffffff"/>
                </a:solidFill>
              </a:uFill>
              <a:latin typeface="Arial"/>
            </a:endParaRPr>
          </a:p>
        </p:txBody>
      </p:sp>
      <p:sp>
        <p:nvSpPr>
          <p:cNvPr id="104"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On-going work to understand and document the benefits of HFOSS for students</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Your participation welcome and needed!</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Publication opportunities</a:t>
            </a:r>
            <a:endParaRPr b="0" lang="en-US" sz="2400" spc="-1" strike="noStrike">
              <a:solidFill>
                <a:srgbClr val="000000"/>
              </a:solidFill>
              <a:uFill>
                <a:solidFill>
                  <a:srgbClr val="ffffff"/>
                </a:solidFill>
              </a:uFill>
              <a:latin typeface="Calibri"/>
            </a:endParaRPr>
          </a:p>
        </p:txBody>
      </p:sp>
      <p:sp>
        <p:nvSpPr>
          <p:cNvPr id="105" name="TextShape 3"/>
          <p:cNvSpPr txBox="1"/>
          <p:nvPr/>
        </p:nvSpPr>
        <p:spPr>
          <a:xfrm>
            <a:off x="6553080" y="6356520"/>
            <a:ext cx="2133360" cy="364680"/>
          </a:xfrm>
          <a:prstGeom prst="rect">
            <a:avLst/>
          </a:prstGeom>
          <a:noFill/>
          <a:ln>
            <a:noFill/>
          </a:ln>
        </p:spPr>
        <p:txBody>
          <a:bodyPr anchor="ctr"/>
          <a:p>
            <a:pPr algn="r">
              <a:lnSpc>
                <a:spcPct val="100000"/>
              </a:lnSpc>
            </a:pPr>
            <a:fld id="{095F5F84-FE1F-4D32-831A-96AF9CB9EDB6}"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Stage 3 Evaluation</a:t>
            </a:r>
            <a:endParaRPr b="0" lang="en-US" sz="4400" spc="-1" strike="noStrike">
              <a:solidFill>
                <a:srgbClr val="000000"/>
              </a:solidFill>
              <a:uFill>
                <a:solidFill>
                  <a:srgbClr val="ffffff"/>
                </a:solidFill>
              </a:uFill>
              <a:latin typeface="Arial"/>
            </a:endParaRPr>
          </a:p>
        </p:txBody>
      </p:sp>
      <p:sp>
        <p:nvSpPr>
          <p:cNvPr id="107"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Results include</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Hislop, G.W., Ellis, H.J.C., Pulimood, S. M., Morgan, B., Mello-Stark, S., Coleman, B., and Macdonell, C.  (2015)  A Multi-Institutional Study of Learning via Student Involvement in Humanitarian Free and Open Source Software Projects.   </a:t>
            </a:r>
            <a:r>
              <a:rPr b="0" i="1" lang="en-US" sz="1800" spc="-1" strike="noStrike">
                <a:solidFill>
                  <a:srgbClr val="000000"/>
                </a:solidFill>
                <a:uFill>
                  <a:solidFill>
                    <a:srgbClr val="ffffff"/>
                  </a:solidFill>
                </a:uFill>
                <a:latin typeface="Calibri"/>
              </a:rPr>
              <a:t>Proceedings, ACM International Computing Education Research Conference.</a:t>
            </a:r>
            <a:r>
              <a:rPr b="0" lang="en-US" sz="1800" spc="-1" strike="noStrike">
                <a:solidFill>
                  <a:srgbClr val="000000"/>
                </a:solidFill>
                <a:uFill>
                  <a:solidFill>
                    <a:srgbClr val="ffffff"/>
                  </a:solidFill>
                </a:uFill>
                <a:latin typeface="Calibri"/>
              </a:rPr>
              <a:t>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Ellis, H.J.C., Hislop, G.W., Pulimood, S. M., Morgan, B., and Coleman, B. (2015)  Software Engineering Learning in HFOSS: A Multi-Institutional Study.   </a:t>
            </a:r>
            <a:r>
              <a:rPr b="0" i="1" lang="en-US" sz="1800" spc="-1" strike="noStrike">
                <a:solidFill>
                  <a:srgbClr val="000000"/>
                </a:solidFill>
                <a:uFill>
                  <a:solidFill>
                    <a:srgbClr val="ffffff"/>
                  </a:solidFill>
                </a:uFill>
                <a:latin typeface="Calibri"/>
              </a:rPr>
              <a:t>Proceedings, ASEE Annual Conference.</a:t>
            </a:r>
            <a:r>
              <a:rPr b="0" lang="en-US" sz="1800" spc="-1" strike="noStrike">
                <a:solidFill>
                  <a:srgbClr val="000000"/>
                </a:solidFill>
                <a:uFill>
                  <a:solidFill>
                    <a:srgbClr val="ffffff"/>
                  </a:solidFill>
                </a:uFill>
                <a:latin typeface="Calibri"/>
              </a:rPr>
              <a:t>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Ellis, H.J.C., Burdge, D., Morgan, R., Ordóñez, P. and Alkoby, K. (2015) “Using Humanitarian Free and Open Source Software (HFOSS) to Attract the Underrepresented to Computer Science,” 2015 Proceedings, ACM Richard Tapia Celebration of Diversity in Computing, Boston, MA. Panel. </a:t>
            </a:r>
            <a:endParaRPr b="0" lang="en-US" sz="3200" spc="-1" strike="noStrike">
              <a:solidFill>
                <a:srgbClr val="000000"/>
              </a:solidFill>
              <a:uFill>
                <a:solidFill>
                  <a:srgbClr val="ffffff"/>
                </a:solidFill>
              </a:uFill>
              <a:latin typeface="Calibri"/>
            </a:endParaRPr>
          </a:p>
          <a:p>
            <a:endParaRPr b="0" lang="en-US" sz="3200" spc="-1" strike="noStrike">
              <a:solidFill>
                <a:srgbClr val="000000"/>
              </a:solidFill>
              <a:uFill>
                <a:solidFill>
                  <a:srgbClr val="ffffff"/>
                </a:solidFill>
              </a:uFill>
              <a:latin typeface="Calibri"/>
            </a:endParaRPr>
          </a:p>
        </p:txBody>
      </p:sp>
      <p:sp>
        <p:nvSpPr>
          <p:cNvPr id="108" name="TextShape 3"/>
          <p:cNvSpPr txBox="1"/>
          <p:nvPr/>
        </p:nvSpPr>
        <p:spPr>
          <a:xfrm>
            <a:off x="6553080" y="6356520"/>
            <a:ext cx="2133360" cy="364680"/>
          </a:xfrm>
          <a:prstGeom prst="rect">
            <a:avLst/>
          </a:prstGeom>
          <a:noFill/>
          <a:ln>
            <a:noFill/>
          </a:ln>
        </p:spPr>
        <p:txBody>
          <a:bodyPr anchor="ctr"/>
          <a:p>
            <a:pPr algn="r">
              <a:lnSpc>
                <a:spcPct val="100000"/>
              </a:lnSpc>
            </a:pPr>
            <a:fld id="{1A34B79E-FF77-4113-A8A5-B476BAA36356}"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11342</TotalTime>
  <Application>LibreOffice/5.1.3.2$Linux_X86_64 LibreOffice_project/644e4637d1d8544fd9f56425bd6cec110e49301b</Application>
  <Words>518</Words>
  <Paragraphs>87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2009-06-29T15:20:32Z</dcterms:created>
  <dc:creator>user</dc:creator>
  <dc:description/>
  <dc:language>en-US</dc:language>
  <cp:lastModifiedBy>Heidi Ellis</cp:lastModifiedBy>
  <dcterms:modified xsi:type="dcterms:W3CDTF">2016-11-08T09:01:05Z</dcterms:modified>
  <cp:revision>994</cp:revision>
  <dc:subject/>
  <dc:title>Slide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i4>13</vt:i4>
  </property>
</Properties>
</file>