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89" r:id="rId2"/>
    <p:sldId id="299" r:id="rId3"/>
    <p:sldId id="321" r:id="rId4"/>
    <p:sldId id="290" r:id="rId5"/>
    <p:sldId id="316" r:id="rId6"/>
    <p:sldId id="317" r:id="rId7"/>
    <p:sldId id="318" r:id="rId8"/>
    <p:sldId id="319" r:id="rId9"/>
    <p:sldId id="320" r:id="rId10"/>
    <p:sldId id="291" r:id="rId11"/>
    <p:sldId id="292" r:id="rId12"/>
    <p:sldId id="311" r:id="rId13"/>
    <p:sldId id="293" r:id="rId14"/>
    <p:sldId id="294" r:id="rId15"/>
    <p:sldId id="295" r:id="rId16"/>
    <p:sldId id="296" r:id="rId17"/>
    <p:sldId id="297" r:id="rId18"/>
    <p:sldId id="298" r:id="rId19"/>
    <p:sldId id="300" r:id="rId20"/>
    <p:sldId id="301" r:id="rId21"/>
    <p:sldId id="312" r:id="rId22"/>
    <p:sldId id="302" r:id="rId23"/>
    <p:sldId id="303" r:id="rId24"/>
    <p:sldId id="310" r:id="rId25"/>
    <p:sldId id="306" r:id="rId26"/>
    <p:sldId id="314" r:id="rId27"/>
    <p:sldId id="307" r:id="rId28"/>
    <p:sldId id="308" r:id="rId29"/>
    <p:sldId id="309" r:id="rId30"/>
    <p:sldId id="313" r:id="rId31"/>
    <p:sldId id="315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5" autoAdjust="0"/>
    <p:restoredTop sz="94580" autoAdjust="0"/>
  </p:normalViewPr>
  <p:slideViewPr>
    <p:cSldViewPr>
      <p:cViewPr varScale="1">
        <p:scale>
          <a:sx n="88" d="100"/>
          <a:sy n="88" d="100"/>
        </p:scale>
        <p:origin x="-10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55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68A0D-84BD-4D04-A450-FAC4847E2A7E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E9748-8CA1-4645-9ED5-99E05FAC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857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2.1 Understanding Open Source Communities</a:t>
            </a:r>
            <a:endParaRPr lang="en-US" sz="4000" dirty="0"/>
          </a:p>
        </p:txBody>
      </p:sp>
      <p:pic>
        <p:nvPicPr>
          <p:cNvPr id="4" name="Picture 3" descr="POSSE_logo_primary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Be Productively Lost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“… a state where the scope of a project exceeds the scope which a person is able to master, and yet that person is able to productively navigate and accomplish goals by </a:t>
            </a:r>
            <a:r>
              <a:rPr lang="en-US" i="1" dirty="0" smtClean="0"/>
              <a:t>working in community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Learn who to turn to with questions about architecture, code, and more</a:t>
            </a:r>
          </a:p>
          <a:p>
            <a:pPr lvl="1"/>
            <a:r>
              <a:rPr lang="en-US" dirty="0" smtClean="0"/>
              <a:t>Replaces the need for perfect technical understanding</a:t>
            </a:r>
          </a:p>
          <a:p>
            <a:pPr lvl="1"/>
            <a:r>
              <a:rPr lang="en-US" dirty="0" smtClean="0"/>
              <a:t>Navigating the community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1026" name="Picture 2" descr="C:\Documents and Settings\Hellis\Local Settings\Temporary Internet Files\Content.IE5\INONMT8B\MC91021752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629" y="5280660"/>
            <a:ext cx="1826971" cy="157734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FOSSism: Give 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FOSS survives on contributions from users and developers</a:t>
            </a:r>
          </a:p>
          <a:p>
            <a:r>
              <a:rPr lang="en-US" dirty="0" smtClean="0"/>
              <a:t>Users can pitch in</a:t>
            </a:r>
          </a:p>
          <a:p>
            <a:pPr lvl="1"/>
            <a:r>
              <a:rPr lang="en-US" dirty="0" smtClean="0"/>
              <a:t>Documentation, reviews, testing, answering questions, etc.</a:t>
            </a:r>
          </a:p>
          <a:p>
            <a:r>
              <a:rPr lang="en-US" dirty="0" smtClean="0"/>
              <a:t>You don’t have to be an expert</a:t>
            </a:r>
          </a:p>
          <a:p>
            <a:r>
              <a:rPr lang="en-US" dirty="0" smtClean="0"/>
              <a:t>Small contributions can be very </a:t>
            </a:r>
            <a:r>
              <a:rPr lang="en-US" dirty="0" smtClean="0"/>
              <a:t>valuable</a:t>
            </a:r>
          </a:p>
          <a:p>
            <a:pPr lvl="1"/>
            <a:r>
              <a:rPr lang="en-US" dirty="0" smtClean="0"/>
              <a:t>Some of the smallest and simplest things don’t get done</a:t>
            </a:r>
            <a:endParaRPr lang="en-US" dirty="0" smtClean="0"/>
          </a:p>
          <a:p>
            <a:pPr lvl="1"/>
            <a:r>
              <a:rPr lang="en-US" dirty="0" smtClean="0"/>
              <a:t>Most people start with small contributions</a:t>
            </a:r>
          </a:p>
          <a:p>
            <a:r>
              <a:rPr lang="en-US" dirty="0" smtClean="0"/>
              <a:t>Being a good citizen is essential in the long run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2051" name="Picture 3" descr="C:\Documents and Settings\Hellis\Local Settings\Temporary Internet Files\Content.IE5\89E32F8D\MC90044191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3886" y="1676400"/>
            <a:ext cx="2311400" cy="96444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Opportunism reigns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FOSS developers have limited time and limited resources </a:t>
            </a:r>
          </a:p>
          <a:p>
            <a:r>
              <a:rPr lang="en-US" dirty="0" smtClean="0"/>
              <a:t>As a result, FOSS development is very opportunistic with development taking advantage of resources as they appear </a:t>
            </a:r>
          </a:p>
          <a:p>
            <a:r>
              <a:rPr lang="en-US" dirty="0" smtClean="0"/>
              <a:t>Progress may happen in spurts and have a convoluted path to the final product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If It isn’t Public, It Didn’t Happen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Decisions only get made on public artifacts</a:t>
            </a:r>
          </a:p>
          <a:p>
            <a:pPr lvl="1"/>
            <a:r>
              <a:rPr lang="en-US" dirty="0" smtClean="0"/>
              <a:t>Includes mailing lists, forums, IRC as well as development artifacts</a:t>
            </a:r>
          </a:p>
          <a:p>
            <a:r>
              <a:rPr lang="en-US" dirty="0" smtClean="0"/>
              <a:t>If artifacts are not public, they are not contributions</a:t>
            </a:r>
          </a:p>
          <a:p>
            <a:pPr lvl="1"/>
            <a:r>
              <a:rPr lang="en-US" dirty="0" smtClean="0"/>
              <a:t>Being public allows accountability</a:t>
            </a:r>
          </a:p>
          <a:p>
            <a:pPr lvl="2"/>
            <a:r>
              <a:rPr lang="en-US" dirty="0" smtClean="0"/>
              <a:t>And enables the community to understand and help </a:t>
            </a:r>
          </a:p>
          <a:p>
            <a:r>
              <a:rPr lang="en-US" dirty="0" smtClean="0"/>
              <a:t>Hint: Get used to public communication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Radical Transparency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processes and artifacts are open</a:t>
            </a:r>
          </a:p>
          <a:p>
            <a:r>
              <a:rPr lang="en-US" dirty="0" smtClean="0"/>
              <a:t>Distributed development can only happen if all information is accessible</a:t>
            </a:r>
          </a:p>
          <a:p>
            <a:r>
              <a:rPr lang="en-US" dirty="0" smtClean="0"/>
              <a:t>Students may be more comfortable with this than you are</a:t>
            </a:r>
          </a:p>
          <a:p>
            <a:pPr lvl="1"/>
            <a:r>
              <a:rPr lang="en-US" dirty="0" smtClean="0"/>
              <a:t>Hint: Question your own discomfort</a:t>
            </a:r>
          </a:p>
          <a:p>
            <a:pPr lvl="1"/>
            <a:r>
              <a:rPr lang="en-US" dirty="0" smtClean="0"/>
              <a:t>Hint: Affirm your own discomfort </a:t>
            </a:r>
          </a:p>
          <a:p>
            <a:pPr lvl="1"/>
            <a:r>
              <a:rPr lang="en-US" dirty="0" smtClean="0"/>
              <a:t>Hint: Supports vast learning </a:t>
            </a:r>
            <a:br>
              <a:rPr lang="en-US" dirty="0" smtClean="0"/>
            </a:br>
            <a:r>
              <a:rPr lang="en-US" dirty="0" smtClean="0"/>
              <a:t>opportunities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3080" name="Picture 8" descr="C:\Documents and Settings\Hellis\Local Settings\Temporary Internet Files\Content.IE5\512Q5976\MC90043959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8547" y="4724400"/>
            <a:ext cx="3137903" cy="27336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Ask Forgiveness, Not Permission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little in the FOSS world that can't be reverted </a:t>
            </a:r>
          </a:p>
          <a:p>
            <a:r>
              <a:rPr lang="en-US" dirty="0" smtClean="0"/>
              <a:t>So just try something then ask if it is OK</a:t>
            </a:r>
          </a:p>
          <a:p>
            <a:pPr lvl="1"/>
            <a:r>
              <a:rPr lang="en-US" dirty="0" smtClean="0"/>
              <a:t>You’ll often get a “yes!” answer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4098" name="Picture 2" descr="C:\Documents and Settings\Hellis\Local Settings\Temporary Internet Files\Content.IE5\AZZICLHQ\MP90044232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7110" y="4038599"/>
            <a:ext cx="3736889" cy="272779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Branches are Free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cost to make a copy of existing code and play with it</a:t>
            </a:r>
          </a:p>
          <a:p>
            <a:r>
              <a:rPr lang="en-US" dirty="0" smtClean="0"/>
              <a:t>If you mess up, just revert or delete</a:t>
            </a:r>
          </a:p>
          <a:p>
            <a:r>
              <a:rPr lang="en-US" dirty="0" smtClean="0"/>
              <a:t>Sometimes experiments have useful results</a:t>
            </a:r>
          </a:p>
          <a:p>
            <a:r>
              <a:rPr lang="en-US" dirty="0" smtClean="0"/>
              <a:t>Share these results!</a:t>
            </a:r>
          </a:p>
          <a:p>
            <a:pPr lvl="1"/>
            <a:r>
              <a:rPr lang="en-US" dirty="0" smtClean="0"/>
              <a:t>Comment extensively!!!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20482" name="Picture 2" descr="http://i.stack.imgur.com/B3MZ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3390" y="4572000"/>
            <a:ext cx="4210610" cy="2286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Keep a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History-keeping should be automatic when possible</a:t>
            </a:r>
          </a:p>
          <a:p>
            <a:r>
              <a:rPr lang="en-US" dirty="0" smtClean="0"/>
              <a:t>Version control helps with this</a:t>
            </a:r>
          </a:p>
          <a:p>
            <a:r>
              <a:rPr lang="en-US" dirty="0" smtClean="0"/>
              <a:t>Helps students understand project history</a:t>
            </a:r>
          </a:p>
          <a:p>
            <a:r>
              <a:rPr lang="en-US" dirty="0" smtClean="0"/>
              <a:t>Helps with decision making</a:t>
            </a:r>
          </a:p>
          <a:p>
            <a:r>
              <a:rPr lang="en-US" dirty="0" smtClean="0"/>
              <a:t>Helps someone else can pick up where you left off </a:t>
            </a:r>
            <a:r>
              <a:rPr lang="en-US" dirty="0"/>
              <a:t>if you leave a </a:t>
            </a:r>
            <a:r>
              <a:rPr lang="en-US" dirty="0" smtClean="0"/>
              <a:t>project  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Begin with the Finishing Touches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AKA </a:t>
            </a:r>
          </a:p>
          <a:p>
            <a:pPr lvl="1"/>
            <a:r>
              <a:rPr lang="en-US" dirty="0" smtClean="0"/>
              <a:t>don't reinvent the wheel</a:t>
            </a:r>
          </a:p>
          <a:p>
            <a:pPr lvl="1"/>
            <a:r>
              <a:rPr lang="en-US" dirty="0" smtClean="0"/>
              <a:t>stand on the shoulders of giants</a:t>
            </a:r>
          </a:p>
          <a:p>
            <a:pPr lvl="1"/>
            <a:r>
              <a:rPr lang="en-US" dirty="0" smtClean="0"/>
              <a:t>scope a small project first</a:t>
            </a:r>
          </a:p>
          <a:p>
            <a:r>
              <a:rPr lang="en-US" dirty="0" smtClean="0"/>
              <a:t>Start with something very small </a:t>
            </a:r>
          </a:p>
          <a:p>
            <a:pPr lvl="1"/>
            <a:r>
              <a:rPr lang="en-US" dirty="0" smtClean="0"/>
              <a:t>Fix documentation</a:t>
            </a:r>
          </a:p>
          <a:p>
            <a:pPr lvl="1"/>
            <a:r>
              <a:rPr lang="en-US" dirty="0" smtClean="0"/>
              <a:t>Verify a bug</a:t>
            </a:r>
          </a:p>
          <a:p>
            <a:pPr lvl="1"/>
            <a:r>
              <a:rPr lang="en-US" dirty="0" smtClean="0"/>
              <a:t>Test a feature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6" name="Picture 3" descr="C:\Documents and Settings\Hellis\Local Settings\Temporary Internet Files\Content.IE5\IHT2761O\MC90015788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1040390"/>
            <a:ext cx="1752600" cy="276961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It’s not what you know</a:t>
            </a:r>
            <a:br>
              <a:rPr lang="en-US" dirty="0" smtClean="0"/>
            </a:br>
            <a:r>
              <a:rPr lang="en-US" dirty="0" smtClean="0"/>
              <a:t>It’s what you want to learn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already good enough to contribute to FOSS</a:t>
            </a:r>
          </a:p>
          <a:p>
            <a:r>
              <a:rPr lang="en-US" dirty="0" smtClean="0"/>
              <a:t>FOSS communities understand newbies</a:t>
            </a:r>
          </a:p>
          <a:p>
            <a:pPr lvl="1"/>
            <a:r>
              <a:rPr lang="en-US" dirty="0" smtClean="0"/>
              <a:t>But aren’t equally good at dealing with them!</a:t>
            </a:r>
          </a:p>
          <a:p>
            <a:r>
              <a:rPr lang="en-US" dirty="0" smtClean="0"/>
              <a:t>In fact, every member of a FOSS community was a newbie!</a:t>
            </a:r>
          </a:p>
          <a:p>
            <a:r>
              <a:rPr lang="en-US" dirty="0" smtClean="0"/>
              <a:t>You’ll learn the skills you need as you interact with the community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FOSSisms</a:t>
            </a:r>
            <a:endParaRPr lang="en-US" dirty="0" smtClean="0"/>
          </a:p>
          <a:p>
            <a:r>
              <a:rPr lang="en-US" dirty="0" smtClean="0"/>
              <a:t>Getting Started – Step by Step</a:t>
            </a:r>
          </a:p>
          <a:p>
            <a:r>
              <a:rPr lang="en-US" dirty="0" smtClean="0"/>
              <a:t>Getting Started In…</a:t>
            </a:r>
          </a:p>
          <a:p>
            <a:pPr lvl="1"/>
            <a:r>
              <a:rPr lang="en-US" dirty="0" smtClean="0"/>
              <a:t>GNOME A11y</a:t>
            </a:r>
          </a:p>
          <a:p>
            <a:pPr lvl="1"/>
            <a:r>
              <a:rPr lang="en-US" dirty="0" smtClean="0"/>
              <a:t>OpenMRS</a:t>
            </a:r>
          </a:p>
          <a:p>
            <a:r>
              <a:rPr lang="en-US" dirty="0" smtClean="0"/>
              <a:t>Background</a:t>
            </a:r>
            <a:r>
              <a:rPr lang="en-US" dirty="0"/>
              <a:t>: </a:t>
            </a:r>
            <a:r>
              <a:rPr lang="en-US" dirty="0" smtClean="0"/>
              <a:t>Stage 1, B.1 </a:t>
            </a:r>
            <a:r>
              <a:rPr lang="en-US" dirty="0"/>
              <a:t>learning activity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Release Early, Release Often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Tight feedback loop between developers and users </a:t>
            </a:r>
          </a:p>
          <a:p>
            <a:pPr lvl="1"/>
            <a:r>
              <a:rPr lang="en-US" dirty="0" smtClean="0"/>
              <a:t>Ensures that change is what community wants</a:t>
            </a:r>
          </a:p>
          <a:p>
            <a:r>
              <a:rPr lang="en-US" dirty="0" smtClean="0"/>
              <a:t>Catch errors early</a:t>
            </a:r>
          </a:p>
          <a:p>
            <a:r>
              <a:rPr lang="en-US" dirty="0" smtClean="0"/>
              <a:t>Potentially a faster </a:t>
            </a:r>
            <a:r>
              <a:rPr lang="en-US" dirty="0" smtClean="0"/>
              <a:t>development </a:t>
            </a:r>
            <a:r>
              <a:rPr lang="en-US" dirty="0" smtClean="0"/>
              <a:t>process</a:t>
            </a:r>
            <a:endParaRPr lang="en-US" dirty="0" smtClean="0"/>
          </a:p>
          <a:p>
            <a:r>
              <a:rPr lang="en-US" dirty="0" smtClean="0"/>
              <a:t>Hint: In the classroom, this may mean releasing every couple of weeks or so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Push to Upstream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4525963"/>
          </a:xfrm>
        </p:spPr>
        <p:txBody>
          <a:bodyPr/>
          <a:lstStyle/>
          <a:p>
            <a:r>
              <a:rPr lang="en-US" i="1" dirty="0" smtClean="0"/>
              <a:t>Upstream</a:t>
            </a:r>
            <a:r>
              <a:rPr lang="en-US" dirty="0" smtClean="0"/>
              <a:t> </a:t>
            </a:r>
            <a:r>
              <a:rPr lang="en-US" dirty="0" smtClean="0"/>
              <a:t>refers to the project that develops the actual product</a:t>
            </a:r>
          </a:p>
          <a:p>
            <a:r>
              <a:rPr lang="en-US" dirty="0" smtClean="0"/>
              <a:t>Contributions pushed to developers, providing feedback </a:t>
            </a:r>
          </a:p>
          <a:p>
            <a:r>
              <a:rPr lang="en-US" dirty="0" smtClean="0"/>
              <a:t>Community rewards contributors </a:t>
            </a:r>
            <a:br>
              <a:rPr lang="en-US" dirty="0" smtClean="0"/>
            </a:br>
            <a:r>
              <a:rPr lang="en-US" dirty="0" smtClean="0"/>
              <a:t>that add desired functionality</a:t>
            </a:r>
            <a:br>
              <a:rPr lang="en-US" dirty="0" smtClean="0"/>
            </a:br>
            <a:r>
              <a:rPr lang="en-US" dirty="0" smtClean="0"/>
              <a:t>and quality to a project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15362" name="Picture 2" descr="C:\Documents and Settings\Hellis\Local Settings\Temporary Internet Files\Content.IE5\IHT2761O\MC9000582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5906" y="4343400"/>
            <a:ext cx="2908094" cy="25146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Show Me The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Linus</a:t>
            </a:r>
            <a:r>
              <a:rPr lang="en-US" dirty="0" smtClean="0"/>
              <a:t> </a:t>
            </a:r>
            <a:r>
              <a:rPr lang="en-US" dirty="0" err="1" smtClean="0"/>
              <a:t>Torvolds</a:t>
            </a:r>
            <a:r>
              <a:rPr lang="en-US" dirty="0" smtClean="0"/>
              <a:t>: “Talk is cheap. Show me the code.”</a:t>
            </a:r>
          </a:p>
          <a:p>
            <a:r>
              <a:rPr lang="en-US" dirty="0" smtClean="0"/>
              <a:t>Don’t just say that you’re going to do something, do it</a:t>
            </a:r>
          </a:p>
          <a:p>
            <a:pPr lvl="1"/>
            <a:r>
              <a:rPr lang="en-US" dirty="0" smtClean="0"/>
              <a:t>And show the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14344" name="Picture 8" descr="C:\Documents and Settings\Hellis\Local Settings\Temporary Internet Files\Content.IE5\LJJBDLG6\MM900254443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4191000"/>
            <a:ext cx="2276475" cy="225734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Shallow Bugs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“With enough eyeballs, all bugs are shallow.”</a:t>
            </a:r>
          </a:p>
          <a:p>
            <a:r>
              <a:rPr lang="en-US" dirty="0" smtClean="0"/>
              <a:t>Let people help you as much as possible as early as possible </a:t>
            </a:r>
          </a:p>
          <a:p>
            <a:r>
              <a:rPr lang="en-US" dirty="0" smtClean="0"/>
              <a:t>Quality of FOSS projects is often higher than commercial software</a:t>
            </a:r>
          </a:p>
          <a:p>
            <a:r>
              <a:rPr lang="en-US" dirty="0" smtClean="0"/>
              <a:t>The more people who know about your problem, the more likely it is that one of them can help you solve it</a:t>
            </a:r>
          </a:p>
          <a:p>
            <a:pPr lvl="1"/>
            <a:r>
              <a:rPr lang="en-US" dirty="0" smtClean="0"/>
              <a:t>Radical transparency and release early, release often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5" name="AutoShape 2" descr="data:image/jpeg;base64,/9j/4AAQSkZJRgABAQAAAQABAAD/2wCEAAkGBxQREBMUExQVFRUWFRQZFRgXGBcXHBwcFhQWFxQYHRocHSgiGh4lGxYaITEiJSorLi4uGB8zODMsNygtLi0BCgoKDg0OGxAQGywkICQsLC80NCwsLCwsNCwvLCwsNCwsLCwsNDQ0LCwsLCwsLCwsLCwsLCwsLCw0LCwsLCwsLP/AABEIANoA6AMBEQACEQEDEQH/xAAcAAABBQEBAQAAAAAAAAAAAAAAAgQFBgcDAQj/xABKEAACAAMEBwQGBwQIBQUAAAABAgADEQQFITEGEkFRYXGBEyIykQdCUnKCoRQjYpKxssFDotHwNFNjc6PC0uEWJDPT8VRkg7Pj/8QAGgEAAgMBAQAAAAAAAAAAAAAAAAEDBAUCBv/EADQRAAICAQEEBwgCAwEBAQAAAAABAgMRBBIhMVEFEzJBkdHwIlJhcYGhscFC4RQV8WIjM//aAAwDAQACEQMRAD8A3GAAgAIACACp2i1zJVqnmW2Ade4xJU1lISPsmpOI4VrSkY2o1k6NS1xW7d9O40qtNG2lPg95ZLDa1moHWuOYOYIwIPEH/aNaucZxUo8GZ8ouLcWOI7OQgAIACAAgAIACAAgAIACAAgAIACAAgAIACAAgAIACAAgAIACAAgAIAPAYAPYAOFttSykLucB5k7AN5JwAjmc4wi5S4I6jFyeFxKarliWbxMWY8CxJoOArQco8nfa7bHPmb9dfVwUeRMaNTKTJi7GUMOa91j1BQfDGx0TNuMo8sff/AIZuvilJS5lgJpGsUDDb69ODSrzYSUWbYk7hGTOQe9NRtmOABqCBsJwANX0V0tst5StezTQxABeWcJiV2MmY3VFQaYEwAS1qtaShWY6oN7EDoK5mFKSist4Q0nJ4RET9KZQ8CzJnELqj9+hpxAMUbOktPDvz8vPh9y3DQXS7sfMYzNJ5p8MuWu6rM/yotPMxUl0wv4w8X/X7LMei3/KX2G5v60HN0HuJT8zNED6Wu7kvv5kq6Nr72/t5CTe9oP7Zh8Mv/RC/2t/JeD8x/wCuq+Pr6C1vmeP2learT5AH5w10tdyj4PzE+jqub+3kd5WkE8eISm4BWX56zfhEsel5fyj4PHmRS6NXdIdydJfblMPcZXA562qfIGLMOlKZdrK9fDyIJ6CxcMMkrJe8maQFcaxyVqox5KwBPSL1d1dnYkmVJ1Th2lgo2nfpdstgDS5BW02gVFFP1aHLvuMyPZXHChKxKcGfejv0tTxeLfT5utJtJAJOCyWGCFRkqbG+8SSDUA+iIACAAgAIACAAgAIACAAgAIAM6ue8J1nRVRsFABRhrKCMGoKgrjXAECuyPNR191E3BvKTfH59z/6egnoqboKa3NpcCZ/4mmkeCWDv7x+Vf1i1/uH7n3/orf6v/wB/b+xhaLS81g0xtYjIZKu+g88TU45xn6jV2X9p7uS4FqrTV09nierFckZM6NS6zJjbFUKObd5h0AQ/FG70TBqMpc8fb/pk6+WZKJKXzdq2qzzZDlwk1GRijarUYUND/I31EaxQPmjT/wBFlpu2sxD29nrg60DrtAdM8gcVqKCpplCbS3saTfAo9htsyRMWZKdpbqaqyEqw5EQxF5uT0nzUb/mk7euBmA0mU41wblhGZq+juue0pPPx3r6cjQ02u6pbLisfDc/7L7dOmVjtFNWcqsfVmdw1OzHAnkTGPbor6+MfDealesps4PxLApiqWBYgEeiAQoQxHG2W2XJXWmzElrvdgo+ZjuEJTeIrPyOJTjFZbwVC+vShZJNRJ1rQ2Ph7qVG9mFfIGL9PRls+1uX3KVmurj2d5m+kunNqtoKswlyj+zl4A+8c26mmGQjWo0NVW9LL5szrdVZZue5EBYrHMnOJcpGdzkqgk/KLU5xgsyeEQRi5PCNh9HPonktMV7xbv5pZgaK2Fe848VMe4p9WpJEQ06qq7dBkllM6+0jeZcsKoVQAoAAAFAAMAANgiwRCoACAAgAIACAAgAIACAAgApekl2GTNMwD6uYak+y5zB3BjiDvJGHdrg9J6NqTujw7/P5G10dqls9VLj3eRGpGQabOyQyNnaQC7iWlDMIqFrsBALHcoqMegqSBFnT6ed8sR8SrfdGpZZcbvsgkywgx2k7ycSf9tgoNkeoqrjXBQjwRhTm5ycmcb4vRbPL1jixwRcix57ANp2cTQHi++FMNufr4HdNMrp7MSjWm0PNfXmHWbZsCg+qo2DLiaCpMeX1OpnfLMuHcu5euZ6TT6aFEcR8Sq6QaC2W11bV7KYfXl0FT9pcjzwPGJtP0hbVuzlfHzIb9DVbv4P4GeX16PbXIqUXt03y/F1Q415VjYp6Sps3N7L+PmZVugthw3r4eRVJssqSrAqRmCKEcwYvpprKKTTTwxxYr0nSf+lOmS/cdl/AxxOqE+1FP5o6jZOPZbRMydO7wXK0t1WW35lMV3oNO/wCP5JlrLl/L8HQ+kK8f/Uf4cn/RC/12m937vzH/AJt/vfZeQ0temNumeK1TfhbU/JSJI6OiPCC/P5OJam2XGTIWdOZ2LMxZjmWJJPUxYSSWEQtt72PLquafam1ZEp5mNCVGA5tkvUxxZdXWszeDqFc59lZNA0e9ErsQ1rmav9nK7zcixFB0B5xmXdKrs1LL+PkXq9A+NjNMui45FiBlyZQlYDWwOsa4gsT3jtz4xl3zuk825+u77F2qNaX/AM8Egygih/mhqDwNcaxBFuLyuJI0msMmrmvU1Eqaa1wRzt+w3Hc23I401vQ6LXdd7E+1+f7MnU6bq/ajw/BPRolMIACAAgAIACAAgAIACADxlBBBFQcCDABC2jRiSx7heXwQinkwNBwFBFG3o6ie/GPlu+3D7FuvXXQ3Zz8yq+kC65tksZnSJz1V1EyoQ9xu7Ud3A6xXoTFefRtVcdpZfzflgmjrbJvDwvkUDQi+ms95SZrsSHbs5rMakrMotSTsDarfDHdElCSxwObVtRZ9CRplAzq87f8ASJzTK93KXwQZH4vFvxA2CPLdIajrrXjgty/b+v4wel0On6qrL4ve/I4CKRcJG47t+kTKEkIgBemZqTqqN1aGp2AcQRpdH6NXtyn2V92Z2v1TpSjHiywz9GpR8JZORqPnj840Z9E0vs5X1z+ShDpK1drD9fAyTTPSa7ZVreyz0+kdmdV37JGVWFQy1LVqMiRtqIrf62+rfVP8om/z6bN1kP2R92aHXXeYc2TtKpQuJZeo1q0qsxThgcsIfXa+rtRz9M/gXVaOzsyx9cfk4Wn0Ry60S0unB5YY/JlhLpeSeJQ++Bvo2L3xl+ziPRD/AO7/AMH/APSOv9x/4+/9HP8ArP8A19v7JGxeiKQSA02fMO5Aq16UYxx/tLpvEI/lnX+BXFZlL8IfaQaN3fcshZ06y65dtRFY9ozGhJOqx1QBTE02jCJFXrru09leH4I3PSV8Fn18SIuX0tyxaEWdZVWzYA6jHWTHxYAAgeyAOcTV9F1rfY3J+HrxIp6+b3QWD6Es8hFHcVQDtFMeu2L9dNdfYSRUnZOfaeSN0ls4MoTPWRloeDsqsOWNeYEV9fUrKW3xW8l0tjjYsd+4gBHmTbPWUEUP8PI7Dxhxk4vK4nLSawyz3JbDNld7F1JV+JABB4VUq1NlaR6rTXddWp+smFdX1c3EfxORlSl6QlrWra1JFTLA2ENlMPNgKHYp2VMZcekFLVdX/Hh9fW5eJoy0Ljpus/lx+nrey2xqGcEABAA2sVtSbr6hrqsVPMbRvHGOYzjLOHw3fUbi1xHMdCCAAgAIAGt62FbRImyX8MxGQ8NYUrzGcKSysDTw8nzParO0t3luKMjMjjipKsPMGMlrDwaCed5u90X2bTcxnV+s+jzFY/2iKVY9SNbkRF92tUua4pP7IqKtO1QfBtfcraiPII9YLEMRPaJW1UmNLbDtNUod7CtV5kUpyMbfRF0UnU+Ocrw/r1gxelKXlWLhw9eJbo2zIPmH0k+ju2ybfPmS5E2fKnTZkxHlI0ynaMWKsFqVIrSpwNKjcAC/egbQq02Mz7VaUaUZiKkuW2DUqGZmX1cQAAcfFgMKgGo31aUlyizhWOSKQDrMcl/U7gCdkQaiVcYOViTSJaVOU1GD3lLlrQAVrQDHfxjyR6U7SJrI6uviU1FcjgQQeBBI4Z7In017osU16RBfSrYbLGHpOudL5saLLmJJtEp9ZFnHVDVFHQNkaihBFcgDSpp6WnVVXL2Xv5d/gYVtFlfaXkZho96GrwnT1W0SxZ5NRrzC8tjSuIQIzVYjLZxiwQn0pMnS5KDWZUUAAaxAyGAxhNpLLGk28Irt73p29EQESwQSSKFiMRgcQoOONCSBsGOLr9dGUerr3835GlpNK4vbmMRGQaAqARKaNMe1mjYUlnrWYD8qeUbfRMnsyj8V9/8Ahl65e0mSd+zSlltDDArJmkcwhIjTtk4QlJdyZUripTUX3tFAVRSlMKUpw3R41HrWWG6NITLUJNBZRgHGLAbmGbU3ipOGBNSd3S9KRxs3ePn68DE1PR7T2quHImhf0ildc/cevlq1jR/yqMZ214oof49ucbL8CMvG+zMBSUCinNzgxG5Rmtd5oRjQA0Iz9T0nHGzV4+Rap0TzmzwFaN92awGRljkNRu7T758oOiZPE18v2GvSzH6/oscbBnhAAQAEABABh/pbunsbf2gHdtCh/jWizB+U/FFDUxxLPMuUyzHHIf8AootnaJbLCTTtZbPL4Er2cz5FD8Jh0YkpVvv/AOCtzFqa7iRltUA0pvBzG8HiI8xKLi3F8UemjJSipLgzoIQARXOBNp5Ry0msMlbFf0+UAKiYo2PXW5a4x6sGMatPStsVia2vs/X0M23oyuTzB4+6JJNKjtkjpMr/AJBFxdL1d8X9vMqPoyzua+/kcZ2k80+CWicSxf5ALTzMRWdLr+EfHyXmdw6Mf8peHr9ETOmtMbWdi7ZVNMBuAGAGAyGNMYy79RZc8zfkaFVEKliKPBEBKKEMQoQCELZ0GSKOgiSNk48G19SN1xfFIXLkqpqFAO8ACOZSlLfJ5BRS4I6wgFCAQoQxEvozK7019h1EHwazEjh9ZTmpjf6Lr2anLm/sv7yZOtlmeORNWiSHRkbJlKnkRQ/jGnxKaeDOWlMjMj+JDqtzG0cCKEcCI8dfS6bHB9345nq6blbBTR0SIzpnZIZGzskMjZP6MyMHmnJ6KvFVr3upY8woO2PRdG0uurafGX47jF1lm1PC7ibjRKgQAEABAAQAUv0s3T293tMA70hhMHu+GYOWqdb4BEGojmHyJaZYl8zING70+iWuRP2I41vcPdmfuk9aRSrlsyTLc47UWjXdJrt7KZ2qYyphqSMldv0c4g+0TjiBFbpTSPPXR4d/n5lro3VLHVS+nkRIjGNc9EAhUAhQgEKEM5FCAR6IBChDEKEAhUMQoQHJ7AIUIBCkRmYIgq7ZDYKZsfsjb0GZAixp6JXT2UQ3WquOWW6xWUSpaouQGZzJJqzHiSSTzj1MIKEVGPBGHKTk8s7x0Iir6uVbRRgdSYBQNSoI9lhtGJptBPEg1dVpIaiOHufcyzp9TOh5XDkZ9ar6kyZ8yRNcLMlmjYMVrQHBqU27aHhHn7dFbXJrj8jahq65rPAk7umieNaSGmLWmsisy1GY1gKA9Y5ho758IsU9TVHjInrBcLtQzu4vsAgseDEYKOAJrvGUaum6M2XtW7/h5+RnX67aWK/EsiqAABgBkBGuZx7AAQAEABAAQAc58lXRkYVVgVYHaCKEeUAHzVfN3NZrRNkPWst2XHaPUb4loesZU47MmjQi8rJrfoy0lS12b6JOoZkpNWhxEyUAFBocyBQHoduF2ixTjssrWwcXtI90iu0WOj647Jmouse8pOzHFwN4xAxOALRka3o7Y9uvhy8vLiauj1+37FnHn5jBGBAIxByIjI4GpnIuAQqsM5OItJbwCo9omi9Np6Ch3x1spcTnLfAUEc5vT3VA/NrQZXITi+YsSPtv5j9BBtfA5cfiLEhtkxuoUj5AH5w8rkc4fMVV1zAYb1z+6f0JPCHhPgLaa4nWXMDCoNR/NRwPCOWmuI85OggEewCOP0xO1WSHTtGNAGbVArlrHZXYMzsEWNPp5XSUU8fP9cyG21VxbxkuN13ashTjrO1NdzhWmQA9VRsH4kkn0tFEKY7MTFttlZLMh9ExGEAHhNMTAB8yXpbO3nzpv9ZMmP0diwHkYyZPMmzRSwsG8ejqxdjdlmG1k7Q//KxcfJgOkaNKxBFK15myyRKRhAAQAEABAAQAEABABSfSXoj9MldtKX/mJQwA/aIMSnMYleNRtqIL6ttZXEmqs2Xh8DGLutryJqTZZ1XRqqfxBG4ioI2gkRQi3F5RbaTWGWZ72e1ntZjFnOBr6v2VGSrwHPOsVNROcp5m/Iu6eMIw9hEpclmbVLhiobwjMHexHE7qGgzxwpXTWcYLdcXxJQTGHiWvFcepXMchWIcJ8H69fIky1xOYbtTX1AaAEEVINCSDjgcKHaCd1G/Z3d4RW1v7hyscHTOiwzlnRYDhnRYZwzosM5ZznyfXUd7aB6wGznuP6R0nnczh7t6OaWoMAUDNXI0oMcjVqVHKsGzjiPazwCZIZ1IZylQR9WaEVGesccMxQDrDTS4LxE03xKZaLMZbMjgVBIO41xryNa9d8WM53ji9xZdGdMXs9Jc7WmScgc3TltdRuzGzILGjp9c4+zZvXPz9Z+ZR1GiUvar48jS7NaFmIrowZWFVINQY1k01lGW008M6wxEJprbuwu+1TK0IlMqn7T9xP3mEcWyxBs7rWZJHzxZ7OZjpLXxOyovNiFHzMZaWXgvN43n09Z5IRFRcAqhRyAoI1zOOkABAAQAEABAAQAEABABVdM9KPow7KUQZzDE4ESwfWI2sdg6nCgapqtSqVhcX6yWtNp3a8vgYxfNkNTMFTrGr1xNScWJ21OfHnGZVa5PEuJfuqUd8eAzsFp7NwTUqSA4GZFcacaRJOG0viR1z2X8DTrPNVkVkIKkArTKmyMSSaeHxNqLTWUdhCAa2PwLvAoeYwb5gx1PtMIdlHZ5oWlczkBiTyEJJsUpJClDncg+83nkD96OvZXx9euRH7TFiQf6x/wBz/TBtLl+TnZfMUEcZPX3gPlq0p84eVyOXF8zrKtGIVhqk5bQeR28jQ4HCHjvRznmO1hHLGtjPcBGRqV90klflSHPiOPAcCORkLpPYdZO1HiQd7im37ufLW3xNVL+JzweSsxKdk3ovpE9jmbWkse+n+ddzfjluIuaXVOp7Muz+PXf6zU1OmVq2o8fyaxZrQsxFdCGVgCpGRByjbTTWUYzWHhmb+lrSSS9mFmlTVeYZqmYFOsFVKmhIwrrhcK1itqLFs7KZPTB5yylejqxdtedmFKhGMw8OzUsp+/qxXoWZomteIM+go0iiEABAAQAEABAAQAEAETpNfQskgzMC57stTtY5V4AVJ4DfSIrrVVByZLTU7JqKMgnTWdmdyWZiSzHMk5n/AG2R56c3OTlLizehFQiorgc2WoocQY5HxK/eV3tK1TTuOKoeG48aUPURcrsU8rvRRtqcPkyV0Tvnsm7Jz3GPdJ9Vj+h/HrEGqo2ltLiifS37L2XwL2IzDSG8xGUkqNYNmK0od+Ow7fPGpjvc+Jxlx4HazydXE4scz+g3Dh+JxhN53LgLHezuIQChAIUIYj1kDChFQYaeDlrJz1XI1D4farjq7V312a27jHeVx7yJxfDuHKxwdihAI9pXOGcsot4WbsZjpsU90n2Tip8sK7wYtJ53ji9xE2m9UXBe8eGXn/CJo0yfHcRSviuG8Zzr+tDSjJ7V1lEkmWpIXveKu0g50OFamlTFuLcY7Ce4pyxKW01vG123dNtD9nIltMbcgrTiTko4mghxi5bkhNpb2a56N9CJtimNPnlNdpZRUXvaoLKzEtlXugUFecXaKXDeyrbapbkaBFkgCAAgAIACAAgAIACADJNNL2+k2tqH6uVWWnQ/WN1YU4hFMYetu27NlcF+e/yNnRVbENp8X+CCimXD1JeuQvtEDofEegqekDeFkMZ3E/eNgSfKMthQeqR6pGRHKKldjhLaRZtrU47LM4ttkaU7I4oQeh3EcDG1CanHaRizg4PZZctEb57Veyc99R3SfWUfqP52xnaqjZe2uDL+lu2lsviWURTLYoQzkUIBChAIUIYhQgEKEM5FCAQmfPWWpZ2CqMyxAHmYaTbwjltLiVa9dOZaVWQvaH2mqq+WbfLnFuvSN75bivK9dxS70vSbaX1prVOQAAAAqSBQcznvi7CuMFhFeUnLiN5FnZz3QT+HnDlJR4jjCUuBKWa5wMXNeAwHnn+EV5Xv+JYhp1/I2nQC0S3sSBERChKTAihQWAHeoBmykMeJMbOmsU6016ZlaitwsafpFkiwQBAAQAEABAAQAEAHO0z1lozuaKilmJ2BRUnyEJvG8FvKjM0+ss6xzXkTNWbqd2W41XDNRV7vrAFgSVJHGIJ6iKg5J8ETxok5qL7zOFFBSPPm8ewAPLnSs2vsqT1NAPlrRHa8RJKlmRPiKpZIq/7kFpVaEK6nBqVwJxB37xx5mJ6L3U/gVr6FYviO7quuXZ0ogxPiY5nmf0jm22Vjyx11RrWEPxERIKEM5FCAQoQCFCGIUIBChDOSK0nt82RZzMlBSQRrawJoDhrAbcaecTUQjOeJEVsnGOUZnbrdMnNrTXZzsqcByGQ6RqRhGKxFFFyb4ju6bgn2mhlp3fbbur57egMcTuhDixxhKXAtI0KlypEx3YzJioWHqr3e9QDM1pTE9Iq/5UpSSW5E6qS3sj1AAoMBHJa4HsAFm0BvZbPaHWY6pLmIasxAAaXVlJJwA1S/yjQ6Ps2ZOL79/r13FDX15ipL5Gh3RfMi1qzSJizFVirUrgRwOPI5HZGtGSlwMuUXHiP46OQgAIACAAgAIAKR6W737Gw9kDR7Q2px1B3ph5UovxxBqJ4hjmTUxzLPIxGM8uDyzXk6ZnWG4/xiKVUWSwulH4krZryR9uqdx/jFeVUolmF0ZE/cS4zDwQeWsf1ipe9y+pbp4smBEBOKEByKEAj0QCFCGcihAIUIBChDEKEAhQhnImfJExGRhVWBUjgRQw02nlHLWVghbp0Rs8mhYdq42vQjouXnUxPPUzlw3EMaYxLEIgJT1kqCDkQQesCeDl8DNu2CoC5AwFa76Yxc2W3hHW0kssj7TfGxB1P8ImjR7xBLUe6Rk+ezmrEn+d0TqKXArSk5cR/o7fs2wzxNknHJ1PhdfZb9DsiWuxweUcSipLDN80av+VbpAmyjwdD4kbap/Q7Y0YTU1lFGcHF4ZLR2chAAQAEABABhPpTvf6ReDIDVJA7MbtbOaeet3fgjP1E9qeORcpjiPzIK6LGHDFhUUFPM1I6innFG6bjjBdogpZyLtNz7UPQ/xhRv946lp/dIybKKmjAg8YnTT4Fdxa3Me3bfE2Qe4ajarCo/iOkRWUQs4kld86+Bart0qlTKCZ9U3HFfvbOtIoWaOcd8d5fr1kJbpbifRgRUEEHIjGKrWC1nPA6CAR6IBChDORQgEKEAhQhiFCAQoQzkUIBChAIZ3le8mzis1wp2Lmx5KMesSQrlPsojlNR4lOvbTt2qLOuoPbajN0XIdaxchpEu1vK8rm+BUHck1JJPGLaWOBC3niObNd7vsoN5w/8AMcStjEkjVKRKSbqRRj3jxy8orzuk+G4swoiuO8nNNNCzLkpbLMtZLy0ebLH7PWUEsv2McR6vLw6t1OPajwMuuz+MuJWdGr6nWO0LMkVLHBpYBImLtUgYngRiIhhY63kllDb3G5WXSqW8tGMuapIBKlQCp2g1Ir0ib/Y6dcZfZ+RF/hXe7+B/Zb6kzCFDarHABgVqdwJwY8ATE9Wpqt3Qln8+DIbKLK+0iQiciCACJvm/Ekq4U684KdWWMe9q1UMckBw8REV79VVT23v5d5NVp7LeytxiL6I2tqs3ZszElqviScScqYnjGP8A5dbfeaf+NNEveVkWT9HlqCNWzS1YkEAzNea82hyOL1wJwIh6icJ7Lg8pL9nemjKKalueRpFYsiZksMKEAjjDTa4CaT3MaJo92pfs21SApAapBqWrjmMhvziR6nYxtIh/xdrOzuIm3XdNkmkxCu45g8iMIsQthPssrTqnDtI9sF5TZB+rcgbRmp6HDrnBOqE+0ghbKHZZb7h0m7dxLdCHNcVxXAVNa4r84z7tLsLaT3F+nU7b2Wt5YxFQtChDORQgEKEAhQhiFCAQoQzkZ3veqWWXrzNYitAFFSTQkDcMjmREldbseERzmorLKPeumc6bUSqSV4Yufi2dB1i9XpYR47yrO6T4biuElm2szHiST+JMWeCISesOiM90aZMpJQKW72LGgr4dnUiIJaiCeFvJFVLGWLs1gRMhU7zj/wCIilZKRbjVGI6iMkCADVbFeQkXZZWI1mazyFVTtYylz3ACpPLfQRvWXxpoU5cl9XyMOFMrrnCPN+BULBYJcosURVLEltUUzNaDcorguQjzFt0rXmX9HoK6Y1rCJBIjGzqFBFDiDmDHSI2Tdw3gVYSnJKtXsycSCBXUrtBAJFcqEbQBvdH6x2f/ADnx7nz/ALMfV6dQ9uPANJ73KHsZZoxFXYZqDkAdjHfmBxIMSdIa3qFsw7T+y5+Q9DpOue1Lsr7lZlLTL+a5x5ttt5Zu4SWEOFhnDFTZCzFKuAynMH+cDxjqLaeURSWSnXjYzJmFDiMCp3qa0rxwIPKuFYsp5WRRY2hnQ9uava1odXVIJ3FjVAeYR/umOLYt1uXJr9nVUkrFHmn+icZQQQQCDmDiIqJ44FprPEg7x0UlTKmX9U3DFfu7OnlFuvWTjulvKdmkhLfHcK0XuNrOZjTKFj3VoajVzJ6mn3YNTerElHgLT0OttyLCIqFoUIZyKEAhQgEKEMQoQCFCGcjW97ALRImSj6wwO5hip6ECO657ElI4nHaWCmXToPMehnt2Y9laM3n4R84vWauK7O8qxob4lzuq5ZNnH1SAHaxxY/EcegwilO2U+LJ4wjHgdr3Vms81VBLMhUAZnW7uHHGOqIOdiiuJzZJRjl8CjgxKThAAl2oCdwJhMC93vVWkyjlJkSkpuYqC/wAgnlFnpeb2419yWf1+it0XBbMrO9vH7/Y2SMk0mOrLZ5kwVly3cbCBQHkzEKehi3Xor7FmMd3h+SnZq6YPDl+zrNkvLFZiMg2kioHNlqo84dmivrWZR3eP4OI6qqbwmelqCu1SGHNSGHzEc6aTjdBrmhXrNcvkR9onF5kxz6zselaIOigDpHOsm53zb5teG4taWChRFLlnx3noNBU4AZxAiVkpYbonTAGChV3uSpPEKAT50jTp6Ltmszez+fD+zMt6Qri8R3/g439Jexy1mMBMUuFOoaEVViDQ4HKmYzEdX9GuqG1tZ+n9nNOs62WzjH1/oq1/22XO7JkOIDgg4EV1Mx0NDlnSKsIuKeSyn7REx0SF0uC6q3XMm07zTDMGGOrKOow44CaR70aUdO56OSXF7/Dh44+5nSv2dWm+C3eP/RsI88bwoQzkUIBCJloRSoZlUtXVBIFaZ0rnHSi3wRw5JcWdxCA9EAhQgEKEMQoQCFCGcihAIUIBChDEPLnla9oTcgLnyKqDzLEj3DGn0XXtWufJfd/1ko62eIbPMz2+rH2FpnShgEmMFG5T3pY+4yxzqYbFsl8fzvLOnnt1RfrcM4gJxzdtl7afKl0rrzEU+6WGuei1PSJtPDbtivj+N5DfLZrk/gXrSyQVtOtsmICOaHVb5FPOO+l63txn3Yx4b/39iPoqxbEod+c+vAXo5dQnsXmCstDQKcmalTXeoBGG0nhj10ZpFJddNfLz8v8Ahx0jqmn1Ufr5FyjdMcIAIG2XF9YnZACWWHaLkFANSV3AgatBtIIpjFGzQwldG2O7Dy/Xz4+fGzHUyVbg95VbRJKTJiHNHYdK1Q9VKnrHn9ZW4XzT5t+O839LNToi1yx4biW0ZsAmzSzCqy9UgbC5J1fu0rTeVOyNDorTqTdsu7cvmUOk72kq138S5RvGMRmkl3fSbLNlDxFap7ykMn7wER2w6yDjzO6p7E1LkYyMcY83vW5noc53oCaQMZtOj9l7KyyEOaykDe9qjWPnWPTQjsRUeSPOTltScuZT74u76PNKgdxqtL5VxT4a05avGPN9I6V1WbS7Mvzy/a/o9BoNT1tey+K/HP1+xoIzy8KEAjP9Mbb2lpKjwyxq9c3+eHwxraSGzXnmZWqntTxyJnQMTCsxmZigIVFJJFc2IrlmMt5ivrNlNJLeTaTaw23uLYIpFsUIBChDER1+30tkRWZWYsSFApSoFcScvnE1NLseEyG2xQRC6P6VvPtWpMCqrghANjDEVJzqKjZsie7TKEMohrvcpYZcRFMsChAIGagqf5/jHSTbwjltJZZZ7jsRlS6sKO51m4eyvQdKljtj1Olo6mtR7+/5mHfb1k9ooPpHs+rbA2x5SH4lLKf3QkZ/SMcTUua/H/TQ6PlmDjyf5/4VaM8vls9HF39pammkYSVw9+ZVRTkuvX3hGj0dXmTny3evXeZ+vsxFQ57/AF67i/3vdq2iXqE0INUbPVYVANNooSCNxOWcaN9MboOEjPptlVNTieXLYzJkJLNKjWLUqRVmLGlRvMOmvqq4w5IVtnWTc+bH0SkYQAEAEDpFchm/WS/+oBQrkHAyx2MNhyNaHYRQ12iWoWVukvWC7o9W6Hh9l+sidDlKpOVlZW7bEMCD/wBKWAaHZgfKDo6uVdWzJYeWGusjO3ai8rBYIvlIIAMn04un6PamYD6udV14Gv1i/eOt8dNkYuup2J7a4P8APr9mxordqGy+K/BAy5OuQntkL946v6xUqWZxXxX5LVjxCT+DN2j0p50a3lYEnyyj8wRmpGTA7/xBINQSIjtrjZFwktzO67JVyUo8UUa32F5D6kwZ+Fh4W5bjTNTiKHMYnzGr0c9PLnHn5/E9FptXC9cnyGF4WsSZTzD6qk8z6o6mgivXDbkok9k9iLkZazFiScSSSeJJx+cbe5GLxNRuWxdhIly9oHe944t8zGNbPbm5GvVDYgkPxEZ0KEAhQhiI/SC7vpFndB4qaye8uI88usS02bE0yK2G1HBlkqYVYMuDKQQdxBqPmI12k1hmang1+6raJ8lJq5Mtabjkw6EEdIxpw2JOJoxltLI6LACp/muAHOsKKcnhcQk0llk5c10momTRSmKIdn2m47hszONNX0Gi0PVe3Ptfj+zI1Op6z2Y8PyT0aRTKF6UpONmfd2ynr2ZH5T5xm9JL2Yv4+vwaHR79qS+Hr8lEP80x+W2MlLO5Go2lvZr+id0/RbKiEd9u/M95gKjjQALXbqx6KirqoKPrJgX29ZNyJmJiIIACAAgAIACAAgAIACACL0kucWuztLNAw70tvZcA0PI1IPAmIrqlbBxZJVa65qSMosEhltchHUqy2mQrKcwROSo8tuRGOUYlUHG+MZcUzZtmpUuS4NG1x6AwggA5WizrMUq6hlOYOPEQmlJYfAabTyjIvStKWzGVIluSHrMZTiVANEGtmQTXOp7mZjJs0lVNm1Dv7jRhqrLYbMio6L2QTLSmtTVTvmvDwjq1MOBiDUSca20S0RUrFk0oRkGqKEAhQgEKEMQoQCM00yu7sbUxA7szvrzJ7488fiEaums2ofFGddDZl8ye9GNoaY72UFakGYhY0ApQTAN5xBA97ER1LSdfNYeDlajqo8Mms3dcySiGPff2jswodVfVzOOJxpUxqafSV0L2Vv595Qtvnb2iSiyQhABS/SiPqJB/tqecqYf8sUOkV/8AJfP9MvaD/wDV/L9oiPR/cPbTBaHH1cs9yvrTBt5J+ansmINBp8vrJfTzJtdfhdXH6+RpcaxlhAAQAEABAAQAEABAAQAEABABXr/0bE+fIny6LMlzZLPXJ0SYrEGnrAA0O3I7CsNlEZzjPvRNXc4xcO5lhiYhCAAgA+c9Mb3+mW6dOBqpbVl+4ndQjnTW+IxmWz2ptl+uOzFI070QXN2diecw71obCv8AVpVVHU654giLemjiOeZWvlmWORbJ1w2dv2Sr7lZfnqEVhz01M+1FeG/xFC+yHZkxq+jEo5PNXkVP5lJiu+jdO/4/dk61967/ALI5/wDCqf107/C/7cR/6mjm/FeR3/sbfh6+opdF0/rZ3+F/24cei6Fzf1OX0ha+R3l6OyRnrtzdh8loImjoNPHhHxy/yRy1dz/kV/0j6MS5lgdpMtVmST2g1QAWAH1gJzPdqeJURJbTHYxFYxyOa7Ht+08mO3LeTWW0Sp6Zy3DU3jJ16qSOsUoS2ZJlmUdpYPpSyWlZstJiGqOqsp3hhUHyMaied5QaxuOsMQQAQelNxm2rITW1VWcHmHbqiXMWi8SWGJyxONKGG6lWpRfDJLTa6m2uOCXs1nWWiogCqoAUDYBlEqSSwiNvLyzrDEEABAAQAEABAAQAEABAAQAEABAAQAEAFZ9It8fRbvmsDR5n1UvfV6gkcQoZukRXT2YNklUdqRhF22Fp86XJTxTHVBw1jSvIDHpGdGO08Iut4WT6WsVlWTKSWgoiKqqOCgAfIRqpYWDPby8neGIIACAAgAIAPCKwAfOmmFy/QrbNkgdyutK9x8U8sV5qYzLYbEmi/CW1HJpfodvvtbK9mY96QarxluSR5NrDgCsWtNPMdnkV744eTQYskAQAEABAAQAEABAAQAEABAAQAEABAAQAEAHjMAKnADOACOm39Z1/aq2/UrM89QGkQT1NMN0pLxJY0Wy4RfgcDpJK9UTG5Lq/mIMQ/wCx03vfZ+RL/hXe7915md+lOdPtbyuykzDJloSSKMS7Gh7qknBVGNPWMV7tXVY0oy/X5Ja6JwXtI4ehu6O0tUy0MO7IXVX+8eoPUKGBH2xE+mhmW0R3ywsGyReKgQAEABAAQAEABABnfpjuTtLPLtKjvymCtTMpMIA5kPSg+00VtTDMdrkT0S37PMpWg6WmyWyVPEl9TFZgJVSUbPBiDgQGp9mM+vV1Vzy5fsvT0ts49k19NJpO0TF5oW/JWLi6R0z/AJfZ+RVehvX8fuvMdSb7kN+1UbteqE8g1KxYhfVPdGSf1IJU2R7UWPwYlIz2AAgAIACAAgAIACAAgAIACAAgAgtIL/7E9nLAaZSpr4UByrTMn2d2JIwrR1utjp1hb5Pu/b9by7pNHK954JetxULVPeaazWaYftZDkvhXoBHnrtVbd25buXd4G9Tpaquyt/PvPZZiBEskO5RjpEEkOpZjpEEjvYbV9HcuMEYgzRsOAHae8oAx2gUx7tNDQap1zUJdl/b13lPVUKcdpcUW+PRGSEABAAQAEABAB47AAkmgAqSeGcAGd3neLWmZrtXVB+rU+qNhp7RGfOmUeV1uslfPCfsrh5+uHiem0WkVMMte0+PkcFMUy2zsphkbOqmAjZ3skxpZrLYpwXwnfVfCedK8Yt06u2rsvdye9evkVbdNXZxRZrnvXte44CzAK4ZMMiy15io2VGJzjf0urjfHdua7jHvolU/gSkWyAIACAAgAIACAAgAIACADnaJwRGc5KpY8gKmADNDMZiWbxMSzcziemwcAI8Zda7Zub7/X2PX01KqCgu4IjJD1DAJjqUY6RBJDuUY6RBJHYiGcFnuZybPKJz7NQeYAB+Yj11UtquMn3pMwJrZk18R5EhyEABAAQAEAEXpPM1bJN4gKeTsEPyYxX1UtmibXJk+mjtXRXxRRI8gesFLAJnVTDI2dlMMjZ1UwzhnTtuzpMGcs646ZjqtV6xZ0trqtjL1grX17cGi8iPVmCEABAAQAEABAAQAEABAAzvn+jT/7qZ+QwnwGuJlfaHefOMjqKvdXgjY62fvPxDtDvPnD6ir3V4IOts95+J72h3nzg6iv3V4IXWz95+ItZze0fMwupr91eCOXZPm/E6rPb2m8zD6mv3V4HDslzZ0+kP7TeZg6mv3V4HG3LmaJcH9Fkf3aflEakFiKS5FGXaY/js5CAAgAIACACH0t/oc34P8A7FiO1JwaZJS2ppozftDvPnGZ1FXurwRq9bZ7z8T0TDvPnC6iv3V4IXWz95+IoTW9o+Zg6mv3V4IXWz5vxFCc3tHzMHU1+6vBHPWT5vxFie3tN5mH1NfurwOesnzZ689qHvNkdp3QdTX7q8BOcubNTkeBeQ/CNczTpAAQAEABAAQAf//Z"/>
          <p:cNvSpPr>
            <a:spLocks noChangeAspect="1" noChangeArrowheads="1"/>
          </p:cNvSpPr>
          <p:nvPr/>
        </p:nvSpPr>
        <p:spPr bwMode="auto">
          <a:xfrm>
            <a:off x="155575" y="-2446338"/>
            <a:ext cx="5419725" cy="509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data:image/jpeg;base64,/9j/4AAQSkZJRgABAQAAAQABAAD/2wCEAAkGBxQREBMUExQVFRUWFRQZFRgXGBcXHBwcFhQWFxQYHRocHSgiGh4lGxYaITEiJSorLi4uGB8zODMsNygtLi0BCgoKDg0OGxAQGywkICQsLC80NCwsLCwsNCwvLCwsNCwsLCwsNDQ0LCwsLCwsLCwsLCwsLCwsLCw0LCwsLCwsLP/AABEIANoA6AMBEQACEQEDEQH/xAAcAAABBQEBAQAAAAAAAAAAAAAAAgQFBgcDAQj/xABKEAACAAMEBwQGBwQIBQUAAAABAgADEQQFITEGEkFRYXGBEyIykQdCUnKCoRQjYpKxssFDotHwNFNjc6PC0uEWJDPT8VRkg7Pj/8QAGgEAAgMBAQAAAAAAAAAAAAAAAAEDBAUCBv/EADQRAAICAQEEBwgCAwEBAQAAAAABAgMRBBIhMVEFEzJBkdHwIlJhcYGhscFC4RQV8WIjM//aAAwDAQACEQMRAD8A3GAAgAIACACp2i1zJVqnmW2Ade4xJU1lISPsmpOI4VrSkY2o1k6NS1xW7d9O40qtNG2lPg95ZLDa1moHWuOYOYIwIPEH/aNaucZxUo8GZ8ouLcWOI7OQgAIACAAgAIACAAgAIACAAgAIACAAgAIACAAgAIACAAgAIACAAgAIAPAYAPYAOFttSykLucB5k7AN5JwAjmc4wi5S4I6jFyeFxKarliWbxMWY8CxJoOArQco8nfa7bHPmb9dfVwUeRMaNTKTJi7GUMOa91j1BQfDGx0TNuMo8sff/AIZuvilJS5lgJpGsUDDb69ODSrzYSUWbYk7hGTOQe9NRtmOABqCBsJwANX0V0tst5StezTQxABeWcJiV2MmY3VFQaYEwAS1qtaShWY6oN7EDoK5mFKSist4Q0nJ4RET9KZQ8CzJnELqj9+hpxAMUbOktPDvz8vPh9y3DQXS7sfMYzNJ5p8MuWu6rM/yotPMxUl0wv4w8X/X7LMei3/KX2G5v60HN0HuJT8zNED6Wu7kvv5kq6Nr72/t5CTe9oP7Zh8Mv/RC/2t/JeD8x/wCuq+Pr6C1vmeP2learT5AH5w10tdyj4PzE+jqub+3kd5WkE8eISm4BWX56zfhEsel5fyj4PHmRS6NXdIdydJfblMPcZXA562qfIGLMOlKZdrK9fDyIJ6CxcMMkrJe8maQFcaxyVqox5KwBPSL1d1dnYkmVJ1Th2lgo2nfpdstgDS5BW02gVFFP1aHLvuMyPZXHChKxKcGfejv0tTxeLfT5utJtJAJOCyWGCFRkqbG+8SSDUA+iIACAAgAIACAAgAIACAAgAIAM6ue8J1nRVRsFABRhrKCMGoKgrjXAECuyPNR191E3BvKTfH59z/6egnoqboKa3NpcCZ/4mmkeCWDv7x+Vf1i1/uH7n3/orf6v/wB/b+xhaLS81g0xtYjIZKu+g88TU45xn6jV2X9p7uS4FqrTV09nierFckZM6NS6zJjbFUKObd5h0AQ/FG70TBqMpc8fb/pk6+WZKJKXzdq2qzzZDlwk1GRijarUYUND/I31EaxQPmjT/wBFlpu2sxD29nrg60DrtAdM8gcVqKCpplCbS3saTfAo9htsyRMWZKdpbqaqyEqw5EQxF5uT0nzUb/mk7euBmA0mU41wblhGZq+juue0pPPx3r6cjQ02u6pbLisfDc/7L7dOmVjtFNWcqsfVmdw1OzHAnkTGPbor6+MfDealesps4PxLApiqWBYgEeiAQoQxHG2W2XJXWmzElrvdgo+ZjuEJTeIrPyOJTjFZbwVC+vShZJNRJ1rQ2Ph7qVG9mFfIGL9PRls+1uX3KVmurj2d5m+kunNqtoKswlyj+zl4A+8c26mmGQjWo0NVW9LL5szrdVZZue5EBYrHMnOJcpGdzkqgk/KLU5xgsyeEQRi5PCNh9HPonktMV7xbv5pZgaK2Fe848VMe4p9WpJEQ06qq7dBkllM6+0jeZcsKoVQAoAAAFAAMAANgiwRCoACAAgAIACAAgAIACAAgApekl2GTNMwD6uYak+y5zB3BjiDvJGHdrg9J6NqTujw7/P5G10dqls9VLj3eRGpGQabOyQyNnaQC7iWlDMIqFrsBALHcoqMegqSBFnT6ed8sR8SrfdGpZZcbvsgkywgx2k7ycSf9tgoNkeoqrjXBQjwRhTm5ycmcb4vRbPL1jixwRcix57ANp2cTQHi++FMNufr4HdNMrp7MSjWm0PNfXmHWbZsCg+qo2DLiaCpMeX1OpnfLMuHcu5euZ6TT6aFEcR8Sq6QaC2W11bV7KYfXl0FT9pcjzwPGJtP0hbVuzlfHzIb9DVbv4P4GeX16PbXIqUXt03y/F1Q415VjYp6Sps3N7L+PmZVugthw3r4eRVJssqSrAqRmCKEcwYvpprKKTTTwxxYr0nSf+lOmS/cdl/AxxOqE+1FP5o6jZOPZbRMydO7wXK0t1WW35lMV3oNO/wCP5JlrLl/L8HQ+kK8f/Uf4cn/RC/12m937vzH/AJt/vfZeQ0temNumeK1TfhbU/JSJI6OiPCC/P5OJam2XGTIWdOZ2LMxZjmWJJPUxYSSWEQtt72PLquafam1ZEp5mNCVGA5tkvUxxZdXWszeDqFc59lZNA0e9ErsQ1rmav9nK7zcixFB0B5xmXdKrs1LL+PkXq9A+NjNMui45FiBlyZQlYDWwOsa4gsT3jtz4xl3zuk825+u77F2qNaX/AM8Egygih/mhqDwNcaxBFuLyuJI0msMmrmvU1Eqaa1wRzt+w3Hc23I401vQ6LXdd7E+1+f7MnU6bq/ajw/BPRolMIACAAgAIACAAgAIACADxlBBBFQcCDABC2jRiSx7heXwQinkwNBwFBFG3o6ie/GPlu+3D7FuvXXQ3Zz8yq+kC65tksZnSJz1V1EyoQ9xu7Ud3A6xXoTFefRtVcdpZfzflgmjrbJvDwvkUDQi+ms95SZrsSHbs5rMakrMotSTsDarfDHdElCSxwObVtRZ9CRplAzq87f8ASJzTK93KXwQZH4vFvxA2CPLdIajrrXjgty/b+v4wel0On6qrL4ve/I4CKRcJG47t+kTKEkIgBemZqTqqN1aGp2AcQRpdH6NXtyn2V92Z2v1TpSjHiywz9GpR8JZORqPnj840Z9E0vs5X1z+ShDpK1drD9fAyTTPSa7ZVreyz0+kdmdV37JGVWFQy1LVqMiRtqIrf62+rfVP8om/z6bN1kP2R92aHXXeYc2TtKpQuJZeo1q0qsxThgcsIfXa+rtRz9M/gXVaOzsyx9cfk4Wn0Ry60S0unB5YY/JlhLpeSeJQ++Bvo2L3xl+ziPRD/AO7/AMH/APSOv9x/4+/9HP8ArP8A19v7JGxeiKQSA02fMO5Aq16UYxx/tLpvEI/lnX+BXFZlL8IfaQaN3fcshZ06y65dtRFY9ozGhJOqx1QBTE02jCJFXrru09leH4I3PSV8Fn18SIuX0tyxaEWdZVWzYA6jHWTHxYAAgeyAOcTV9F1rfY3J+HrxIp6+b3QWD6Es8hFHcVQDtFMeu2L9dNdfYSRUnZOfaeSN0ls4MoTPWRloeDsqsOWNeYEV9fUrKW3xW8l0tjjYsd+4gBHmTbPWUEUP8PI7Dxhxk4vK4nLSawyz3JbDNld7F1JV+JABB4VUq1NlaR6rTXddWp+smFdX1c3EfxORlSl6QlrWra1JFTLA2ENlMPNgKHYp2VMZcekFLVdX/Hh9fW5eJoy0Ljpus/lx+nrey2xqGcEABAA2sVtSbr6hrqsVPMbRvHGOYzjLOHw3fUbi1xHMdCCAAgAIAGt62FbRImyX8MxGQ8NYUrzGcKSysDTw8nzParO0t3luKMjMjjipKsPMGMlrDwaCed5u90X2bTcxnV+s+jzFY/2iKVY9SNbkRF92tUua4pP7IqKtO1QfBtfcraiPII9YLEMRPaJW1UmNLbDtNUod7CtV5kUpyMbfRF0UnU+Ocrw/r1gxelKXlWLhw9eJbo2zIPmH0k+ju2ybfPmS5E2fKnTZkxHlI0ynaMWKsFqVIrSpwNKjcAC/egbQq02Mz7VaUaUZiKkuW2DUqGZmX1cQAAcfFgMKgGo31aUlyizhWOSKQDrMcl/U7gCdkQaiVcYOViTSJaVOU1GD3lLlrQAVrQDHfxjyR6U7SJrI6uviU1FcjgQQeBBI4Z7In017osU16RBfSrYbLGHpOudL5saLLmJJtEp9ZFnHVDVFHQNkaihBFcgDSpp6WnVVXL2Xv5d/gYVtFlfaXkZho96GrwnT1W0SxZ5NRrzC8tjSuIQIzVYjLZxiwQn0pMnS5KDWZUUAAaxAyGAxhNpLLGk28Irt73p29EQESwQSSKFiMRgcQoOONCSBsGOLr9dGUerr3835GlpNK4vbmMRGQaAqARKaNMe1mjYUlnrWYD8qeUbfRMnsyj8V9/8Ahl65e0mSd+zSlltDDArJmkcwhIjTtk4QlJdyZUripTUX3tFAVRSlMKUpw3R41HrWWG6NITLUJNBZRgHGLAbmGbU3ipOGBNSd3S9KRxs3ePn68DE1PR7T2quHImhf0ildc/cevlq1jR/yqMZ214oof49ucbL8CMvG+zMBSUCinNzgxG5Rmtd5oRjQA0Iz9T0nHGzV4+Rap0TzmzwFaN92awGRljkNRu7T758oOiZPE18v2GvSzH6/oscbBnhAAQAEABABh/pbunsbf2gHdtCh/jWizB+U/FFDUxxLPMuUyzHHIf8AootnaJbLCTTtZbPL4Er2cz5FD8Jh0YkpVvv/AOCtzFqa7iRltUA0pvBzG8HiI8xKLi3F8UemjJSipLgzoIQARXOBNp5Ry0msMlbFf0+UAKiYo2PXW5a4x6sGMatPStsVia2vs/X0M23oyuTzB4+6JJNKjtkjpMr/AJBFxdL1d8X9vMqPoyzua+/kcZ2k80+CWicSxf5ALTzMRWdLr+EfHyXmdw6Mf8peHr9ETOmtMbWdi7ZVNMBuAGAGAyGNMYy79RZc8zfkaFVEKliKPBEBKKEMQoQCELZ0GSKOgiSNk48G19SN1xfFIXLkqpqFAO8ACOZSlLfJ5BRS4I6wgFCAQoQxEvozK7019h1EHwazEjh9ZTmpjf6Lr2anLm/sv7yZOtlmeORNWiSHRkbJlKnkRQ/jGnxKaeDOWlMjMj+JDqtzG0cCKEcCI8dfS6bHB9345nq6blbBTR0SIzpnZIZGzskMjZP6MyMHmnJ6KvFVr3upY8woO2PRdG0uurafGX47jF1lm1PC7ibjRKgQAEABAAQAUv0s3T293tMA70hhMHu+GYOWqdb4BEGojmHyJaZYl8zING70+iWuRP2I41vcPdmfuk9aRSrlsyTLc47UWjXdJrt7KZ2qYyphqSMldv0c4g+0TjiBFbpTSPPXR4d/n5lro3VLHVS+nkRIjGNc9EAhUAhQgEKEM5FCAR6IBChDEKEAhUMQoQHJ7AIUIBCkRmYIgq7ZDYKZsfsjb0GZAixp6JXT2UQ3WquOWW6xWUSpaouQGZzJJqzHiSSTzj1MIKEVGPBGHKTk8s7x0Iir6uVbRRgdSYBQNSoI9lhtGJptBPEg1dVpIaiOHufcyzp9TOh5XDkZ9ar6kyZ8yRNcLMlmjYMVrQHBqU27aHhHn7dFbXJrj8jahq65rPAk7umieNaSGmLWmsisy1GY1gKA9Y5ho758IsU9TVHjInrBcLtQzu4vsAgseDEYKOAJrvGUaum6M2XtW7/h5+RnX67aWK/EsiqAABgBkBGuZx7AAQAEABAAQAc58lXRkYVVgVYHaCKEeUAHzVfN3NZrRNkPWst2XHaPUb4loesZU47MmjQi8rJrfoy0lS12b6JOoZkpNWhxEyUAFBocyBQHoduF2ixTjssrWwcXtI90iu0WOj647Jmouse8pOzHFwN4xAxOALRka3o7Y9uvhy8vLiauj1+37FnHn5jBGBAIxByIjI4GpnIuAQqsM5OItJbwCo9omi9Np6Ch3x1spcTnLfAUEc5vT3VA/NrQZXITi+YsSPtv5j9BBtfA5cfiLEhtkxuoUj5AH5w8rkc4fMVV1zAYb1z+6f0JPCHhPgLaa4nWXMDCoNR/NRwPCOWmuI85OggEewCOP0xO1WSHTtGNAGbVArlrHZXYMzsEWNPp5XSUU8fP9cyG21VxbxkuN13ashTjrO1NdzhWmQA9VRsH4kkn0tFEKY7MTFttlZLMh9ExGEAHhNMTAB8yXpbO3nzpv9ZMmP0diwHkYyZPMmzRSwsG8ejqxdjdlmG1k7Q//KxcfJgOkaNKxBFK15myyRKRhAAQAEABAAQAEABABSfSXoj9MldtKX/mJQwA/aIMSnMYleNRtqIL6ttZXEmqs2Xh8DGLutryJqTZZ1XRqqfxBG4ioI2gkRQi3F5RbaTWGWZ72e1ntZjFnOBr6v2VGSrwHPOsVNROcp5m/Iu6eMIw9hEpclmbVLhiobwjMHexHE7qGgzxwpXTWcYLdcXxJQTGHiWvFcepXMchWIcJ8H69fIky1xOYbtTX1AaAEEVINCSDjgcKHaCd1G/Z3d4RW1v7hyscHTOiwzlnRYDhnRYZwzosM5ZznyfXUd7aB6wGznuP6R0nnczh7t6OaWoMAUDNXI0oMcjVqVHKsGzjiPazwCZIZ1IZylQR9WaEVGesccMxQDrDTS4LxE03xKZaLMZbMjgVBIO41xryNa9d8WM53ji9xZdGdMXs9Jc7WmScgc3TltdRuzGzILGjp9c4+zZvXPz9Z+ZR1GiUvar48jS7NaFmIrowZWFVINQY1k01lGW008M6wxEJprbuwu+1TK0IlMqn7T9xP3mEcWyxBs7rWZJHzxZ7OZjpLXxOyovNiFHzMZaWXgvN43n09Z5IRFRcAqhRyAoI1zOOkABAAQAEABAAQAEABABVdM9KPow7KUQZzDE4ESwfWI2sdg6nCgapqtSqVhcX6yWtNp3a8vgYxfNkNTMFTrGr1xNScWJ21OfHnGZVa5PEuJfuqUd8eAzsFp7NwTUqSA4GZFcacaRJOG0viR1z2X8DTrPNVkVkIKkArTKmyMSSaeHxNqLTWUdhCAa2PwLvAoeYwb5gx1PtMIdlHZ5oWlczkBiTyEJJsUpJClDncg+83nkD96OvZXx9euRH7TFiQf6x/wBz/TBtLl+TnZfMUEcZPX3gPlq0p84eVyOXF8zrKtGIVhqk5bQeR28jQ4HCHjvRznmO1hHLGtjPcBGRqV90klflSHPiOPAcCORkLpPYdZO1HiQd7im37ufLW3xNVL+JzweSsxKdk3ovpE9jmbWkse+n+ddzfjluIuaXVOp7Muz+PXf6zU1OmVq2o8fyaxZrQsxFdCGVgCpGRByjbTTWUYzWHhmb+lrSSS9mFmlTVeYZqmYFOsFVKmhIwrrhcK1itqLFs7KZPTB5yylejqxdtedmFKhGMw8OzUsp+/qxXoWZomteIM+go0iiEABAAQAEABAAQAEAETpNfQskgzMC57stTtY5V4AVJ4DfSIrrVVByZLTU7JqKMgnTWdmdyWZiSzHMk5n/AG2R56c3OTlLizehFQiorgc2WoocQY5HxK/eV3tK1TTuOKoeG48aUPURcrsU8rvRRtqcPkyV0Tvnsm7Jz3GPdJ9Vj+h/HrEGqo2ltLiifS37L2XwL2IzDSG8xGUkqNYNmK0od+Ow7fPGpjvc+Jxlx4HazydXE4scz+g3Dh+JxhN53LgLHezuIQChAIUIYj1kDChFQYaeDlrJz1XI1D4farjq7V312a27jHeVx7yJxfDuHKxwdihAI9pXOGcsot4WbsZjpsU90n2Tip8sK7wYtJ53ji9xE2m9UXBe8eGXn/CJo0yfHcRSviuG8Zzr+tDSjJ7V1lEkmWpIXveKu0g50OFamlTFuLcY7Ce4pyxKW01vG123dNtD9nIltMbcgrTiTko4mghxi5bkhNpb2a56N9CJtimNPnlNdpZRUXvaoLKzEtlXugUFecXaKXDeyrbapbkaBFkgCAAgAIACAAgAIACADJNNL2+k2tqH6uVWWnQ/WN1YU4hFMYetu27NlcF+e/yNnRVbENp8X+CCimXD1JeuQvtEDofEegqekDeFkMZ3E/eNgSfKMthQeqR6pGRHKKldjhLaRZtrU47LM4ttkaU7I4oQeh3EcDG1CanHaRizg4PZZctEb57Veyc99R3SfWUfqP52xnaqjZe2uDL+lu2lsviWURTLYoQzkUIBChAIUIYhQgEKEM5FCAQmfPWWpZ2CqMyxAHmYaTbwjltLiVa9dOZaVWQvaH2mqq+WbfLnFuvSN75bivK9dxS70vSbaX1prVOQAAAAqSBQcznvi7CuMFhFeUnLiN5FnZz3QT+HnDlJR4jjCUuBKWa5wMXNeAwHnn+EV5Xv+JYhp1/I2nQC0S3sSBERChKTAihQWAHeoBmykMeJMbOmsU6016ZlaitwsafpFkiwQBAAQAEABAAQAEAHO0z1lozuaKilmJ2BRUnyEJvG8FvKjM0+ss6xzXkTNWbqd2W41XDNRV7vrAFgSVJHGIJ6iKg5J8ETxok5qL7zOFFBSPPm8ewAPLnSs2vsqT1NAPlrRHa8RJKlmRPiKpZIq/7kFpVaEK6nBqVwJxB37xx5mJ6L3U/gVr6FYviO7quuXZ0ogxPiY5nmf0jm22Vjyx11RrWEPxERIKEM5FCAQoQCFCGIUIBChDOSK0nt82RZzMlBSQRrawJoDhrAbcaecTUQjOeJEVsnGOUZnbrdMnNrTXZzsqcByGQ6RqRhGKxFFFyb4ju6bgn2mhlp3fbbur57egMcTuhDixxhKXAtI0KlypEx3YzJioWHqr3e9QDM1pTE9Iq/5UpSSW5E6qS3sj1AAoMBHJa4HsAFm0BvZbPaHWY6pLmIasxAAaXVlJJwA1S/yjQ6Ps2ZOL79/r13FDX15ipL5Gh3RfMi1qzSJizFVirUrgRwOPI5HZGtGSlwMuUXHiP46OQgAIACAAgAIAKR6W737Gw9kDR7Q2px1B3ph5UovxxBqJ4hjmTUxzLPIxGM8uDyzXk6ZnWG4/xiKVUWSwulH4krZryR9uqdx/jFeVUolmF0ZE/cS4zDwQeWsf1ipe9y+pbp4smBEBOKEByKEAj0QCFCGcihAIUIBChDEKEAhQhnImfJExGRhVWBUjgRQw02nlHLWVghbp0Rs8mhYdq42vQjouXnUxPPUzlw3EMaYxLEIgJT1kqCDkQQesCeDl8DNu2CoC5AwFa76Yxc2W3hHW0kssj7TfGxB1P8ImjR7xBLUe6Rk+ezmrEn+d0TqKXArSk5cR/o7fs2wzxNknHJ1PhdfZb9DsiWuxweUcSipLDN80av+VbpAmyjwdD4kbap/Q7Y0YTU1lFGcHF4ZLR2chAAQAEABABhPpTvf6ReDIDVJA7MbtbOaeet3fgjP1E9qeORcpjiPzIK6LGHDFhUUFPM1I6innFG6bjjBdogpZyLtNz7UPQ/xhRv946lp/dIybKKmjAg8YnTT4Fdxa3Me3bfE2Qe4ajarCo/iOkRWUQs4kld86+Bart0qlTKCZ9U3HFfvbOtIoWaOcd8d5fr1kJbpbifRgRUEEHIjGKrWC1nPA6CAR6IBChDORQgEKEAhQhiFCAQoQzkUIBChAIZ3le8mzis1wp2Lmx5KMesSQrlPsojlNR4lOvbTt2qLOuoPbajN0XIdaxchpEu1vK8rm+BUHck1JJPGLaWOBC3niObNd7vsoN5w/8AMcStjEkjVKRKSbqRRj3jxy8orzuk+G4swoiuO8nNNNCzLkpbLMtZLy0ebLH7PWUEsv2McR6vLw6t1OPajwMuuz+MuJWdGr6nWO0LMkVLHBpYBImLtUgYngRiIhhY63kllDb3G5WXSqW8tGMuapIBKlQCp2g1Ir0ib/Y6dcZfZ+RF/hXe7+B/Zb6kzCFDarHABgVqdwJwY8ATE9Wpqt3Qln8+DIbKLK+0iQiciCACJvm/Ekq4U684KdWWMe9q1UMckBw8REV79VVT23v5d5NVp7LeytxiL6I2tqs3ZszElqviScScqYnjGP8A5dbfeaf+NNEveVkWT9HlqCNWzS1YkEAzNea82hyOL1wJwIh6icJ7Lg8pL9nemjKKalueRpFYsiZksMKEAjjDTa4CaT3MaJo92pfs21SApAapBqWrjmMhvziR6nYxtIh/xdrOzuIm3XdNkmkxCu45g8iMIsQthPssrTqnDtI9sF5TZB+rcgbRmp6HDrnBOqE+0ghbKHZZb7h0m7dxLdCHNcVxXAVNa4r84z7tLsLaT3F+nU7b2Wt5YxFQtChDORQgEKEAhQhiFCAQoQzkZ3veqWWXrzNYitAFFSTQkDcMjmREldbseERzmorLKPeumc6bUSqSV4Yufi2dB1i9XpYR47yrO6T4biuElm2szHiST+JMWeCISesOiM90aZMpJQKW72LGgr4dnUiIJaiCeFvJFVLGWLs1gRMhU7zj/wCIilZKRbjVGI6iMkCADVbFeQkXZZWI1mazyFVTtYylz3ACpPLfQRvWXxpoU5cl9XyMOFMrrnCPN+BULBYJcosURVLEltUUzNaDcorguQjzFt0rXmX9HoK6Y1rCJBIjGzqFBFDiDmDHSI2Tdw3gVYSnJKtXsycSCBXUrtBAJFcqEbQBvdH6x2f/ADnx7nz/ALMfV6dQ9uPANJ73KHsZZoxFXYZqDkAdjHfmBxIMSdIa3qFsw7T+y5+Q9DpOue1Lsr7lZlLTL+a5x5ttt5Zu4SWEOFhnDFTZCzFKuAynMH+cDxjqLaeURSWSnXjYzJmFDiMCp3qa0rxwIPKuFYsp5WRRY2hnQ9uava1odXVIJ3FjVAeYR/umOLYt1uXJr9nVUkrFHmn+icZQQQQCDmDiIqJ44FprPEg7x0UlTKmX9U3DFfu7OnlFuvWTjulvKdmkhLfHcK0XuNrOZjTKFj3VoajVzJ6mn3YNTerElHgLT0OttyLCIqFoUIZyKEAhQgEKEMQoQCFCGcjW97ALRImSj6wwO5hip6ECO657ElI4nHaWCmXToPMehnt2Y9laM3n4R84vWauK7O8qxob4lzuq5ZNnH1SAHaxxY/EcegwilO2U+LJ4wjHgdr3Vms81VBLMhUAZnW7uHHGOqIOdiiuJzZJRjl8CjgxKThAAl2oCdwJhMC93vVWkyjlJkSkpuYqC/wAgnlFnpeb2419yWf1+it0XBbMrO9vH7/Y2SMk0mOrLZ5kwVly3cbCBQHkzEKehi3Xor7FmMd3h+SnZq6YPDl+zrNkvLFZiMg2kioHNlqo84dmivrWZR3eP4OI6qqbwmelqCu1SGHNSGHzEc6aTjdBrmhXrNcvkR9onF5kxz6zselaIOigDpHOsm53zb5teG4taWChRFLlnx3noNBU4AZxAiVkpYbonTAGChV3uSpPEKAT50jTp6Ltmszez+fD+zMt6Qri8R3/g439Jexy1mMBMUuFOoaEVViDQ4HKmYzEdX9GuqG1tZ+n9nNOs62WzjH1/oq1/22XO7JkOIDgg4EV1Mx0NDlnSKsIuKeSyn7REx0SF0uC6q3XMm07zTDMGGOrKOow44CaR70aUdO56OSXF7/Dh44+5nSv2dWm+C3eP/RsI88bwoQzkUIBCJloRSoZlUtXVBIFaZ0rnHSi3wRw5JcWdxCA9EAhQgEKEMQoQCFCGcihAIUIBChDEPLnla9oTcgLnyKqDzLEj3DGn0XXtWufJfd/1ko62eIbPMz2+rH2FpnShgEmMFG5T3pY+4yxzqYbFsl8fzvLOnnt1RfrcM4gJxzdtl7afKl0rrzEU+6WGuei1PSJtPDbtivj+N5DfLZrk/gXrSyQVtOtsmICOaHVb5FPOO+l63txn3Yx4b/39iPoqxbEod+c+vAXo5dQnsXmCstDQKcmalTXeoBGG0nhj10ZpFJddNfLz8v8Ahx0jqmn1Ufr5FyjdMcIAIG2XF9YnZACWWHaLkFANSV3AgatBtIIpjFGzQwldG2O7Dy/Xz4+fGzHUyVbg95VbRJKTJiHNHYdK1Q9VKnrHn9ZW4XzT5t+O839LNToi1yx4biW0ZsAmzSzCqy9UgbC5J1fu0rTeVOyNDorTqTdsu7cvmUOk72kq138S5RvGMRmkl3fSbLNlDxFap7ykMn7wER2w6yDjzO6p7E1LkYyMcY83vW5noc53oCaQMZtOj9l7KyyEOaykDe9qjWPnWPTQjsRUeSPOTltScuZT74u76PNKgdxqtL5VxT4a05avGPN9I6V1WbS7Mvzy/a/o9BoNT1tey+K/HP1+xoIzy8KEAjP9Mbb2lpKjwyxq9c3+eHwxraSGzXnmZWqntTxyJnQMTCsxmZigIVFJJFc2IrlmMt5ivrNlNJLeTaTaw23uLYIpFsUIBChDER1+30tkRWZWYsSFApSoFcScvnE1NLseEyG2xQRC6P6VvPtWpMCqrghANjDEVJzqKjZsie7TKEMohrvcpYZcRFMsChAIGagqf5/jHSTbwjltJZZZ7jsRlS6sKO51m4eyvQdKljtj1Olo6mtR7+/5mHfb1k9ooPpHs+rbA2x5SH4lLKf3QkZ/SMcTUua/H/TQ6PlmDjyf5/4VaM8vls9HF39pammkYSVw9+ZVRTkuvX3hGj0dXmTny3evXeZ+vsxFQ57/AF67i/3vdq2iXqE0INUbPVYVANNooSCNxOWcaN9MboOEjPptlVNTieXLYzJkJLNKjWLUqRVmLGlRvMOmvqq4w5IVtnWTc+bH0SkYQAEAEDpFchm/WS/+oBQrkHAyx2MNhyNaHYRQ12iWoWVukvWC7o9W6Hh9l+sidDlKpOVlZW7bEMCD/wBKWAaHZgfKDo6uVdWzJYeWGusjO3ai8rBYIvlIIAMn04un6PamYD6udV14Gv1i/eOt8dNkYuup2J7a4P8APr9mxordqGy+K/BAy5OuQntkL946v6xUqWZxXxX5LVjxCT+DN2j0p50a3lYEnyyj8wRmpGTA7/xBINQSIjtrjZFwktzO67JVyUo8UUa32F5D6kwZ+Fh4W5bjTNTiKHMYnzGr0c9PLnHn5/E9FptXC9cnyGF4WsSZTzD6qk8z6o6mgivXDbkok9k9iLkZazFiScSSSeJJx+cbe5GLxNRuWxdhIly9oHe944t8zGNbPbm5GvVDYgkPxEZ0KEAhQhiI/SC7vpFndB4qaye8uI88usS02bE0yK2G1HBlkqYVYMuDKQQdxBqPmI12k1hmang1+6raJ8lJq5Mtabjkw6EEdIxpw2JOJoxltLI6LACp/muAHOsKKcnhcQk0llk5c10momTRSmKIdn2m47hszONNX0Gi0PVe3Ptfj+zI1Op6z2Y8PyT0aRTKF6UpONmfd2ynr2ZH5T5xm9JL2Yv4+vwaHR79qS+Hr8lEP80x+W2MlLO5Go2lvZr+id0/RbKiEd9u/M95gKjjQALXbqx6KirqoKPrJgX29ZNyJmJiIIACAAgAIACAAgAIACACL0kucWuztLNAw70tvZcA0PI1IPAmIrqlbBxZJVa65qSMosEhltchHUqy2mQrKcwROSo8tuRGOUYlUHG+MZcUzZtmpUuS4NG1x6AwggA5WizrMUq6hlOYOPEQmlJYfAabTyjIvStKWzGVIluSHrMZTiVANEGtmQTXOp7mZjJs0lVNm1Dv7jRhqrLYbMio6L2QTLSmtTVTvmvDwjq1MOBiDUSca20S0RUrFk0oRkGqKEAhQgEKEMQoQCM00yu7sbUxA7szvrzJ7488fiEaums2ofFGddDZl8ye9GNoaY72UFakGYhY0ApQTAN5xBA97ER1LSdfNYeDlajqo8Mms3dcySiGPff2jswodVfVzOOJxpUxqafSV0L2Vv595Qtvnb2iSiyQhABS/SiPqJB/tqecqYf8sUOkV/8AJfP9MvaD/wDV/L9oiPR/cPbTBaHH1cs9yvrTBt5J+ansmINBp8vrJfTzJtdfhdXH6+RpcaxlhAAQAEABAAQAEABAAQAEABABXr/0bE+fIny6LMlzZLPXJ0SYrEGnrAA0O3I7CsNlEZzjPvRNXc4xcO5lhiYhCAAgA+c9Mb3+mW6dOBqpbVl+4ndQjnTW+IxmWz2ptl+uOzFI070QXN2diecw71obCv8AVpVVHU654giLemjiOeZWvlmWORbJ1w2dv2Sr7lZfnqEVhz01M+1FeG/xFC+yHZkxq+jEo5PNXkVP5lJiu+jdO/4/dk61967/ALI5/wDCqf107/C/7cR/6mjm/FeR3/sbfh6+opdF0/rZ3+F/24cei6Fzf1OX0ha+R3l6OyRnrtzdh8loImjoNPHhHxy/yRy1dz/kV/0j6MS5lgdpMtVmST2g1QAWAH1gJzPdqeJURJbTHYxFYxyOa7Ht+08mO3LeTWW0Sp6Zy3DU3jJ16qSOsUoS2ZJlmUdpYPpSyWlZstJiGqOqsp3hhUHyMaied5QaxuOsMQQAQelNxm2rITW1VWcHmHbqiXMWi8SWGJyxONKGG6lWpRfDJLTa6m2uOCXs1nWWiogCqoAUDYBlEqSSwiNvLyzrDEEABAAQAEABAAQAEABAAQAEABAAQAEAFZ9It8fRbvmsDR5n1UvfV6gkcQoZukRXT2YNklUdqRhF22Fp86XJTxTHVBw1jSvIDHpGdGO08Iut4WT6WsVlWTKSWgoiKqqOCgAfIRqpYWDPby8neGIIACAAgAIAPCKwAfOmmFy/QrbNkgdyutK9x8U8sV5qYzLYbEmi/CW1HJpfodvvtbK9mY96QarxluSR5NrDgCsWtNPMdnkV744eTQYskAQAEABAAQAEABAAQAEABAAQAEABAAQAEAHjMAKnADOACOm39Z1/aq2/UrM89QGkQT1NMN0pLxJY0Wy4RfgcDpJK9UTG5Lq/mIMQ/wCx03vfZ+RL/hXe7915md+lOdPtbyuykzDJloSSKMS7Gh7qknBVGNPWMV7tXVY0oy/X5Ja6JwXtI4ehu6O0tUy0MO7IXVX+8eoPUKGBH2xE+mhmW0R3ywsGyReKgQAEABAAQAEABABnfpjuTtLPLtKjvymCtTMpMIA5kPSg+00VtTDMdrkT0S37PMpWg6WmyWyVPEl9TFZgJVSUbPBiDgQGp9mM+vV1Vzy5fsvT0ts49k19NJpO0TF5oW/JWLi6R0z/AJfZ+RVehvX8fuvMdSb7kN+1UbteqE8g1KxYhfVPdGSf1IJU2R7UWPwYlIz2AAgAIACAAgAIACAAgAIACAAgAgtIL/7E9nLAaZSpr4UByrTMn2d2JIwrR1utjp1hb5Pu/b9by7pNHK954JetxULVPeaazWaYftZDkvhXoBHnrtVbd25buXd4G9Tpaquyt/PvPZZiBEskO5RjpEEkOpZjpEEjvYbV9HcuMEYgzRsOAHae8oAx2gUx7tNDQap1zUJdl/b13lPVUKcdpcUW+PRGSEABAAQAEABAB47AAkmgAqSeGcAGd3neLWmZrtXVB+rU+qNhp7RGfOmUeV1uslfPCfsrh5+uHiem0WkVMMte0+PkcFMUy2zsphkbOqmAjZ3skxpZrLYpwXwnfVfCedK8Yt06u2rsvdye9evkVbdNXZxRZrnvXte44CzAK4ZMMiy15io2VGJzjf0urjfHdua7jHvolU/gSkWyAIACAAgAIACAAgAIACADnaJwRGc5KpY8gKmADNDMZiWbxMSzcziemwcAI8Zda7Zub7/X2PX01KqCgu4IjJD1DAJjqUY6RBJDuUY6RBJHYiGcFnuZybPKJz7NQeYAB+Yj11UtquMn3pMwJrZk18R5EhyEABAAQAEAEXpPM1bJN4gKeTsEPyYxX1UtmibXJk+mjtXRXxRRI8gesFLAJnVTDI2dlMMjZ1UwzhnTtuzpMGcs646ZjqtV6xZ0trqtjL1grX17cGi8iPVmCEABAAQAEABAAQAEABAAzvn+jT/7qZ+QwnwGuJlfaHefOMjqKvdXgjY62fvPxDtDvPnD6ir3V4IOts95+J72h3nzg6iv3V4IXWz95+ItZze0fMwupr91eCOXZPm/E6rPb2m8zD6mv3V4HDslzZ0+kP7TeZg6mv3V4HG3LmaJcH9Fkf3aflEakFiKS5FGXaY/js5CAAgAIACACH0t/oc34P8A7FiO1JwaZJS2ppozftDvPnGZ1FXurwRq9bZ7z8T0TDvPnC6iv3V4IXWz95+IoTW9o+Zg6mv3V4IXWz5vxFCc3tHzMHU1+6vBHPWT5vxFie3tN5mH1NfurwOesnzZ689qHvNkdp3QdTX7q8BOcubNTkeBeQ/CNczTpAAQAEABAAQAf//Z"/>
          <p:cNvSpPr>
            <a:spLocks noChangeAspect="1" noChangeArrowheads="1"/>
          </p:cNvSpPr>
          <p:nvPr/>
        </p:nvSpPr>
        <p:spPr bwMode="auto">
          <a:xfrm>
            <a:off x="307975" y="-2293938"/>
            <a:ext cx="5419725" cy="509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data:image/jpeg;base64,/9j/4AAQSkZJRgABAQAAAQABAAD/2wCEAAkGBxQREBMUExQVFRUWFRQZFRgXGBcXHBwcFhQWFxQYHRocHSgiGh4lGxYaITEiJSorLi4uGB8zODMsNygtLi0BCgoKDg0OGxAQGywkICQsLC80NCwsLCwsNCwvLCwsNCwsLCwsNDQ0LCwsLCwsLCwsLCwsLCwsLCw0LCwsLCwsLP/AABEIANoA6AMBEQACEQEDEQH/xAAcAAABBQEBAQAAAAAAAAAAAAAAAgQFBgcDAQj/xABKEAACAAMEBwQGBwQIBQUAAAABAgADEQQFITEGEkFRYXGBEyIykQdCUnKCoRQjYpKxssFDotHwNFNjc6PC0uEWJDPT8VRkg7Pj/8QAGgEAAgMBAQAAAAAAAAAAAAAAAAEDBAUCBv/EADQRAAICAQEEBwgCAwEBAQAAAAABAgMRBBIhMVEFEzJBkdHwIlJhcYGhscFC4RQV8WIjM//aAAwDAQACEQMRAD8A3GAAgAIACACp2i1zJVqnmW2Ade4xJU1lISPsmpOI4VrSkY2o1k6NS1xW7d9O40qtNG2lPg95ZLDa1moHWuOYOYIwIPEH/aNaucZxUo8GZ8ouLcWOI7OQgAIACAAgAIACAAgAIACAAgAIACAAgAIACAAgAIACAAgAIACAAgAIAPAYAPYAOFttSykLucB5k7AN5JwAjmc4wi5S4I6jFyeFxKarliWbxMWY8CxJoOArQco8nfa7bHPmb9dfVwUeRMaNTKTJi7GUMOa91j1BQfDGx0TNuMo8sff/AIZuvilJS5lgJpGsUDDb69ODSrzYSUWbYk7hGTOQe9NRtmOABqCBsJwANX0V0tst5StezTQxABeWcJiV2MmY3VFQaYEwAS1qtaShWY6oN7EDoK5mFKSist4Q0nJ4RET9KZQ8CzJnELqj9+hpxAMUbOktPDvz8vPh9y3DQXS7sfMYzNJ5p8MuWu6rM/yotPMxUl0wv4w8X/X7LMei3/KX2G5v60HN0HuJT8zNED6Wu7kvv5kq6Nr72/t5CTe9oP7Zh8Mv/RC/2t/JeD8x/wCuq+Pr6C1vmeP2learT5AH5w10tdyj4PzE+jqub+3kd5WkE8eISm4BWX56zfhEsel5fyj4PHmRS6NXdIdydJfblMPcZXA562qfIGLMOlKZdrK9fDyIJ6CxcMMkrJe8maQFcaxyVqox5KwBPSL1d1dnYkmVJ1Th2lgo2nfpdstgDS5BW02gVFFP1aHLvuMyPZXHChKxKcGfejv0tTxeLfT5utJtJAJOCyWGCFRkqbG+8SSDUA+iIACAAgAIACAAgAIACAAgAIAM6ue8J1nRVRsFABRhrKCMGoKgrjXAECuyPNR191E3BvKTfH59z/6egnoqboKa3NpcCZ/4mmkeCWDv7x+Vf1i1/uH7n3/orf6v/wB/b+xhaLS81g0xtYjIZKu+g88TU45xn6jV2X9p7uS4FqrTV09nierFckZM6NS6zJjbFUKObd5h0AQ/FG70TBqMpc8fb/pk6+WZKJKXzdq2qzzZDlwk1GRijarUYUND/I31EaxQPmjT/wBFlpu2sxD29nrg60DrtAdM8gcVqKCpplCbS3saTfAo9htsyRMWZKdpbqaqyEqw5EQxF5uT0nzUb/mk7euBmA0mU41wblhGZq+juue0pPPx3r6cjQ02u6pbLisfDc/7L7dOmVjtFNWcqsfVmdw1OzHAnkTGPbor6+MfDealesps4PxLApiqWBYgEeiAQoQxHG2W2XJXWmzElrvdgo+ZjuEJTeIrPyOJTjFZbwVC+vShZJNRJ1rQ2Ph7qVG9mFfIGL9PRls+1uX3KVmurj2d5m+kunNqtoKswlyj+zl4A+8c26mmGQjWo0NVW9LL5szrdVZZue5EBYrHMnOJcpGdzkqgk/KLU5xgsyeEQRi5PCNh9HPonktMV7xbv5pZgaK2Fe848VMe4p9WpJEQ06qq7dBkllM6+0jeZcsKoVQAoAAAFAAMAANgiwRCoACAAgAIACAAgAIACAAgApekl2GTNMwD6uYak+y5zB3BjiDvJGHdrg9J6NqTujw7/P5G10dqls9VLj3eRGpGQabOyQyNnaQC7iWlDMIqFrsBALHcoqMegqSBFnT6ed8sR8SrfdGpZZcbvsgkywgx2k7ycSf9tgoNkeoqrjXBQjwRhTm5ycmcb4vRbPL1jixwRcix57ANp2cTQHi++FMNufr4HdNMrp7MSjWm0PNfXmHWbZsCg+qo2DLiaCpMeX1OpnfLMuHcu5euZ6TT6aFEcR8Sq6QaC2W11bV7KYfXl0FT9pcjzwPGJtP0hbVuzlfHzIb9DVbv4P4GeX16PbXIqUXt03y/F1Q415VjYp6Sps3N7L+PmZVugthw3r4eRVJssqSrAqRmCKEcwYvpprKKTTTwxxYr0nSf+lOmS/cdl/AxxOqE+1FP5o6jZOPZbRMydO7wXK0t1WW35lMV3oNO/wCP5JlrLl/L8HQ+kK8f/Uf4cn/RC/12m937vzH/AJt/vfZeQ0temNumeK1TfhbU/JSJI6OiPCC/P5OJam2XGTIWdOZ2LMxZjmWJJPUxYSSWEQtt72PLquafam1ZEp5mNCVGA5tkvUxxZdXWszeDqFc59lZNA0e9ErsQ1rmav9nK7zcixFB0B5xmXdKrs1LL+PkXq9A+NjNMui45FiBlyZQlYDWwOsa4gsT3jtz4xl3zuk825+u77F2qNaX/AM8Egygih/mhqDwNcaxBFuLyuJI0msMmrmvU1Eqaa1wRzt+w3Hc23I401vQ6LXdd7E+1+f7MnU6bq/ajw/BPRolMIACAAgAIACAAgAIACADxlBBBFQcCDABC2jRiSx7heXwQinkwNBwFBFG3o6ie/GPlu+3D7FuvXXQ3Zz8yq+kC65tksZnSJz1V1EyoQ9xu7Ud3A6xXoTFefRtVcdpZfzflgmjrbJvDwvkUDQi+ms95SZrsSHbs5rMakrMotSTsDarfDHdElCSxwObVtRZ9CRplAzq87f8ASJzTK93KXwQZH4vFvxA2CPLdIajrrXjgty/b+v4wel0On6qrL4ve/I4CKRcJG47t+kTKEkIgBemZqTqqN1aGp2AcQRpdH6NXtyn2V92Z2v1TpSjHiywz9GpR8JZORqPnj840Z9E0vs5X1z+ShDpK1drD9fAyTTPSa7ZVreyz0+kdmdV37JGVWFQy1LVqMiRtqIrf62+rfVP8om/z6bN1kP2R92aHXXeYc2TtKpQuJZeo1q0qsxThgcsIfXa+rtRz9M/gXVaOzsyx9cfk4Wn0Ry60S0unB5YY/JlhLpeSeJQ++Bvo2L3xl+ziPRD/AO7/AMH/APSOv9x/4+/9HP8ArP8A19v7JGxeiKQSA02fMO5Aq16UYxx/tLpvEI/lnX+BXFZlL8IfaQaN3fcshZ06y65dtRFY9ozGhJOqx1QBTE02jCJFXrru09leH4I3PSV8Fn18SIuX0tyxaEWdZVWzYA6jHWTHxYAAgeyAOcTV9F1rfY3J+HrxIp6+b3QWD6Es8hFHcVQDtFMeu2L9dNdfYSRUnZOfaeSN0ls4MoTPWRloeDsqsOWNeYEV9fUrKW3xW8l0tjjYsd+4gBHmTbPWUEUP8PI7Dxhxk4vK4nLSawyz3JbDNld7F1JV+JABB4VUq1NlaR6rTXddWp+smFdX1c3EfxORlSl6QlrWra1JFTLA2ENlMPNgKHYp2VMZcekFLVdX/Hh9fW5eJoy0Ljpus/lx+nrey2xqGcEABAA2sVtSbr6hrqsVPMbRvHGOYzjLOHw3fUbi1xHMdCCAAgAIAGt62FbRImyX8MxGQ8NYUrzGcKSysDTw8nzParO0t3luKMjMjjipKsPMGMlrDwaCed5u90X2bTcxnV+s+jzFY/2iKVY9SNbkRF92tUua4pP7IqKtO1QfBtfcraiPII9YLEMRPaJW1UmNLbDtNUod7CtV5kUpyMbfRF0UnU+Ocrw/r1gxelKXlWLhw9eJbo2zIPmH0k+ju2ybfPmS5E2fKnTZkxHlI0ynaMWKsFqVIrSpwNKjcAC/egbQq02Mz7VaUaUZiKkuW2DUqGZmX1cQAAcfFgMKgGo31aUlyizhWOSKQDrMcl/U7gCdkQaiVcYOViTSJaVOU1GD3lLlrQAVrQDHfxjyR6U7SJrI6uviU1FcjgQQeBBI4Z7In017osU16RBfSrYbLGHpOudL5saLLmJJtEp9ZFnHVDVFHQNkaihBFcgDSpp6WnVVXL2Xv5d/gYVtFlfaXkZho96GrwnT1W0SxZ5NRrzC8tjSuIQIzVYjLZxiwQn0pMnS5KDWZUUAAaxAyGAxhNpLLGk28Irt73p29EQESwQSSKFiMRgcQoOONCSBsGOLr9dGUerr3835GlpNK4vbmMRGQaAqARKaNMe1mjYUlnrWYD8qeUbfRMnsyj8V9/8Ahl65e0mSd+zSlltDDArJmkcwhIjTtk4QlJdyZUripTUX3tFAVRSlMKUpw3R41HrWWG6NITLUJNBZRgHGLAbmGbU3ipOGBNSd3S9KRxs3ePn68DE1PR7T2quHImhf0ildc/cevlq1jR/yqMZ214oof49ucbL8CMvG+zMBSUCinNzgxG5Rmtd5oRjQA0Iz9T0nHGzV4+Rap0TzmzwFaN92awGRljkNRu7T758oOiZPE18v2GvSzH6/oscbBnhAAQAEABABh/pbunsbf2gHdtCh/jWizB+U/FFDUxxLPMuUyzHHIf8AootnaJbLCTTtZbPL4Er2cz5FD8Jh0YkpVvv/AOCtzFqa7iRltUA0pvBzG8HiI8xKLi3F8UemjJSipLgzoIQARXOBNp5Ry0msMlbFf0+UAKiYo2PXW5a4x6sGMatPStsVia2vs/X0M23oyuTzB4+6JJNKjtkjpMr/AJBFxdL1d8X9vMqPoyzua+/kcZ2k80+CWicSxf5ALTzMRWdLr+EfHyXmdw6Mf8peHr9ETOmtMbWdi7ZVNMBuAGAGAyGNMYy79RZc8zfkaFVEKliKPBEBKKEMQoQCELZ0GSKOgiSNk48G19SN1xfFIXLkqpqFAO8ACOZSlLfJ5BRS4I6wgFCAQoQxEvozK7019h1EHwazEjh9ZTmpjf6Lr2anLm/sv7yZOtlmeORNWiSHRkbJlKnkRQ/jGnxKaeDOWlMjMj+JDqtzG0cCKEcCI8dfS6bHB9345nq6blbBTR0SIzpnZIZGzskMjZP6MyMHmnJ6KvFVr3upY8woO2PRdG0uurafGX47jF1lm1PC7ibjRKgQAEABAAQAUv0s3T293tMA70hhMHu+GYOWqdb4BEGojmHyJaZYl8zING70+iWuRP2I41vcPdmfuk9aRSrlsyTLc47UWjXdJrt7KZ2qYyphqSMldv0c4g+0TjiBFbpTSPPXR4d/n5lro3VLHVS+nkRIjGNc9EAhUAhQgEKEM5FCAR6IBChDEKEAhUMQoQHJ7AIUIBCkRmYIgq7ZDYKZsfsjb0GZAixp6JXT2UQ3WquOWW6xWUSpaouQGZzJJqzHiSSTzj1MIKEVGPBGHKTk8s7x0Iir6uVbRRgdSYBQNSoI9lhtGJptBPEg1dVpIaiOHufcyzp9TOh5XDkZ9ar6kyZ8yRNcLMlmjYMVrQHBqU27aHhHn7dFbXJrj8jahq65rPAk7umieNaSGmLWmsisy1GY1gKA9Y5ho758IsU9TVHjInrBcLtQzu4vsAgseDEYKOAJrvGUaum6M2XtW7/h5+RnX67aWK/EsiqAABgBkBGuZx7AAQAEABAAQAc58lXRkYVVgVYHaCKEeUAHzVfN3NZrRNkPWst2XHaPUb4loesZU47MmjQi8rJrfoy0lS12b6JOoZkpNWhxEyUAFBocyBQHoduF2ixTjssrWwcXtI90iu0WOj647Jmouse8pOzHFwN4xAxOALRka3o7Y9uvhy8vLiauj1+37FnHn5jBGBAIxByIjI4GpnIuAQqsM5OItJbwCo9omi9Np6Ch3x1spcTnLfAUEc5vT3VA/NrQZXITi+YsSPtv5j9BBtfA5cfiLEhtkxuoUj5AH5w8rkc4fMVV1zAYb1z+6f0JPCHhPgLaa4nWXMDCoNR/NRwPCOWmuI85OggEewCOP0xO1WSHTtGNAGbVArlrHZXYMzsEWNPp5XSUU8fP9cyG21VxbxkuN13ashTjrO1NdzhWmQA9VRsH4kkn0tFEKY7MTFttlZLMh9ExGEAHhNMTAB8yXpbO3nzpv9ZMmP0diwHkYyZPMmzRSwsG8ejqxdjdlmG1k7Q//KxcfJgOkaNKxBFK15myyRKRhAAQAEABAAQAEABABSfSXoj9MldtKX/mJQwA/aIMSnMYleNRtqIL6ttZXEmqs2Xh8DGLutryJqTZZ1XRqqfxBG4ioI2gkRQi3F5RbaTWGWZ72e1ntZjFnOBr6v2VGSrwHPOsVNROcp5m/Iu6eMIw9hEpclmbVLhiobwjMHexHE7qGgzxwpXTWcYLdcXxJQTGHiWvFcepXMchWIcJ8H69fIky1xOYbtTX1AaAEEVINCSDjgcKHaCd1G/Z3d4RW1v7hyscHTOiwzlnRYDhnRYZwzosM5ZznyfXUd7aB6wGznuP6R0nnczh7t6OaWoMAUDNXI0oMcjVqVHKsGzjiPazwCZIZ1IZylQR9WaEVGesccMxQDrDTS4LxE03xKZaLMZbMjgVBIO41xryNa9d8WM53ji9xZdGdMXs9Jc7WmScgc3TltdRuzGzILGjp9c4+zZvXPz9Z+ZR1GiUvar48jS7NaFmIrowZWFVINQY1k01lGW008M6wxEJprbuwu+1TK0IlMqn7T9xP3mEcWyxBs7rWZJHzxZ7OZjpLXxOyovNiFHzMZaWXgvN43n09Z5IRFRcAqhRyAoI1zOOkABAAQAEABAAQAEABABVdM9KPow7KUQZzDE4ESwfWI2sdg6nCgapqtSqVhcX6yWtNp3a8vgYxfNkNTMFTrGr1xNScWJ21OfHnGZVa5PEuJfuqUd8eAzsFp7NwTUqSA4GZFcacaRJOG0viR1z2X8DTrPNVkVkIKkArTKmyMSSaeHxNqLTWUdhCAa2PwLvAoeYwb5gx1PtMIdlHZ5oWlczkBiTyEJJsUpJClDncg+83nkD96OvZXx9euRH7TFiQf6x/wBz/TBtLl+TnZfMUEcZPX3gPlq0p84eVyOXF8zrKtGIVhqk5bQeR28jQ4HCHjvRznmO1hHLGtjPcBGRqV90klflSHPiOPAcCORkLpPYdZO1HiQd7im37ufLW3xNVL+JzweSsxKdk3ovpE9jmbWkse+n+ddzfjluIuaXVOp7Muz+PXf6zU1OmVq2o8fyaxZrQsxFdCGVgCpGRByjbTTWUYzWHhmb+lrSSS9mFmlTVeYZqmYFOsFVKmhIwrrhcK1itqLFs7KZPTB5yylejqxdtedmFKhGMw8OzUsp+/qxXoWZomteIM+go0iiEABAAQAEABAAQAEAETpNfQskgzMC57stTtY5V4AVJ4DfSIrrVVByZLTU7JqKMgnTWdmdyWZiSzHMk5n/AG2R56c3OTlLizehFQiorgc2WoocQY5HxK/eV3tK1TTuOKoeG48aUPURcrsU8rvRRtqcPkyV0Tvnsm7Jz3GPdJ9Vj+h/HrEGqo2ltLiifS37L2XwL2IzDSG8xGUkqNYNmK0od+Ow7fPGpjvc+Jxlx4HazydXE4scz+g3Dh+JxhN53LgLHezuIQChAIUIYj1kDChFQYaeDlrJz1XI1D4farjq7V312a27jHeVx7yJxfDuHKxwdihAI9pXOGcsot4WbsZjpsU90n2Tip8sK7wYtJ53ji9xE2m9UXBe8eGXn/CJo0yfHcRSviuG8Zzr+tDSjJ7V1lEkmWpIXveKu0g50OFamlTFuLcY7Ce4pyxKW01vG123dNtD9nIltMbcgrTiTko4mghxi5bkhNpb2a56N9CJtimNPnlNdpZRUXvaoLKzEtlXugUFecXaKXDeyrbapbkaBFkgCAAgAIACAAgAIACADJNNL2+k2tqH6uVWWnQ/WN1YU4hFMYetu27NlcF+e/yNnRVbENp8X+CCimXD1JeuQvtEDofEegqekDeFkMZ3E/eNgSfKMthQeqR6pGRHKKldjhLaRZtrU47LM4ttkaU7I4oQeh3EcDG1CanHaRizg4PZZctEb57Veyc99R3SfWUfqP52xnaqjZe2uDL+lu2lsviWURTLYoQzkUIBChAIUIYhQgEKEM5FCAQmfPWWpZ2CqMyxAHmYaTbwjltLiVa9dOZaVWQvaH2mqq+WbfLnFuvSN75bivK9dxS70vSbaX1prVOQAAAAqSBQcznvi7CuMFhFeUnLiN5FnZz3QT+HnDlJR4jjCUuBKWa5wMXNeAwHnn+EV5Xv+JYhp1/I2nQC0S3sSBERChKTAihQWAHeoBmykMeJMbOmsU6016ZlaitwsafpFkiwQBAAQAEABAAQAEAHO0z1lozuaKilmJ2BRUnyEJvG8FvKjM0+ss6xzXkTNWbqd2W41XDNRV7vrAFgSVJHGIJ6iKg5J8ETxok5qL7zOFFBSPPm8ewAPLnSs2vsqT1NAPlrRHa8RJKlmRPiKpZIq/7kFpVaEK6nBqVwJxB37xx5mJ6L3U/gVr6FYviO7quuXZ0ogxPiY5nmf0jm22Vjyx11RrWEPxERIKEM5FCAQoQCFCGIUIBChDOSK0nt82RZzMlBSQRrawJoDhrAbcaecTUQjOeJEVsnGOUZnbrdMnNrTXZzsqcByGQ6RqRhGKxFFFyb4ju6bgn2mhlp3fbbur57egMcTuhDixxhKXAtI0KlypEx3YzJioWHqr3e9QDM1pTE9Iq/5UpSSW5E6qS3sj1AAoMBHJa4HsAFm0BvZbPaHWY6pLmIasxAAaXVlJJwA1S/yjQ6Ps2ZOL79/r13FDX15ipL5Gh3RfMi1qzSJizFVirUrgRwOPI5HZGtGSlwMuUXHiP46OQgAIACAAgAIAKR6W737Gw9kDR7Q2px1B3ph5UovxxBqJ4hjmTUxzLPIxGM8uDyzXk6ZnWG4/xiKVUWSwulH4krZryR9uqdx/jFeVUolmF0ZE/cS4zDwQeWsf1ipe9y+pbp4smBEBOKEByKEAj0QCFCGcihAIUIBChDEKEAhQhnImfJExGRhVWBUjgRQw02nlHLWVghbp0Rs8mhYdq42vQjouXnUxPPUzlw3EMaYxLEIgJT1kqCDkQQesCeDl8DNu2CoC5AwFa76Yxc2W3hHW0kssj7TfGxB1P8ImjR7xBLUe6Rk+ezmrEn+d0TqKXArSk5cR/o7fs2wzxNknHJ1PhdfZb9DsiWuxweUcSipLDN80av+VbpAmyjwdD4kbap/Q7Y0YTU1lFGcHF4ZLR2chAAQAEABABhPpTvf6ReDIDVJA7MbtbOaeet3fgjP1E9qeORcpjiPzIK6LGHDFhUUFPM1I6innFG6bjjBdogpZyLtNz7UPQ/xhRv946lp/dIybKKmjAg8YnTT4Fdxa3Me3bfE2Qe4ajarCo/iOkRWUQs4kld86+Bart0qlTKCZ9U3HFfvbOtIoWaOcd8d5fr1kJbpbifRgRUEEHIjGKrWC1nPA6CAR6IBChDORQgEKEAhQhiFCAQoQzkUIBChAIZ3le8mzis1wp2Lmx5KMesSQrlPsojlNR4lOvbTt2qLOuoPbajN0XIdaxchpEu1vK8rm+BUHck1JJPGLaWOBC3niObNd7vsoN5w/8AMcStjEkjVKRKSbqRRj3jxy8orzuk+G4swoiuO8nNNNCzLkpbLMtZLy0ebLH7PWUEsv2McR6vLw6t1OPajwMuuz+MuJWdGr6nWO0LMkVLHBpYBImLtUgYngRiIhhY63kllDb3G5WXSqW8tGMuapIBKlQCp2g1Ir0ib/Y6dcZfZ+RF/hXe7+B/Zb6kzCFDarHABgVqdwJwY8ATE9Wpqt3Qln8+DIbKLK+0iQiciCACJvm/Ekq4U684KdWWMe9q1UMckBw8REV79VVT23v5d5NVp7LeytxiL6I2tqs3ZszElqviScScqYnjGP8A5dbfeaf+NNEveVkWT9HlqCNWzS1YkEAzNea82hyOL1wJwIh6icJ7Lg8pL9nemjKKalueRpFYsiZksMKEAjjDTa4CaT3MaJo92pfs21SApAapBqWrjmMhvziR6nYxtIh/xdrOzuIm3XdNkmkxCu45g8iMIsQthPssrTqnDtI9sF5TZB+rcgbRmp6HDrnBOqE+0ghbKHZZb7h0m7dxLdCHNcVxXAVNa4r84z7tLsLaT3F+nU7b2Wt5YxFQtChDORQgEKEAhQhiFCAQoQzkZ3veqWWXrzNYitAFFSTQkDcMjmREldbseERzmorLKPeumc6bUSqSV4Yufi2dB1i9XpYR47yrO6T4biuElm2szHiST+JMWeCISesOiM90aZMpJQKW72LGgr4dnUiIJaiCeFvJFVLGWLs1gRMhU7zj/wCIilZKRbjVGI6iMkCADVbFeQkXZZWI1mazyFVTtYylz3ACpPLfQRvWXxpoU5cl9XyMOFMrrnCPN+BULBYJcosURVLEltUUzNaDcorguQjzFt0rXmX9HoK6Y1rCJBIjGzqFBFDiDmDHSI2Tdw3gVYSnJKtXsycSCBXUrtBAJFcqEbQBvdH6x2f/ADnx7nz/ALMfV6dQ9uPANJ73KHsZZoxFXYZqDkAdjHfmBxIMSdIa3qFsw7T+y5+Q9DpOue1Lsr7lZlLTL+a5x5ttt5Zu4SWEOFhnDFTZCzFKuAynMH+cDxjqLaeURSWSnXjYzJmFDiMCp3qa0rxwIPKuFYsp5WRRY2hnQ9uava1odXVIJ3FjVAeYR/umOLYt1uXJr9nVUkrFHmn+icZQQQQCDmDiIqJ44FprPEg7x0UlTKmX9U3DFfu7OnlFuvWTjulvKdmkhLfHcK0XuNrOZjTKFj3VoajVzJ6mn3YNTerElHgLT0OttyLCIqFoUIZyKEAhQgEKEMQoQCFCGcjW97ALRImSj6wwO5hip6ECO657ElI4nHaWCmXToPMehnt2Y9laM3n4R84vWauK7O8qxob4lzuq5ZNnH1SAHaxxY/EcegwilO2U+LJ4wjHgdr3Vms81VBLMhUAZnW7uHHGOqIOdiiuJzZJRjl8CjgxKThAAl2oCdwJhMC93vVWkyjlJkSkpuYqC/wAgnlFnpeb2419yWf1+it0XBbMrO9vH7/Y2SMk0mOrLZ5kwVly3cbCBQHkzEKehi3Xor7FmMd3h+SnZq6YPDl+zrNkvLFZiMg2kioHNlqo84dmivrWZR3eP4OI6qqbwmelqCu1SGHNSGHzEc6aTjdBrmhXrNcvkR9onF5kxz6zselaIOigDpHOsm53zb5teG4taWChRFLlnx3noNBU4AZxAiVkpYbonTAGChV3uSpPEKAT50jTp6Ltmszez+fD+zMt6Qri8R3/g439Jexy1mMBMUuFOoaEVViDQ4HKmYzEdX9GuqG1tZ+n9nNOs62WzjH1/oq1/22XO7JkOIDgg4EV1Mx0NDlnSKsIuKeSyn7REx0SF0uC6q3XMm07zTDMGGOrKOow44CaR70aUdO56OSXF7/Dh44+5nSv2dWm+C3eP/RsI88bwoQzkUIBCJloRSoZlUtXVBIFaZ0rnHSi3wRw5JcWdxCA9EAhQgEKEMQoQCFCGcihAIUIBChDEPLnla9oTcgLnyKqDzLEj3DGn0XXtWufJfd/1ko62eIbPMz2+rH2FpnShgEmMFG5T3pY+4yxzqYbFsl8fzvLOnnt1RfrcM4gJxzdtl7afKl0rrzEU+6WGuei1PSJtPDbtivj+N5DfLZrk/gXrSyQVtOtsmICOaHVb5FPOO+l63txn3Yx4b/39iPoqxbEod+c+vAXo5dQnsXmCstDQKcmalTXeoBGG0nhj10ZpFJddNfLz8v8Ahx0jqmn1Ufr5FyjdMcIAIG2XF9YnZACWWHaLkFANSV3AgatBtIIpjFGzQwldG2O7Dy/Xz4+fGzHUyVbg95VbRJKTJiHNHYdK1Q9VKnrHn9ZW4XzT5t+O839LNToi1yx4biW0ZsAmzSzCqy9UgbC5J1fu0rTeVOyNDorTqTdsu7cvmUOk72kq138S5RvGMRmkl3fSbLNlDxFap7ykMn7wER2w6yDjzO6p7E1LkYyMcY83vW5noc53oCaQMZtOj9l7KyyEOaykDe9qjWPnWPTQjsRUeSPOTltScuZT74u76PNKgdxqtL5VxT4a05avGPN9I6V1WbS7Mvzy/a/o9BoNT1tey+K/HP1+xoIzy8KEAjP9Mbb2lpKjwyxq9c3+eHwxraSGzXnmZWqntTxyJnQMTCsxmZigIVFJJFc2IrlmMt5ivrNlNJLeTaTaw23uLYIpFsUIBChDER1+30tkRWZWYsSFApSoFcScvnE1NLseEyG2xQRC6P6VvPtWpMCqrghANjDEVJzqKjZsie7TKEMohrvcpYZcRFMsChAIGagqf5/jHSTbwjltJZZZ7jsRlS6sKO51m4eyvQdKljtj1Olo6mtR7+/5mHfb1k9ooPpHs+rbA2x5SH4lLKf3QkZ/SMcTUua/H/TQ6PlmDjyf5/4VaM8vls9HF39pammkYSVw9+ZVRTkuvX3hGj0dXmTny3evXeZ+vsxFQ57/AF67i/3vdq2iXqE0INUbPVYVANNooSCNxOWcaN9MboOEjPptlVNTieXLYzJkJLNKjWLUqRVmLGlRvMOmvqq4w5IVtnWTc+bH0SkYQAEAEDpFchm/WS/+oBQrkHAyx2MNhyNaHYRQ12iWoWVukvWC7o9W6Hh9l+sidDlKpOVlZW7bEMCD/wBKWAaHZgfKDo6uVdWzJYeWGusjO3ai8rBYIvlIIAMn04un6PamYD6udV14Gv1i/eOt8dNkYuup2J7a4P8APr9mxordqGy+K/BAy5OuQntkL946v6xUqWZxXxX5LVjxCT+DN2j0p50a3lYEnyyj8wRmpGTA7/xBINQSIjtrjZFwktzO67JVyUo8UUa32F5D6kwZ+Fh4W5bjTNTiKHMYnzGr0c9PLnHn5/E9FptXC9cnyGF4WsSZTzD6qk8z6o6mgivXDbkok9k9iLkZazFiScSSSeJJx+cbe5GLxNRuWxdhIly9oHe944t8zGNbPbm5GvVDYgkPxEZ0KEAhQhiI/SC7vpFndB4qaye8uI88usS02bE0yK2G1HBlkqYVYMuDKQQdxBqPmI12k1hmang1+6raJ8lJq5Mtabjkw6EEdIxpw2JOJoxltLI6LACp/muAHOsKKcnhcQk0llk5c10momTRSmKIdn2m47hszONNX0Gi0PVe3Ptfj+zI1Op6z2Y8PyT0aRTKF6UpONmfd2ynr2ZH5T5xm9JL2Yv4+vwaHR79qS+Hr8lEP80x+W2MlLO5Go2lvZr+id0/RbKiEd9u/M95gKjjQALXbqx6KirqoKPrJgX29ZNyJmJiIIACAAgAIACAAgAIACACL0kucWuztLNAw70tvZcA0PI1IPAmIrqlbBxZJVa65qSMosEhltchHUqy2mQrKcwROSo8tuRGOUYlUHG+MZcUzZtmpUuS4NG1x6AwggA5WizrMUq6hlOYOPEQmlJYfAabTyjIvStKWzGVIluSHrMZTiVANEGtmQTXOp7mZjJs0lVNm1Dv7jRhqrLYbMio6L2QTLSmtTVTvmvDwjq1MOBiDUSca20S0RUrFk0oRkGqKEAhQgEKEMQoQCM00yu7sbUxA7szvrzJ7488fiEaums2ofFGddDZl8ye9GNoaY72UFakGYhY0ApQTAN5xBA97ER1LSdfNYeDlajqo8Mms3dcySiGPff2jswodVfVzOOJxpUxqafSV0L2Vv595Qtvnb2iSiyQhABS/SiPqJB/tqecqYf8sUOkV/8AJfP9MvaD/wDV/L9oiPR/cPbTBaHH1cs9yvrTBt5J+ansmINBp8vrJfTzJtdfhdXH6+RpcaxlhAAQAEABAAQAEABAAQAEABABXr/0bE+fIny6LMlzZLPXJ0SYrEGnrAA0O3I7CsNlEZzjPvRNXc4xcO5lhiYhCAAgA+c9Mb3+mW6dOBqpbVl+4ndQjnTW+IxmWz2ptl+uOzFI070QXN2diecw71obCv8AVpVVHU654giLemjiOeZWvlmWORbJ1w2dv2Sr7lZfnqEVhz01M+1FeG/xFC+yHZkxq+jEo5PNXkVP5lJiu+jdO/4/dk61967/ALI5/wDCqf107/C/7cR/6mjm/FeR3/sbfh6+opdF0/rZ3+F/24cei6Fzf1OX0ha+R3l6OyRnrtzdh8loImjoNPHhHxy/yRy1dz/kV/0j6MS5lgdpMtVmST2g1QAWAH1gJzPdqeJURJbTHYxFYxyOa7Ht+08mO3LeTWW0Sp6Zy3DU3jJ16qSOsUoS2ZJlmUdpYPpSyWlZstJiGqOqsp3hhUHyMaied5QaxuOsMQQAQelNxm2rITW1VWcHmHbqiXMWi8SWGJyxONKGG6lWpRfDJLTa6m2uOCXs1nWWiogCqoAUDYBlEqSSwiNvLyzrDEEABAAQAEABAAQAEABAAQAEABAAQAEAFZ9It8fRbvmsDR5n1UvfV6gkcQoZukRXT2YNklUdqRhF22Fp86XJTxTHVBw1jSvIDHpGdGO08Iut4WT6WsVlWTKSWgoiKqqOCgAfIRqpYWDPby8neGIIACAAgAIAPCKwAfOmmFy/QrbNkgdyutK9x8U8sV5qYzLYbEmi/CW1HJpfodvvtbK9mY96QarxluSR5NrDgCsWtNPMdnkV744eTQYskAQAEABAAQAEABAAQAEABAAQAEABAAQAEAHjMAKnADOACOm39Z1/aq2/UrM89QGkQT1NMN0pLxJY0Wy4RfgcDpJK9UTG5Lq/mIMQ/wCx03vfZ+RL/hXe7915md+lOdPtbyuykzDJloSSKMS7Gh7qknBVGNPWMV7tXVY0oy/X5Ja6JwXtI4ehu6O0tUy0MO7IXVX+8eoPUKGBH2xE+mhmW0R3ywsGyReKgQAEABAAQAEABABnfpjuTtLPLtKjvymCtTMpMIA5kPSg+00VtTDMdrkT0S37PMpWg6WmyWyVPEl9TFZgJVSUbPBiDgQGp9mM+vV1Vzy5fsvT0ts49k19NJpO0TF5oW/JWLi6R0z/AJfZ+RVehvX8fuvMdSb7kN+1UbteqE8g1KxYhfVPdGSf1IJU2R7UWPwYlIz2AAgAIACAAgAIACAAgAIACAAgAgtIL/7E9nLAaZSpr4UByrTMn2d2JIwrR1utjp1hb5Pu/b9by7pNHK954JetxULVPeaazWaYftZDkvhXoBHnrtVbd25buXd4G9Tpaquyt/PvPZZiBEskO5RjpEEkOpZjpEEjvYbV9HcuMEYgzRsOAHae8oAx2gUx7tNDQap1zUJdl/b13lPVUKcdpcUW+PRGSEABAAQAEABAB47AAkmgAqSeGcAGd3neLWmZrtXVB+rU+qNhp7RGfOmUeV1uslfPCfsrh5+uHiem0WkVMMte0+PkcFMUy2zsphkbOqmAjZ3skxpZrLYpwXwnfVfCedK8Yt06u2rsvdye9evkVbdNXZxRZrnvXte44CzAK4ZMMiy15io2VGJzjf0urjfHdua7jHvolU/gSkWyAIACAAgAIACAAgAIACADnaJwRGc5KpY8gKmADNDMZiWbxMSzcziemwcAI8Zda7Zub7/X2PX01KqCgu4IjJD1DAJjqUY6RBJDuUY6RBJHYiGcFnuZybPKJz7NQeYAB+Yj11UtquMn3pMwJrZk18R5EhyEABAAQAEAEXpPM1bJN4gKeTsEPyYxX1UtmibXJk+mjtXRXxRRI8gesFLAJnVTDI2dlMMjZ1UwzhnTtuzpMGcs646ZjqtV6xZ0trqtjL1grX17cGi8iPVmCEABAAQAEABAAQAEABAAzvn+jT/7qZ+QwnwGuJlfaHefOMjqKvdXgjY62fvPxDtDvPnD6ir3V4IOts95+J72h3nzg6iv3V4IXWz95+ItZze0fMwupr91eCOXZPm/E6rPb2m8zD6mv3V4HDslzZ0+kP7TeZg6mv3V4HG3LmaJcH9Fkf3aflEakFiKS5FGXaY/js5CAAgAIACACH0t/oc34P8A7FiO1JwaZJS2ppozftDvPnGZ1FXurwRq9bZ7z8T0TDvPnC6iv3V4IXWz95+IoTW9o+Zg6mv3V4IXWz5vxFCc3tHzMHU1+6vBHPWT5vxFie3tN5mH1NfurwOesnzZ689qHvNkdp3QdTX7q8BOcubNTkeBeQ/CNczTpAAQAEABAAQAf//Z"/>
          <p:cNvSpPr>
            <a:spLocks noChangeAspect="1" noChangeArrowheads="1"/>
          </p:cNvSpPr>
          <p:nvPr/>
        </p:nvSpPr>
        <p:spPr bwMode="auto">
          <a:xfrm>
            <a:off x="460375" y="-2141538"/>
            <a:ext cx="5419725" cy="509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File:Bug blank.sv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550" y="0"/>
            <a:ext cx="1637564" cy="153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Uncommunicated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It's better to communicate undone work than to do uncommunicated work</a:t>
            </a:r>
            <a:endParaRPr lang="en-US" b="1" dirty="0" smtClean="0"/>
          </a:p>
          <a:p>
            <a:r>
              <a:rPr lang="en-US" dirty="0" smtClean="0"/>
              <a:t>Hint: When courses end students need to gracefully hand off/close their work</a:t>
            </a:r>
          </a:p>
          <a:p>
            <a:pPr lvl="1"/>
            <a:r>
              <a:rPr lang="en-US" dirty="0" smtClean="0"/>
              <a:t>Document remaining work</a:t>
            </a:r>
          </a:p>
          <a:p>
            <a:pPr lvl="1"/>
            <a:r>
              <a:rPr lang="en-US" dirty="0" smtClean="0"/>
              <a:t>Try to find someone to take it on</a:t>
            </a:r>
          </a:p>
          <a:p>
            <a:pPr lvl="1"/>
            <a:r>
              <a:rPr lang="en-US" dirty="0" smtClean="0"/>
              <a:t>Or at least to leave it in findable place with a clear indication that a maintainer is now needed </a:t>
            </a:r>
          </a:p>
          <a:p>
            <a:r>
              <a:rPr lang="en-US" dirty="0" smtClean="0"/>
              <a:t>Contribution isn’t “complete” until hand off is complete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Getting Started </a:t>
            </a:r>
            <a:br>
              <a:rPr lang="en-US" dirty="0" smtClean="0"/>
            </a:br>
            <a:r>
              <a:rPr lang="en-US" dirty="0" smtClean="0"/>
              <a:t>Step 1: Getting Organized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Project evaluation activities should help you identify possible HFOSS projects </a:t>
            </a:r>
          </a:p>
          <a:p>
            <a:r>
              <a:rPr lang="en-US" dirty="0" smtClean="0"/>
              <a:t>Cursory examination for: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3352800"/>
          <a:ext cx="7696200" cy="33528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848100"/>
                <a:gridCol w="3848100"/>
              </a:tblGrid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Project</a:t>
                      </a:r>
                      <a:r>
                        <a:rPr lang="en-US" sz="3200" b="1" baseline="0" dirty="0" smtClean="0"/>
                        <a:t> Wiki/Page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Committers</a:t>
                      </a:r>
                      <a:endParaRPr lang="en-US" sz="3200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Mailing</a:t>
                      </a:r>
                      <a:r>
                        <a:rPr lang="en-US" sz="3200" b="1" baseline="0" dirty="0" smtClean="0"/>
                        <a:t> list(s)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Bug</a:t>
                      </a:r>
                      <a:r>
                        <a:rPr lang="en-US" sz="3200" b="1" baseline="0" dirty="0" smtClean="0"/>
                        <a:t> Tracking</a:t>
                      </a:r>
                      <a:endParaRPr lang="en-US" sz="3200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Roadmap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Source Code</a:t>
                      </a:r>
                      <a:r>
                        <a:rPr lang="en-US" sz="3200" b="1" baseline="0" dirty="0" smtClean="0"/>
                        <a:t> Control</a:t>
                      </a:r>
                      <a:endParaRPr lang="en-US" sz="3200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Documentation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Releases</a:t>
                      </a:r>
                      <a:endParaRPr lang="en-US" sz="3200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IRC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3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 </a:t>
            </a:r>
            <a:br>
              <a:rPr lang="en-US" dirty="0" smtClean="0"/>
            </a:br>
            <a:r>
              <a:rPr lang="en-US" dirty="0" smtClean="0"/>
              <a:t>Step 1: Getting Organized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about kinds of </a:t>
            </a:r>
            <a:r>
              <a:rPr lang="en-US" dirty="0" smtClean="0"/>
              <a:t>artifacts your </a:t>
            </a:r>
            <a:r>
              <a:rPr lang="en-US" dirty="0" smtClean="0"/>
              <a:t>students </a:t>
            </a:r>
            <a:r>
              <a:rPr lang="en-US" dirty="0" smtClean="0"/>
              <a:t>might be able to deliver</a:t>
            </a:r>
            <a:endParaRPr lang="en-US" dirty="0" smtClean="0"/>
          </a:p>
          <a:p>
            <a:r>
              <a:rPr lang="en-US" dirty="0" smtClean="0"/>
              <a:t>Find Roadmap/bug tracker and identify possible contributions </a:t>
            </a:r>
          </a:p>
          <a:p>
            <a:pPr lvl="1"/>
            <a:r>
              <a:rPr lang="en-US" dirty="0" smtClean="0"/>
              <a:t>See if you can trace the process of one or more bug fixes or enhancements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br>
              <a:rPr lang="en-US" dirty="0" smtClean="0"/>
            </a:br>
            <a:r>
              <a:rPr lang="en-US" dirty="0" smtClean="0"/>
              <a:t>Step 2: Lurking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Join mailing list(s) and observe for several weeks</a:t>
            </a:r>
          </a:p>
          <a:p>
            <a:pPr lvl="1"/>
            <a:r>
              <a:rPr lang="en-US" dirty="0" smtClean="0"/>
              <a:t>Read logs for several months or year back</a:t>
            </a:r>
          </a:p>
          <a:p>
            <a:pPr lvl="1"/>
            <a:r>
              <a:rPr lang="en-US" dirty="0" smtClean="0"/>
              <a:t>Who are the major community members and what are their roles?</a:t>
            </a:r>
          </a:p>
          <a:p>
            <a:r>
              <a:rPr lang="en-US" dirty="0" smtClean="0"/>
              <a:t>Join IRC and lurk</a:t>
            </a:r>
          </a:p>
          <a:p>
            <a:r>
              <a:rPr lang="en-US" dirty="0" smtClean="0"/>
              <a:t>Identify meeting times and lurk in meetings</a:t>
            </a:r>
          </a:p>
          <a:p>
            <a:pPr lvl="1"/>
            <a:r>
              <a:rPr lang="en-US" dirty="0" smtClean="0"/>
              <a:t>What are the areas of interest to the community?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9217" name="Picture 1" descr="C:\Documents and Settings\Hellis\Local Settings\Temporary Internet Files\Content.IE5\83PRM2V9\MC90032063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1061" y="76200"/>
            <a:ext cx="1358139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br>
              <a:rPr lang="en-US" dirty="0" smtClean="0"/>
            </a:br>
            <a:r>
              <a:rPr lang="en-US" dirty="0" smtClean="0"/>
              <a:t>Step 3: Introducing Yourself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yourself and your motivation for joining the group</a:t>
            </a:r>
          </a:p>
          <a:p>
            <a:r>
              <a:rPr lang="en-US" dirty="0" smtClean="0"/>
              <a:t>Identify what you (and your students) can contribute to the project</a:t>
            </a:r>
          </a:p>
          <a:p>
            <a:pPr lvl="1"/>
            <a:r>
              <a:rPr lang="en-US" dirty="0" smtClean="0"/>
              <a:t>Not details, but generalities (e.g., work on documentation)</a:t>
            </a:r>
          </a:p>
          <a:p>
            <a:r>
              <a:rPr lang="en-US" dirty="0" smtClean="0"/>
              <a:t>Describe the student body that </a:t>
            </a:r>
            <a:br>
              <a:rPr lang="en-US" dirty="0" smtClean="0"/>
            </a:br>
            <a:r>
              <a:rPr lang="en-US" dirty="0" smtClean="0"/>
              <a:t>you’ll be introducing to the </a:t>
            </a:r>
            <a:br>
              <a:rPr lang="en-US" dirty="0" smtClean="0"/>
            </a:br>
            <a:r>
              <a:rPr lang="en-US" dirty="0" smtClean="0"/>
              <a:t>community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8197" name="Picture 5" descr="C:\Documents and Settings\Hellis\Local Settings\Temporary Internet Files\Content.IE5\IHT2761O\MC90007862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4409981"/>
            <a:ext cx="1682363" cy="2061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br>
              <a:rPr lang="en-US" dirty="0" smtClean="0"/>
            </a:br>
            <a:r>
              <a:rPr lang="en-US" dirty="0" smtClean="0"/>
              <a:t>Step 3: Introducing Yourself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what you are looking for from the community</a:t>
            </a:r>
          </a:p>
          <a:p>
            <a:pPr lvl="1"/>
            <a:r>
              <a:rPr lang="en-US" dirty="0" smtClean="0"/>
              <a:t>Project ideas?</a:t>
            </a:r>
          </a:p>
          <a:p>
            <a:pPr lvl="1"/>
            <a:r>
              <a:rPr lang="en-US" dirty="0" smtClean="0"/>
              <a:t>Contact for particular aspect (e.g., documentation)</a:t>
            </a:r>
          </a:p>
          <a:p>
            <a:r>
              <a:rPr lang="en-US" dirty="0" smtClean="0"/>
              <a:t>Remember, the goal is to facilitate student entrance into the community, not “find a project”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completing this section you should be able to:</a:t>
            </a:r>
          </a:p>
          <a:p>
            <a:pPr lvl="1"/>
            <a:r>
              <a:rPr lang="en-US" dirty="0" smtClean="0"/>
              <a:t>Explain basic characteristics of FOSS culture</a:t>
            </a:r>
          </a:p>
          <a:p>
            <a:pPr lvl="1"/>
            <a:r>
              <a:rPr lang="en-US" dirty="0" smtClean="0"/>
              <a:t>Name and discuss several common </a:t>
            </a:r>
            <a:r>
              <a:rPr lang="en-US" dirty="0" err="1" smtClean="0"/>
              <a:t>FOSSisms</a:t>
            </a:r>
            <a:endParaRPr lang="en-US" dirty="0" smtClean="0"/>
          </a:p>
          <a:p>
            <a:pPr lvl="1"/>
            <a:r>
              <a:rPr lang="en-US" dirty="0" smtClean="0"/>
              <a:t>Describe typical steps to join an HFOSS project community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54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br>
              <a:rPr lang="en-US" dirty="0" smtClean="0"/>
            </a:br>
            <a:r>
              <a:rPr lang="en-US" dirty="0" smtClean="0"/>
              <a:t>Step 4: Finding Things To Do – 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a small task that you can accomplish </a:t>
            </a:r>
          </a:p>
          <a:p>
            <a:pPr lvl="1"/>
            <a:r>
              <a:rPr lang="en-US" dirty="0" smtClean="0"/>
              <a:t>Identify the committer and commit process for the task</a:t>
            </a:r>
          </a:p>
          <a:p>
            <a:r>
              <a:rPr lang="en-US" dirty="0" smtClean="0"/>
              <a:t>Let the community know what you’re working on</a:t>
            </a:r>
          </a:p>
          <a:p>
            <a:r>
              <a:rPr lang="en-US" dirty="0" smtClean="0"/>
              <a:t>Accomplish the task and get it committed!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6146" name="Picture 2" descr="C:\Documents and Settings\Hellis\Local Settings\Temporary Internet Files\Content.IE5\LJJBDLG6\MC9002308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9523" y="4403325"/>
            <a:ext cx="2324477" cy="2454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did you learn during your </a:t>
            </a:r>
            <a:r>
              <a:rPr lang="en-US" dirty="0" smtClean="0"/>
              <a:t>FOSS field trip </a:t>
            </a:r>
            <a:r>
              <a:rPr lang="en-US" dirty="0" smtClean="0"/>
              <a:t>where you explored projects via a forge?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It’s All About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Mindset: Joining an HFOSS community</a:t>
            </a:r>
          </a:p>
          <a:p>
            <a:pPr lvl="1"/>
            <a:r>
              <a:rPr lang="en-US" dirty="0" smtClean="0"/>
              <a:t>Not </a:t>
            </a:r>
            <a:r>
              <a:rPr lang="en-US" dirty="0" smtClean="0"/>
              <a:t>“working </a:t>
            </a:r>
            <a:r>
              <a:rPr lang="en-US" dirty="0" smtClean="0"/>
              <a:t>on a </a:t>
            </a:r>
            <a:r>
              <a:rPr lang="en-US" dirty="0" smtClean="0"/>
              <a:t>project”</a:t>
            </a:r>
            <a:endParaRPr lang="en-US" dirty="0" smtClean="0"/>
          </a:p>
          <a:p>
            <a:r>
              <a:rPr lang="en-US" dirty="0" smtClean="0"/>
              <a:t>The community </a:t>
            </a:r>
            <a:r>
              <a:rPr lang="en-US" dirty="0" smtClean="0"/>
              <a:t>drives the project, not vice versa</a:t>
            </a:r>
          </a:p>
          <a:p>
            <a:r>
              <a:rPr lang="en-US" dirty="0" smtClean="0"/>
              <a:t>Better to work within the community not as an individual outside of community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to Know Your Community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Community has its own culture</a:t>
            </a:r>
          </a:p>
          <a:p>
            <a:r>
              <a:rPr lang="en-US" dirty="0" smtClean="0"/>
              <a:t>Channels of communication:</a:t>
            </a:r>
          </a:p>
          <a:p>
            <a:pPr lvl="1"/>
            <a:r>
              <a:rPr lang="en-US" dirty="0" smtClean="0"/>
              <a:t>Mailing list</a:t>
            </a:r>
          </a:p>
          <a:p>
            <a:pPr lvl="1"/>
            <a:r>
              <a:rPr lang="en-US" dirty="0" err="1" smtClean="0"/>
              <a:t>Bugzilla</a:t>
            </a:r>
            <a:r>
              <a:rPr lang="en-US" dirty="0" smtClean="0"/>
              <a:t> comments</a:t>
            </a:r>
          </a:p>
          <a:p>
            <a:pPr lvl="1"/>
            <a:r>
              <a:rPr lang="en-US" dirty="0" smtClean="0"/>
              <a:t>IRC</a:t>
            </a:r>
          </a:p>
          <a:p>
            <a:pPr lvl="1"/>
            <a:r>
              <a:rPr lang="en-US" dirty="0" smtClean="0"/>
              <a:t>Meetings</a:t>
            </a:r>
          </a:p>
          <a:p>
            <a:pPr lvl="1"/>
            <a:r>
              <a:rPr lang="en-US" dirty="0" smtClean="0"/>
              <a:t>Google Hangout</a:t>
            </a:r>
          </a:p>
          <a:p>
            <a:pPr lvl="1"/>
            <a:r>
              <a:rPr lang="en-US" dirty="0" smtClean="0"/>
              <a:t>Skype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027" name="Picture 3" descr="C:\Users\he302979\AppData\Local\Microsoft\Windows\Temporary Internet Files\Content.IE5\HYJ9T1KN\MP90044871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206" y="3886200"/>
            <a:ext cx="3036875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to Know Your Community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Processes for code review and submission</a:t>
            </a:r>
          </a:p>
          <a:p>
            <a:pPr lvl="1"/>
            <a:r>
              <a:rPr lang="en-US" dirty="0" smtClean="0"/>
              <a:t>File a bug and attach a patch</a:t>
            </a:r>
          </a:p>
          <a:p>
            <a:pPr lvl="1"/>
            <a:r>
              <a:rPr lang="en-US" dirty="0" smtClean="0"/>
              <a:t>Send it to a mailing list</a:t>
            </a:r>
          </a:p>
          <a:p>
            <a:pPr lvl="1"/>
            <a:r>
              <a:rPr lang="en-US" dirty="0" smtClean="0"/>
              <a:t>Issue tracker flags</a:t>
            </a:r>
          </a:p>
          <a:p>
            <a:r>
              <a:rPr lang="en-US" dirty="0" smtClean="0"/>
              <a:t>(Un)written  rules</a:t>
            </a:r>
          </a:p>
          <a:p>
            <a:pPr lvl="1"/>
            <a:r>
              <a:rPr lang="en-US" dirty="0" smtClean="0"/>
              <a:t>Whom must you </a:t>
            </a:r>
            <a:r>
              <a:rPr lang="en-US" dirty="0" smtClean="0"/>
              <a:t>convince?</a:t>
            </a:r>
            <a:endParaRPr lang="en-US" dirty="0" smtClean="0"/>
          </a:p>
          <a:p>
            <a:pPr lvl="1"/>
            <a:r>
              <a:rPr lang="en-US" dirty="0" smtClean="0"/>
              <a:t>Your patch might not be looked at unless submitted with a regression test</a:t>
            </a:r>
          </a:p>
          <a:p>
            <a:pPr lvl="1"/>
            <a:r>
              <a:rPr lang="en-US" dirty="0" smtClean="0"/>
              <a:t>Style conventions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to Know Your Community 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Big communities are made of sub-communities</a:t>
            </a:r>
          </a:p>
          <a:p>
            <a:pPr lvl="1"/>
            <a:r>
              <a:rPr lang="en-US" dirty="0" smtClean="0"/>
              <a:t>Based on modules – or subsets of code</a:t>
            </a:r>
          </a:p>
          <a:p>
            <a:pPr lvl="1"/>
            <a:r>
              <a:rPr lang="en-US" dirty="0" smtClean="0"/>
              <a:t>Based on task area</a:t>
            </a:r>
          </a:p>
          <a:p>
            <a:r>
              <a:rPr lang="en-US" dirty="0" smtClean="0"/>
              <a:t>Sub-communities are made up of individuals</a:t>
            </a:r>
          </a:p>
          <a:p>
            <a:pPr lvl="1"/>
            <a:r>
              <a:rPr lang="en-US" dirty="0" smtClean="0"/>
              <a:t>Located all over the world</a:t>
            </a:r>
          </a:p>
          <a:p>
            <a:pPr lvl="1"/>
            <a:r>
              <a:rPr lang="en-US" dirty="0" smtClean="0"/>
              <a:t>With quirks and pet peeves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to Know Your Community - 4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Getting lost in the forest</a:t>
            </a:r>
          </a:p>
          <a:p>
            <a:pPr lvl="1"/>
            <a:r>
              <a:rPr lang="en-US" dirty="0" smtClean="0"/>
              <a:t>IN THEORY, all projects have up-to-date roadmaps, etc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In practice, documentation lags</a:t>
            </a:r>
            <a:endParaRPr lang="en-US" dirty="0" smtClean="0"/>
          </a:p>
          <a:p>
            <a:pPr lvl="1"/>
            <a:r>
              <a:rPr lang="en-US" dirty="0" smtClean="0"/>
              <a:t>Everyone in FOSS was once a newbie</a:t>
            </a:r>
          </a:p>
          <a:p>
            <a:pPr lvl="2"/>
            <a:r>
              <a:rPr lang="en-US" dirty="0" smtClean="0"/>
              <a:t>But may have forgotten what it is like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2050" name="Picture 2" descr="C:\Users\he302979\AppData\Local\Microsoft\Windows\Temporary Internet Files\Content.IE5\BLR365SL\MC90039070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570" y="4953000"/>
            <a:ext cx="2599030" cy="171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to Know Your Community - 5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connected; stay connected!!!!!	</a:t>
            </a:r>
          </a:p>
          <a:p>
            <a:pPr lvl="1"/>
            <a:r>
              <a:rPr lang="en-US" dirty="0" smtClean="0"/>
              <a:t>Figuring out all of this takes time</a:t>
            </a:r>
          </a:p>
          <a:p>
            <a:pPr lvl="1"/>
            <a:r>
              <a:rPr lang="en-US" dirty="0" smtClean="0"/>
              <a:t>Best to figure it out all once</a:t>
            </a:r>
          </a:p>
          <a:p>
            <a:pPr lvl="1"/>
            <a:r>
              <a:rPr lang="en-US" dirty="0" smtClean="0"/>
              <a:t>The community will look out for you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3074" name="Picture 2" descr="C:\Users\he302979\AppData\Local\Microsoft\Windows\Temporary Internet Files\Content.IE5\TD1M1KK9\MC900442018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089743"/>
            <a:ext cx="2742857" cy="274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6426</TotalTime>
  <Words>1288</Words>
  <Application>Microsoft Office PowerPoint</Application>
  <PresentationFormat>On-screen Show (4:3)</PresentationFormat>
  <Paragraphs>215</Paragraphs>
  <Slides>31</Slides>
  <Notes>1</Notes>
  <HiddenSlides>15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HislopEllis</vt:lpstr>
      <vt:lpstr>2.1 Understanding Open Source Communities</vt:lpstr>
      <vt:lpstr>Overview</vt:lpstr>
      <vt:lpstr>Section Outcomes</vt:lpstr>
      <vt:lpstr>FOSSism: It’s All About Community</vt:lpstr>
      <vt:lpstr>Get to Know Your Community - 1</vt:lpstr>
      <vt:lpstr>Get to Know Your Community - 2</vt:lpstr>
      <vt:lpstr>Get to Know Your Community - 3</vt:lpstr>
      <vt:lpstr>Get to Know Your Community - 4</vt:lpstr>
      <vt:lpstr>Get to Know Your Community - 5</vt:lpstr>
      <vt:lpstr>FOSSism: Be Productively Lost</vt:lpstr>
      <vt:lpstr>FOSSism: Give Back</vt:lpstr>
      <vt:lpstr>FOSSism: Opportunism reigns</vt:lpstr>
      <vt:lpstr>FOSSism: If It isn’t Public, It Didn’t Happen</vt:lpstr>
      <vt:lpstr>FOSSism: Radical Transparency</vt:lpstr>
      <vt:lpstr>FOSSism: Ask Forgiveness, Not Permission</vt:lpstr>
      <vt:lpstr>FOSSism: Branches are Free</vt:lpstr>
      <vt:lpstr>FOSSism: Keep a History</vt:lpstr>
      <vt:lpstr>FOSSism: Begin with the Finishing Touches</vt:lpstr>
      <vt:lpstr>FOSSism: It’s not what you know It’s what you want to learn</vt:lpstr>
      <vt:lpstr>FOSSism: Release Early, Release Often</vt:lpstr>
      <vt:lpstr>FOSSism: Push to Upstream</vt:lpstr>
      <vt:lpstr>FOSSism: Show Me The Code</vt:lpstr>
      <vt:lpstr>FOSSism: Shallow Bugs</vt:lpstr>
      <vt:lpstr>FOSSism: Uncommunicated work</vt:lpstr>
      <vt:lpstr>Getting Started  Step 1: Getting Organized - 1</vt:lpstr>
      <vt:lpstr>Getting Started  Step 1: Getting Organized - 2</vt:lpstr>
      <vt:lpstr>Getting Started Step 2: Lurking</vt:lpstr>
      <vt:lpstr>Getting Started Step 3: Introducing Yourself - 1</vt:lpstr>
      <vt:lpstr>Getting Started Step 3: Introducing Yourself - 2</vt:lpstr>
      <vt:lpstr>Getting Started Step 4: Finding Things To Do – 1 </vt:lpstr>
      <vt:lpstr>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 Hislop</cp:lastModifiedBy>
  <cp:revision>989</cp:revision>
  <dcterms:created xsi:type="dcterms:W3CDTF">2009-06-29T15:20:32Z</dcterms:created>
  <dcterms:modified xsi:type="dcterms:W3CDTF">2015-09-11T11:42:33Z</dcterms:modified>
</cp:coreProperties>
</file>