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89" r:id="rId2"/>
    <p:sldId id="366" r:id="rId3"/>
    <p:sldId id="386" r:id="rId4"/>
    <p:sldId id="367" r:id="rId5"/>
    <p:sldId id="368" r:id="rId6"/>
    <p:sldId id="369" r:id="rId7"/>
    <p:sldId id="370" r:id="rId8"/>
    <p:sldId id="371" r:id="rId9"/>
    <p:sldId id="373" r:id="rId10"/>
    <p:sldId id="372" r:id="rId11"/>
    <p:sldId id="375" r:id="rId12"/>
    <p:sldId id="376" r:id="rId13"/>
    <p:sldId id="377" r:id="rId14"/>
    <p:sldId id="378" r:id="rId15"/>
    <p:sldId id="379" r:id="rId16"/>
    <p:sldId id="380" r:id="rId17"/>
    <p:sldId id="381" r:id="rId18"/>
    <p:sldId id="382" r:id="rId19"/>
    <p:sldId id="383" r:id="rId20"/>
    <p:sldId id="384" r:id="rId21"/>
    <p:sldId id="385" r:id="rId22"/>
    <p:sldId id="374" r:id="rId2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1D1587"/>
    <a:srgbClr val="143288"/>
    <a:srgbClr val="8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20565" autoAdjust="0"/>
    <p:restoredTop sz="94660"/>
  </p:normalViewPr>
  <p:slideViewPr>
    <p:cSldViewPr>
      <p:cViewPr varScale="1">
        <p:scale>
          <a:sx n="94" d="100"/>
          <a:sy n="94" d="100"/>
        </p:scale>
        <p:origin x="-17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E1A4B3E-213F-4CF4-85B2-5917254297CB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A9D7CCF-F491-426D-9638-FC80555158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9498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92C80-8FE5-6244-8225-483F40355FDE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A9D7CCF-F491-426D-9638-FC80555158A5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4828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5A85B6-EBA4-4FA0-8E0B-9B07353DB7C3}" type="datetime1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75AF5-9F80-4A78-93DE-AA46C20D08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78ED84-57F7-4671-9C6B-207BEA3C8200}" type="datetime1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59A475-6B89-4C58-BE66-319B394F1E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9C5090-FB5F-4F0E-92EA-1FBF5D504357}" type="datetime1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21DC3-01D4-4FBD-9310-8B6252FE42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600"/>
            </a:lvl1pPr>
            <a:lvl2pPr>
              <a:defRPr sz="2800"/>
            </a:lvl2pPr>
            <a:lvl3pPr>
              <a:defRPr sz="24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8A9D18-03E9-4BC6-93D6-9DD45B4BAC39}" type="datetime1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25EBC2-12FA-4DAC-9208-5351300764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E8F754-AC25-429D-97B6-6B2315AF0672}" type="datetime1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04598-777A-4E6E-A15E-6F7BF04C49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9C216B-661E-4252-9EE3-2BF99062E9C7}" type="datetime1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5D4D68-1353-41E0-A4C6-6FE6599CFE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072E22-9CDE-4E93-8B85-0C04DA233642}" type="datetime1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D8F5D4-8232-448D-BD36-3E48C720B0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6D3FBB-0D43-4DFB-9056-D2A19B3A17D9}" type="datetime1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59D303-6692-4693-9282-65F502AF2F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06F838-A26D-4BB2-B479-032E57F17978}" type="datetime1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C2135B-9C8E-4E29-A39B-06F9394F9F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832187-DC85-4B8B-A876-FD8ABEE55796}" type="datetime1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1FED83-9C15-453E-88E4-30F2D4B351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93F678-41C5-4A65-A35C-3DA5E5495B96}" type="datetime1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CAD41A-8D71-4361-8001-4920321C5F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1EA1BA2-FBFB-4127-8858-D44FE097CD1B}" type="datetime1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C517C32-AB2C-4593-8DC1-83A75397D3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foss2serve.org/index.php/50_Ways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foss2serve.org/index.php/Category:Learning_Activity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2.2 HFOSS in the Curriculum</a:t>
            </a:r>
            <a:endParaRPr lang="en-US" sz="3200" dirty="0"/>
          </a:p>
        </p:txBody>
      </p:sp>
      <p:pic>
        <p:nvPicPr>
          <p:cNvPr id="7" name="Picture 6" descr="IST and Drexel Logo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192000" y="24384000"/>
            <a:ext cx="6400800" cy="2698680"/>
          </a:xfrm>
          <a:prstGeom prst="rect">
            <a:avLst/>
          </a:prstGeom>
        </p:spPr>
      </p:pic>
      <p:pic>
        <p:nvPicPr>
          <p:cNvPr id="8" name="Picture 7" descr="IST and Drexel Logo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344400" y="24536400"/>
            <a:ext cx="6400800" cy="269868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9" name="Picture 8" descr="IST and Drexel Logo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496800" y="24688800"/>
            <a:ext cx="6400800" cy="2698680"/>
          </a:xfrm>
          <a:prstGeom prst="rect">
            <a:avLst/>
          </a:prstGeom>
        </p:spPr>
      </p:pic>
      <p:pic>
        <p:nvPicPr>
          <p:cNvPr id="11" name="Picture 10" descr="IST and Drexel Logo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649200" y="24841200"/>
            <a:ext cx="6400800" cy="26986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Picture 11" descr="IST and Drexel Logo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801600" y="24993600"/>
            <a:ext cx="6400800" cy="2698680"/>
          </a:xfrm>
          <a:prstGeom prst="rect">
            <a:avLst/>
          </a:prstGeom>
        </p:spPr>
      </p:pic>
      <p:pic>
        <p:nvPicPr>
          <p:cNvPr id="10" name="Picture 9" descr="POSSE_logo_primary_RGB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5486400"/>
            <a:ext cx="4000500" cy="1209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HFOSS Beyond the Curriculum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r>
              <a:rPr lang="en-US" dirty="0" smtClean="0"/>
              <a:t>Student clubs</a:t>
            </a:r>
          </a:p>
          <a:p>
            <a:r>
              <a:rPr lang="en-US" dirty="0" smtClean="0"/>
              <a:t>Hacker events</a:t>
            </a:r>
          </a:p>
          <a:p>
            <a:pPr lvl="1"/>
            <a:r>
              <a:rPr lang="en-US" dirty="0" smtClean="0"/>
              <a:t>Random Hacks of Kindness (</a:t>
            </a:r>
            <a:r>
              <a:rPr lang="en-US" dirty="0" err="1" smtClean="0"/>
              <a:t>RHoK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National Day of Civic Hacking</a:t>
            </a:r>
          </a:p>
          <a:p>
            <a:r>
              <a:rPr lang="en-US" dirty="0" smtClean="0"/>
              <a:t>FOSS </a:t>
            </a:r>
            <a:r>
              <a:rPr lang="en-US" dirty="0" smtClean="0"/>
              <a:t>events</a:t>
            </a:r>
          </a:p>
          <a:p>
            <a:pPr lvl="1"/>
            <a:r>
              <a:rPr lang="en-US" dirty="0" smtClean="0"/>
              <a:t>Open source comes to </a:t>
            </a:r>
            <a:br>
              <a:rPr lang="en-US" dirty="0" smtClean="0"/>
            </a:br>
            <a:r>
              <a:rPr lang="en-US" dirty="0" smtClean="0"/>
              <a:t>campus</a:t>
            </a:r>
            <a:endParaRPr lang="en-US" dirty="0" smtClean="0"/>
          </a:p>
          <a:p>
            <a:r>
              <a:rPr lang="en-US" dirty="0" smtClean="0"/>
              <a:t>Funded student </a:t>
            </a:r>
            <a:br>
              <a:rPr lang="en-US" dirty="0" smtClean="0"/>
            </a:br>
            <a:r>
              <a:rPr lang="en-US" dirty="0" smtClean="0"/>
              <a:t>positions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3567" y="4014787"/>
            <a:ext cx="3918507" cy="284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80674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Instructional Style - 1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Knowing all details of a project is </a:t>
            </a:r>
            <a:r>
              <a:rPr lang="en-US" dirty="0" smtClean="0"/>
              <a:t>nearly </a:t>
            </a:r>
            <a:r>
              <a:rPr lang="en-US" dirty="0" smtClean="0"/>
              <a:t>impossible</a:t>
            </a:r>
          </a:p>
          <a:p>
            <a:pPr lvl="1"/>
            <a:r>
              <a:rPr lang="en-US" dirty="0" smtClean="0"/>
              <a:t>Complexity, size, number of contributors</a:t>
            </a:r>
          </a:p>
          <a:p>
            <a:r>
              <a:rPr lang="en-US" dirty="0" smtClean="0"/>
              <a:t>Instructional style must change to accommodate this</a:t>
            </a:r>
          </a:p>
          <a:p>
            <a:r>
              <a:rPr lang="en-US" dirty="0" smtClean="0"/>
              <a:t>Mentor vs. lecturer</a:t>
            </a:r>
          </a:p>
          <a:p>
            <a:r>
              <a:rPr lang="en-US" dirty="0" smtClean="0"/>
              <a:t>Co-learner vs. Instructor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pic>
        <p:nvPicPr>
          <p:cNvPr id="1026" name="Picture 2" descr="C:\Program Files\Microsoft Office 2007\MEDIA\CAGCAT10\j0301252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6600" y="4267200"/>
            <a:ext cx="1829714" cy="156545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498197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Instructional Style - Mentor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know more than you think you do!</a:t>
            </a:r>
          </a:p>
          <a:p>
            <a:pPr lvl="1"/>
            <a:r>
              <a:rPr lang="en-US" dirty="0" smtClean="0"/>
              <a:t>You know how good code and artifacts should look</a:t>
            </a:r>
          </a:p>
          <a:p>
            <a:pPr lvl="1"/>
            <a:r>
              <a:rPr lang="en-US" dirty="0" smtClean="0"/>
              <a:t>You know how to structure assignments</a:t>
            </a:r>
          </a:p>
          <a:p>
            <a:pPr lvl="1"/>
            <a:r>
              <a:rPr lang="en-US" dirty="0" smtClean="0"/>
              <a:t>You know how to ask questions</a:t>
            </a:r>
          </a:p>
          <a:p>
            <a:r>
              <a:rPr lang="en-US" dirty="0" smtClean="0"/>
              <a:t>You know the hallmarks of when students are going off-track</a:t>
            </a:r>
          </a:p>
          <a:p>
            <a:pPr lvl="1"/>
            <a:r>
              <a:rPr lang="en-US" dirty="0" smtClean="0"/>
              <a:t>Lack of communication, </a:t>
            </a:r>
            <a:r>
              <a:rPr lang="en-US" dirty="0" smtClean="0"/>
              <a:t>inattention</a:t>
            </a:r>
            <a:r>
              <a:rPr lang="en-US" dirty="0" smtClean="0"/>
              <a:t>, etc.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746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Instructional Style – Co-Learner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Position yourself as a learner</a:t>
            </a:r>
          </a:p>
          <a:p>
            <a:r>
              <a:rPr lang="en-US" dirty="0" smtClean="0"/>
              <a:t>Structure class as discussion/interaction, as opposed to lecture </a:t>
            </a:r>
          </a:p>
          <a:p>
            <a:r>
              <a:rPr lang="en-US" dirty="0" smtClean="0"/>
              <a:t>Have students investigate and report back</a:t>
            </a:r>
          </a:p>
          <a:p>
            <a:r>
              <a:rPr lang="en-US" dirty="0" smtClean="0"/>
              <a:t>Involve HFOSS community in </a:t>
            </a:r>
            <a:br>
              <a:rPr lang="en-US" dirty="0" smtClean="0"/>
            </a:br>
            <a:r>
              <a:rPr lang="en-US" dirty="0" smtClean="0"/>
              <a:t>answering questions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pic>
        <p:nvPicPr>
          <p:cNvPr id="2050" name="Picture 2" descr="C:\Documents and Settings\Hellis\Local Settings\Temporary Internet Files\Content.IE5\J6OZJTSH\MC90028197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6600" y="4876800"/>
            <a:ext cx="1802282" cy="170718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49510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Instructional Style – Preparing Students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524000"/>
            <a:ext cx="8229600" cy="4525963"/>
          </a:xfrm>
        </p:spPr>
        <p:txBody>
          <a:bodyPr/>
          <a:lstStyle/>
          <a:p>
            <a:r>
              <a:rPr lang="en-US" dirty="0" smtClean="0"/>
              <a:t>Let students know that this learning experience will be different</a:t>
            </a:r>
          </a:p>
          <a:p>
            <a:pPr lvl="1"/>
            <a:r>
              <a:rPr lang="en-US" dirty="0" smtClean="0"/>
              <a:t>Repeat this frequently through out the term </a:t>
            </a:r>
          </a:p>
          <a:p>
            <a:r>
              <a:rPr lang="en-US" dirty="0" smtClean="0"/>
              <a:t>Explain life-long learning and the need for it </a:t>
            </a:r>
          </a:p>
          <a:p>
            <a:r>
              <a:rPr lang="en-US" dirty="0" smtClean="0"/>
              <a:t>Put students in role of instructor by having them learn and then teach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pic>
        <p:nvPicPr>
          <p:cNvPr id="1031" name="Picture 7" descr="C:\Users\he302979\AppData\Local\Microsoft\Windows\Temporary Internet Files\Content.IE5\830P3M38\MM900046559[1]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5390555"/>
            <a:ext cx="2209800" cy="1467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18434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Instructional Style – Be Opportunistic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/>
          <a:lstStyle/>
          <a:p>
            <a:r>
              <a:rPr lang="en-US" dirty="0" smtClean="0"/>
              <a:t>Add code sprints or bug fix sprints to course schedule</a:t>
            </a:r>
          </a:p>
          <a:p>
            <a:r>
              <a:rPr lang="en-US" dirty="0" smtClean="0"/>
              <a:t>Take </a:t>
            </a:r>
            <a:r>
              <a:rPr lang="en-US" dirty="0" smtClean="0"/>
              <a:t>a class </a:t>
            </a:r>
            <a:r>
              <a:rPr lang="en-US" dirty="0" smtClean="0"/>
              <a:t>to user meetings or FOSS conferences</a:t>
            </a:r>
          </a:p>
          <a:p>
            <a:r>
              <a:rPr lang="en-US" dirty="0" smtClean="0"/>
              <a:t>Invite FOSS developers </a:t>
            </a:r>
            <a:br>
              <a:rPr lang="en-US" dirty="0" smtClean="0"/>
            </a:br>
            <a:r>
              <a:rPr lang="en-US" dirty="0" smtClean="0"/>
              <a:t>to your class </a:t>
            </a:r>
          </a:p>
          <a:p>
            <a:r>
              <a:rPr lang="en-US" dirty="0" smtClean="0"/>
              <a:t>Host a hackathon/</a:t>
            </a:r>
            <a:br>
              <a:rPr lang="en-US" dirty="0" smtClean="0"/>
            </a:br>
            <a:r>
              <a:rPr lang="en-US" dirty="0" err="1" smtClean="0"/>
              <a:t>hackfest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pic>
        <p:nvPicPr>
          <p:cNvPr id="7" name="Content Placeholder 4" descr="ladies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3276600"/>
            <a:ext cx="35814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952933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Issue: Complexity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/>
          <a:lstStyle/>
          <a:p>
            <a:r>
              <a:rPr lang="en-US" dirty="0" smtClean="0"/>
              <a:t>Community can help identify key pieces </a:t>
            </a:r>
          </a:p>
          <a:p>
            <a:r>
              <a:rPr lang="en-US" dirty="0" smtClean="0"/>
              <a:t>Start small </a:t>
            </a:r>
          </a:p>
          <a:p>
            <a:r>
              <a:rPr lang="en-US" dirty="0" smtClean="0"/>
              <a:t>Break large tasks down into individual assignments</a:t>
            </a:r>
          </a:p>
          <a:p>
            <a:r>
              <a:rPr lang="en-US" dirty="0" smtClean="0"/>
              <a:t>Create assignments to learn about how to approach the complexity</a:t>
            </a:r>
          </a:p>
          <a:p>
            <a:pPr lvl="1"/>
            <a:r>
              <a:rPr lang="en-US" dirty="0" smtClean="0"/>
              <a:t>Find how many commits have been made in the past x months. What has changed?</a:t>
            </a:r>
          </a:p>
          <a:p>
            <a:pPr lvl="1"/>
            <a:r>
              <a:rPr lang="en-US" dirty="0" smtClean="0"/>
              <a:t>What parts of the code have been touched?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1567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Issue: Unpredictability - 1</a:t>
            </a:r>
            <a:br>
              <a:rPr lang="en-US" dirty="0" smtClean="0"/>
            </a:br>
            <a:r>
              <a:rPr lang="en-US" dirty="0" smtClean="0"/>
              <a:t>What if something goes wrong?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Contact person leaves project</a:t>
            </a:r>
          </a:p>
          <a:p>
            <a:r>
              <a:rPr lang="en-US" dirty="0" smtClean="0"/>
              <a:t>Project changes architecture mid-term</a:t>
            </a:r>
          </a:p>
          <a:p>
            <a:r>
              <a:rPr lang="en-US" dirty="0" smtClean="0"/>
              <a:t>Project gets forked mid-term</a:t>
            </a:r>
          </a:p>
          <a:p>
            <a:r>
              <a:rPr lang="en-US" dirty="0" smtClean="0"/>
              <a:t>Need for student contribution disappears</a:t>
            </a:r>
          </a:p>
          <a:p>
            <a:r>
              <a:rPr lang="en-US" dirty="0" smtClean="0"/>
              <a:t>Scope is too large and students can’t complete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pic>
        <p:nvPicPr>
          <p:cNvPr id="2050" name="Picture 2" descr="C:\Users\he302979\AppData\Local\Microsoft\Windows\Temporary Internet Files\Content.IE5\830P3M38\MM900236459[1]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4191000"/>
            <a:ext cx="2514600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59494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Issue: Unpredictability - 2</a:t>
            </a:r>
            <a:br>
              <a:rPr lang="en-US" dirty="0" smtClean="0"/>
            </a:br>
            <a:r>
              <a:rPr lang="en-US" dirty="0" smtClean="0"/>
              <a:t>What if something goes wrong?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 not work on anything in </a:t>
            </a:r>
            <a:r>
              <a:rPr lang="en-US" dirty="0" smtClean="0"/>
              <a:t>the critical </a:t>
            </a:r>
            <a:r>
              <a:rPr lang="en-US" dirty="0" smtClean="0"/>
              <a:t>path</a:t>
            </a:r>
          </a:p>
          <a:p>
            <a:r>
              <a:rPr lang="en-US" dirty="0" smtClean="0"/>
              <a:t>Separate student work</a:t>
            </a:r>
          </a:p>
          <a:p>
            <a:pPr lvl="1"/>
            <a:r>
              <a:rPr lang="en-US" dirty="0" smtClean="0"/>
              <a:t>Branch a code base and make changes</a:t>
            </a:r>
          </a:p>
          <a:p>
            <a:pPr lvl="1"/>
            <a:r>
              <a:rPr lang="en-US" dirty="0" smtClean="0"/>
              <a:t>Be sure to contribute back</a:t>
            </a:r>
          </a:p>
          <a:p>
            <a:r>
              <a:rPr lang="en-US" dirty="0" smtClean="0"/>
              <a:t>Student work still has learning value, even if it doesn’t fit community goals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99867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Issue: Schedule Creep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 flexible in assignments and timing </a:t>
            </a:r>
          </a:p>
          <a:p>
            <a:r>
              <a:rPr lang="en-US" dirty="0" smtClean="0"/>
              <a:t>Be prepared to re-scope mid-term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pic>
        <p:nvPicPr>
          <p:cNvPr id="3074" name="Picture 2" descr="C:\Users\he302979\AppData\Local\Microsoft\Windows\Temporary Internet Files\Content.IE5\TD1M1KK9\MC900311032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4296308"/>
            <a:ext cx="1848917" cy="1734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25604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HFOSS in the Curriculum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Options </a:t>
            </a:r>
            <a:r>
              <a:rPr lang="en-US" dirty="0"/>
              <a:t>for getting </a:t>
            </a:r>
            <a:r>
              <a:rPr lang="en-US" dirty="0" smtClean="0"/>
              <a:t>started</a:t>
            </a:r>
          </a:p>
          <a:p>
            <a:r>
              <a:rPr lang="en-US" dirty="0" smtClean="0"/>
              <a:t>Example: a single HFOSS assignment</a:t>
            </a:r>
          </a:p>
          <a:p>
            <a:r>
              <a:rPr lang="en-US" dirty="0" smtClean="0"/>
              <a:t>Example: HFOSS in a project course</a:t>
            </a:r>
          </a:p>
          <a:p>
            <a:r>
              <a:rPr lang="en-US" dirty="0" smtClean="0"/>
              <a:t>Example: HFOSS as a course</a:t>
            </a:r>
          </a:p>
          <a:p>
            <a:r>
              <a:rPr lang="en-US" dirty="0" smtClean="0"/>
              <a:t>HFOSS beyond the curriculum</a:t>
            </a:r>
          </a:p>
          <a:p>
            <a:r>
              <a:rPr lang="en-US" dirty="0" smtClean="0"/>
              <a:t>Instructional Style</a:t>
            </a:r>
          </a:p>
          <a:p>
            <a:r>
              <a:rPr lang="en-US" smtClean="0"/>
              <a:t>Issues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1233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Scoping Student Projects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Start small</a:t>
            </a:r>
          </a:p>
          <a:p>
            <a:r>
              <a:rPr lang="en-US" dirty="0" smtClean="0"/>
              <a:t>Identify several small contributions rather than one large one </a:t>
            </a:r>
          </a:p>
          <a:p>
            <a:r>
              <a:rPr lang="en-US" dirty="0" smtClean="0"/>
              <a:t>Have students estimate time </a:t>
            </a:r>
          </a:p>
          <a:p>
            <a:pPr lvl="1"/>
            <a:r>
              <a:rPr lang="en-US" dirty="0" smtClean="0"/>
              <a:t>Use estimates in future courses</a:t>
            </a:r>
          </a:p>
          <a:p>
            <a:r>
              <a:rPr lang="en-US" dirty="0" smtClean="0"/>
              <a:t>Ask community if they’re used to working with students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40518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Evaluating Student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382000" cy="4525963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Define </a:t>
            </a:r>
            <a:r>
              <a:rPr lang="en-US" dirty="0" smtClean="0"/>
              <a:t>a rubric </a:t>
            </a:r>
            <a:r>
              <a:rPr lang="en-US" dirty="0" smtClean="0"/>
              <a:t>when you define </a:t>
            </a:r>
            <a:r>
              <a:rPr lang="en-US" dirty="0" smtClean="0"/>
              <a:t>the assignment</a:t>
            </a:r>
            <a:endParaRPr lang="en-US" dirty="0" smtClean="0"/>
          </a:p>
          <a:p>
            <a:r>
              <a:rPr lang="en-US" dirty="0" smtClean="0"/>
              <a:t>Separate </a:t>
            </a:r>
            <a:r>
              <a:rPr lang="en-US" dirty="0" smtClean="0"/>
              <a:t>the grade </a:t>
            </a:r>
            <a:r>
              <a:rPr lang="en-US" dirty="0" smtClean="0"/>
              <a:t>from whether or not </a:t>
            </a:r>
            <a:r>
              <a:rPr lang="en-US" dirty="0" smtClean="0"/>
              <a:t>the task </a:t>
            </a:r>
            <a:r>
              <a:rPr lang="en-US" dirty="0" smtClean="0"/>
              <a:t>was accomplished</a:t>
            </a:r>
          </a:p>
          <a:p>
            <a:pPr lvl="1"/>
            <a:r>
              <a:rPr lang="en-US" dirty="0" smtClean="0"/>
              <a:t>Grade on process rather than outcome</a:t>
            </a:r>
          </a:p>
          <a:p>
            <a:pPr lvl="1"/>
            <a:r>
              <a:rPr lang="en-US" dirty="0" smtClean="0"/>
              <a:t>Grade on quality of </a:t>
            </a:r>
            <a:r>
              <a:rPr lang="en-US" dirty="0" smtClean="0"/>
              <a:t>a presentation </a:t>
            </a:r>
            <a:r>
              <a:rPr lang="en-US" dirty="0" smtClean="0"/>
              <a:t>on what student has learned</a:t>
            </a:r>
          </a:p>
          <a:p>
            <a:pPr lvl="1"/>
            <a:r>
              <a:rPr lang="en-US" dirty="0" smtClean="0"/>
              <a:t>Reflection papers on how something was accomplished</a:t>
            </a:r>
          </a:p>
          <a:p>
            <a:pPr lvl="1"/>
            <a:r>
              <a:rPr lang="en-US" dirty="0" smtClean="0"/>
              <a:t>Feedback from the community can help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10162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Discussion and Questions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pic>
        <p:nvPicPr>
          <p:cNvPr id="2050" name="Picture 2" descr="http://images5.fanpop.com/image/photos/24800000/question-marks-asking-questions-24865150-200-19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4968401"/>
            <a:ext cx="1905000" cy="1866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10179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Section Outcomes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After completing this section you should be able to:</a:t>
            </a:r>
          </a:p>
          <a:p>
            <a:pPr lvl="1"/>
            <a:r>
              <a:rPr lang="en-US" dirty="0" smtClean="0"/>
              <a:t>Identify several approaches to starting HFOSS activities with students</a:t>
            </a:r>
          </a:p>
          <a:p>
            <a:pPr lvl="1"/>
            <a:r>
              <a:rPr lang="en-US" dirty="0" smtClean="0"/>
              <a:t>Discuss issues with HFOSS activities in courses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79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Options for Getting Started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Dive right in: full HFOSS participation course</a:t>
            </a:r>
          </a:p>
          <a:p>
            <a:pPr lvl="1"/>
            <a:r>
              <a:rPr lang="en-US" dirty="0" smtClean="0"/>
              <a:t>Great!... But not always possible</a:t>
            </a:r>
          </a:p>
          <a:p>
            <a:r>
              <a:rPr lang="en-US" dirty="0" smtClean="0"/>
              <a:t>Small steps are good too</a:t>
            </a:r>
          </a:p>
          <a:p>
            <a:pPr lvl="1"/>
            <a:r>
              <a:rPr lang="en-US" dirty="0" smtClean="0"/>
              <a:t>Single assignments</a:t>
            </a:r>
          </a:p>
          <a:p>
            <a:pPr lvl="1"/>
            <a:r>
              <a:rPr lang="en-US" dirty="0" smtClean="0"/>
              <a:t>Independent studies</a:t>
            </a:r>
          </a:p>
          <a:p>
            <a:pPr lvl="1"/>
            <a:r>
              <a:rPr lang="en-US" dirty="0" smtClean="0"/>
              <a:t>Internships or </a:t>
            </a:r>
            <a:r>
              <a:rPr lang="en-US" dirty="0" smtClean="0"/>
              <a:t>assistantships </a:t>
            </a:r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://foss2serve.org/index.php/50_Ways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4419600"/>
            <a:ext cx="3429000" cy="447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07540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Started -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Drexel University</a:t>
            </a:r>
          </a:p>
          <a:p>
            <a:pPr lvl="1"/>
            <a:r>
              <a:rPr lang="en-US" dirty="0" smtClean="0"/>
              <a:t>Student assistants</a:t>
            </a:r>
          </a:p>
          <a:p>
            <a:pPr lvl="1"/>
            <a:r>
              <a:rPr lang="en-US" dirty="0" smtClean="0"/>
              <a:t>Independent studies</a:t>
            </a:r>
          </a:p>
          <a:p>
            <a:pPr lvl="2"/>
            <a:r>
              <a:rPr lang="en-US" dirty="0" smtClean="0"/>
              <a:t>Undergraduates and Masters students</a:t>
            </a:r>
          </a:p>
          <a:p>
            <a:pPr lvl="1"/>
            <a:r>
              <a:rPr lang="en-US" dirty="0" smtClean="0"/>
              <a:t>Individual course assignments</a:t>
            </a:r>
          </a:p>
          <a:p>
            <a:pPr lvl="1"/>
            <a:r>
              <a:rPr lang="en-US" dirty="0" smtClean="0"/>
              <a:t>Capstone design </a:t>
            </a:r>
            <a:r>
              <a:rPr lang="en-US" dirty="0" smtClean="0"/>
              <a:t>projects</a:t>
            </a:r>
          </a:p>
          <a:p>
            <a:r>
              <a:rPr lang="en-US" sz="2400" dirty="0">
                <a:hlinkClick r:id="rId2"/>
              </a:rPr>
              <a:t>http://foss2serve.org/index.php/Category:Learning_Activity</a:t>
            </a:r>
            <a:endParaRPr lang="en-US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3464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Single HFOSS Assignment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Difficult to get real contribution to HFOSS</a:t>
            </a:r>
          </a:p>
          <a:p>
            <a:pPr lvl="1"/>
            <a:r>
              <a:rPr lang="en-US" dirty="0" smtClean="0"/>
              <a:t>Learning curve is steep</a:t>
            </a:r>
          </a:p>
          <a:p>
            <a:pPr lvl="1"/>
            <a:r>
              <a:rPr lang="en-US" dirty="0" smtClean="0"/>
              <a:t>Process and culture in addition to technical</a:t>
            </a:r>
          </a:p>
          <a:p>
            <a:r>
              <a:rPr lang="en-US" dirty="0" smtClean="0"/>
              <a:t>Possible solutions</a:t>
            </a:r>
          </a:p>
          <a:p>
            <a:pPr lvl="1"/>
            <a:r>
              <a:rPr lang="en-US" dirty="0" smtClean="0"/>
              <a:t>More scaffolding, e.g., for bug fixing</a:t>
            </a:r>
          </a:p>
          <a:p>
            <a:pPr lvl="2"/>
            <a:r>
              <a:rPr lang="en-US" dirty="0" smtClean="0"/>
              <a:t>Reduced learning</a:t>
            </a:r>
          </a:p>
          <a:p>
            <a:pPr lvl="2"/>
            <a:r>
              <a:rPr lang="en-US" dirty="0" smtClean="0"/>
              <a:t>Might provide a big motivational boost?</a:t>
            </a:r>
          </a:p>
          <a:p>
            <a:pPr lvl="2"/>
            <a:r>
              <a:rPr lang="en-US" dirty="0" smtClean="0"/>
              <a:t>Vertical teams could help</a:t>
            </a:r>
          </a:p>
          <a:p>
            <a:pPr lvl="1"/>
            <a:r>
              <a:rPr lang="en-US" dirty="0" smtClean="0"/>
              <a:t>HFOSS as a curriculum thread</a:t>
            </a:r>
          </a:p>
          <a:p>
            <a:pPr lvl="2"/>
            <a:r>
              <a:rPr lang="en-US" dirty="0" smtClean="0"/>
              <a:t>Spreading out the learning curve over several courses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425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HFOSS in a </a:t>
            </a:r>
            <a:r>
              <a:rPr lang="en-US" dirty="0" smtClean="0"/>
              <a:t>Project Course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</p:spPr>
        <p:txBody>
          <a:bodyPr/>
          <a:lstStyle/>
          <a:p>
            <a:r>
              <a:rPr lang="en-US" dirty="0" smtClean="0"/>
              <a:t>Mid-level project course</a:t>
            </a:r>
          </a:p>
          <a:p>
            <a:pPr lvl="1"/>
            <a:r>
              <a:rPr lang="en-US" dirty="0" smtClean="0"/>
              <a:t>Tools and field trips are easy</a:t>
            </a:r>
          </a:p>
          <a:p>
            <a:pPr lvl="1"/>
            <a:r>
              <a:rPr lang="en-US" dirty="0" smtClean="0"/>
              <a:t>Real participation is more difficult</a:t>
            </a:r>
          </a:p>
          <a:p>
            <a:r>
              <a:rPr lang="en-US" dirty="0" smtClean="0"/>
              <a:t>Capstone design project</a:t>
            </a:r>
          </a:p>
          <a:p>
            <a:pPr lvl="1"/>
            <a:r>
              <a:rPr lang="en-US" dirty="0" smtClean="0"/>
              <a:t>Sufficient time for learning curve</a:t>
            </a:r>
          </a:p>
          <a:p>
            <a:pPr lvl="1"/>
            <a:r>
              <a:rPr lang="en-US" dirty="0" smtClean="0"/>
              <a:t>May complicate student evaluation</a:t>
            </a:r>
          </a:p>
          <a:p>
            <a:pPr lvl="1"/>
            <a:r>
              <a:rPr lang="en-US" dirty="0" smtClean="0"/>
              <a:t>May not fit local concept of “senior project</a:t>
            </a:r>
            <a:r>
              <a:rPr lang="en-US" dirty="0" smtClean="0"/>
              <a:t>”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1676400"/>
            <a:ext cx="2286000" cy="209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75255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HFOSS as a Course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HFOSS participation course</a:t>
            </a:r>
          </a:p>
          <a:p>
            <a:pPr lvl="1"/>
            <a:r>
              <a:rPr lang="en-US" dirty="0" smtClean="0"/>
              <a:t>Team based, hands-on focus</a:t>
            </a:r>
          </a:p>
          <a:p>
            <a:pPr lvl="1"/>
            <a:r>
              <a:rPr lang="en-US" dirty="0" smtClean="0"/>
              <a:t>Difficult without scaffolding or preparation in prior courses</a:t>
            </a:r>
          </a:p>
          <a:p>
            <a:r>
              <a:rPr lang="en-US" dirty="0" smtClean="0"/>
              <a:t>Openness course</a:t>
            </a:r>
          </a:p>
          <a:p>
            <a:pPr lvl="1"/>
            <a:r>
              <a:rPr lang="en-US" dirty="0" smtClean="0"/>
              <a:t>Open source</a:t>
            </a:r>
          </a:p>
          <a:p>
            <a:pPr lvl="2"/>
            <a:r>
              <a:rPr lang="en-US" dirty="0" smtClean="0"/>
              <a:t>Process, culture, social impact, business models, etc.</a:t>
            </a:r>
          </a:p>
          <a:p>
            <a:pPr lvl="1"/>
            <a:r>
              <a:rPr lang="en-US" dirty="0" smtClean="0"/>
              <a:t>Open data, government, education, hardware, etc</a:t>
            </a:r>
            <a:r>
              <a:rPr lang="en-US" dirty="0"/>
              <a:t>.</a:t>
            </a:r>
            <a:endParaRPr lang="en-US" dirty="0" smtClean="0"/>
          </a:p>
          <a:p>
            <a:pPr lvl="2"/>
            <a:r>
              <a:rPr lang="en-US" dirty="0" smtClean="0"/>
              <a:t>Opensource.com</a:t>
            </a:r>
          </a:p>
          <a:p>
            <a:pPr lvl="1"/>
            <a:r>
              <a:rPr lang="en-US" dirty="0" smtClean="0"/>
              <a:t>Intellectual property, ownership and sharing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6019800"/>
            <a:ext cx="3648075" cy="71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44174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HFOSS as a Curriculum Thread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Early – introducing software systems</a:t>
            </a:r>
          </a:p>
          <a:p>
            <a:pPr lvl="1"/>
            <a:r>
              <a:rPr lang="en-US" dirty="0" smtClean="0"/>
              <a:t>HFOSS overview; FOSS Field trips</a:t>
            </a:r>
          </a:p>
          <a:p>
            <a:pPr lvl="1"/>
            <a:r>
              <a:rPr lang="en-US" dirty="0" smtClean="0"/>
              <a:t>Introductory FOSS tools and process</a:t>
            </a:r>
          </a:p>
          <a:p>
            <a:r>
              <a:rPr lang="en-US" dirty="0" smtClean="0"/>
              <a:t>Middle – team process</a:t>
            </a:r>
          </a:p>
          <a:p>
            <a:pPr lvl="1"/>
            <a:r>
              <a:rPr lang="en-US" dirty="0"/>
              <a:t> </a:t>
            </a:r>
            <a:r>
              <a:rPr lang="en-US" dirty="0" smtClean="0"/>
              <a:t>HFOSS process</a:t>
            </a:r>
          </a:p>
          <a:p>
            <a:pPr lvl="1"/>
            <a:r>
              <a:rPr lang="en-US" dirty="0" smtClean="0"/>
              <a:t>Observing and some participation</a:t>
            </a:r>
          </a:p>
          <a:p>
            <a:r>
              <a:rPr lang="en-US" dirty="0" smtClean="0"/>
              <a:t>Later – capstone or HFOSS course</a:t>
            </a:r>
          </a:p>
          <a:p>
            <a:pPr lvl="1"/>
            <a:r>
              <a:rPr lang="en-US" dirty="0" smtClean="0"/>
              <a:t>Focus on participation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1026" name="Picture 2" descr="http://www.drexelsmarthouse.com/wiki/images/1/1a/Drexel_logo281_-Converted-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0475" y="5029200"/>
            <a:ext cx="1533525" cy="1633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0986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islopEllis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4211</TotalTime>
  <Words>785</Words>
  <Application>Microsoft Office PowerPoint</Application>
  <PresentationFormat>On-screen Show (4:3)</PresentationFormat>
  <Paragraphs>161</Paragraphs>
  <Slides>22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HislopEllis</vt:lpstr>
      <vt:lpstr>2.2 HFOSS in the Curriculum</vt:lpstr>
      <vt:lpstr>HFOSS in the Curriculum</vt:lpstr>
      <vt:lpstr>Section Outcomes</vt:lpstr>
      <vt:lpstr>Options for Getting Started</vt:lpstr>
      <vt:lpstr>Getting Started - Examples</vt:lpstr>
      <vt:lpstr>Example: Single HFOSS Assignment</vt:lpstr>
      <vt:lpstr>Example: HFOSS in a Project Course</vt:lpstr>
      <vt:lpstr>Example: HFOSS as a Course</vt:lpstr>
      <vt:lpstr>HFOSS as a Curriculum Thread</vt:lpstr>
      <vt:lpstr>HFOSS Beyond the Curriculum</vt:lpstr>
      <vt:lpstr>Instructional Style - 1</vt:lpstr>
      <vt:lpstr>Instructional Style - Mentor</vt:lpstr>
      <vt:lpstr>Instructional Style – Co-Learner</vt:lpstr>
      <vt:lpstr>Instructional Style – Preparing Students</vt:lpstr>
      <vt:lpstr>Instructional Style – Be Opportunistic</vt:lpstr>
      <vt:lpstr>Issue: Complexity</vt:lpstr>
      <vt:lpstr>Issue: Unpredictability - 1 What if something goes wrong?</vt:lpstr>
      <vt:lpstr>Issue: Unpredictability - 2 What if something goes wrong?</vt:lpstr>
      <vt:lpstr>Issue: Schedule Creep</vt:lpstr>
      <vt:lpstr>Scoping Student Projects</vt:lpstr>
      <vt:lpstr>Evaluating Student Work</vt:lpstr>
      <vt:lpstr>Discussion and Questions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Greg Hislop</cp:lastModifiedBy>
  <cp:revision>825</cp:revision>
  <dcterms:created xsi:type="dcterms:W3CDTF">2009-06-29T15:20:32Z</dcterms:created>
  <dcterms:modified xsi:type="dcterms:W3CDTF">2015-09-03T20:03:39Z</dcterms:modified>
</cp:coreProperties>
</file>