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9" r:id="rId2"/>
    <p:sldId id="299" r:id="rId3"/>
    <p:sldId id="315" r:id="rId4"/>
    <p:sldId id="305" r:id="rId5"/>
    <p:sldId id="310" r:id="rId6"/>
    <p:sldId id="302" r:id="rId7"/>
    <p:sldId id="307" r:id="rId8"/>
    <p:sldId id="312" r:id="rId9"/>
    <p:sldId id="309" r:id="rId10"/>
    <p:sldId id="313" r:id="rId11"/>
    <p:sldId id="31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88" d="100"/>
          <a:sy n="88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smtClean="0"/>
              <a:t>2.4 Understanding </a:t>
            </a:r>
            <a:r>
              <a:rPr lang="en-US" sz="4000" dirty="0" smtClean="0"/>
              <a:t>POSSE Stage 3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</a:t>
            </a:r>
            <a:r>
              <a:rPr lang="en-US" dirty="0" smtClean="0"/>
              <a:t>POSSE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SIGCSE </a:t>
            </a:r>
            <a:r>
              <a:rPr lang="en-US" dirty="0" err="1" smtClean="0"/>
              <a:t>BoF</a:t>
            </a:r>
            <a:r>
              <a:rPr lang="en-US" dirty="0" smtClean="0"/>
              <a:t> – 2015; plan for 2016</a:t>
            </a:r>
          </a:p>
          <a:p>
            <a:r>
              <a:rPr lang="en-US" dirty="0" smtClean="0"/>
              <a:t>SIGCAS – Computing for Social Good</a:t>
            </a:r>
          </a:p>
          <a:p>
            <a:pPr lvl="1"/>
            <a:r>
              <a:rPr lang="en-US" dirty="0" smtClean="0"/>
              <a:t>Pre-SIGCSE event 2015</a:t>
            </a:r>
          </a:p>
          <a:p>
            <a:r>
              <a:rPr lang="en-US" dirty="0" smtClean="0"/>
              <a:t>SIGCSE 2016</a:t>
            </a:r>
          </a:p>
          <a:p>
            <a:pPr lvl="1"/>
            <a:r>
              <a:rPr lang="en-US" dirty="0" smtClean="0"/>
              <a:t>Planning POSSE alumni pre-SIGCSE event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69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sense of community developing</a:t>
            </a:r>
          </a:p>
          <a:p>
            <a:r>
              <a:rPr lang="en-US" dirty="0" smtClean="0"/>
              <a:t>Productive collaborations</a:t>
            </a:r>
          </a:p>
          <a:p>
            <a:pPr lvl="1"/>
            <a:r>
              <a:rPr lang="en-US" dirty="0" smtClean="0"/>
              <a:t>Including publications</a:t>
            </a:r>
          </a:p>
          <a:p>
            <a:r>
              <a:rPr lang="en-US" dirty="0" smtClean="0"/>
              <a:t>HFOSS project small groups have struggled</a:t>
            </a:r>
          </a:p>
          <a:p>
            <a:pPr lvl="1"/>
            <a:r>
              <a:rPr lang="en-US" dirty="0" smtClean="0"/>
              <a:t>Still trying to figure out what helps for this</a:t>
            </a:r>
          </a:p>
          <a:p>
            <a:r>
              <a:rPr lang="en-US" dirty="0" smtClean="0"/>
              <a:t>Lots of opportunity for involvement</a:t>
            </a:r>
          </a:p>
          <a:p>
            <a:pPr lvl="1"/>
            <a:r>
              <a:rPr lang="en-US" dirty="0" smtClean="0"/>
              <a:t>Including some funding within the next 12 months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6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POSSE Stage 3 vision</a:t>
            </a:r>
          </a:p>
          <a:p>
            <a:r>
              <a:rPr lang="en-US" dirty="0" smtClean="0"/>
              <a:t>Project groups</a:t>
            </a:r>
            <a:endParaRPr lang="en-US" dirty="0" smtClean="0"/>
          </a:p>
          <a:p>
            <a:pPr lvl="1"/>
            <a:r>
              <a:rPr lang="en-US" dirty="0" err="1"/>
              <a:t>OpenMRS</a:t>
            </a:r>
            <a:endParaRPr lang="en-US" dirty="0"/>
          </a:p>
          <a:p>
            <a:pPr lvl="1"/>
            <a:r>
              <a:rPr lang="en-US" dirty="0" err="1"/>
              <a:t>MouseTrap</a:t>
            </a:r>
            <a:endParaRPr lang="en-US" dirty="0"/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POSSE community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Discuss strengths and weaknesses of the Stage 3 model</a:t>
            </a:r>
            <a:endParaRPr lang="en-US" dirty="0" smtClean="0"/>
          </a:p>
          <a:p>
            <a:pPr lvl="1"/>
            <a:r>
              <a:rPr lang="en-US" dirty="0" smtClean="0"/>
              <a:t>Explain your opportunities for Stage 3 participation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POSSE Stage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Goal: To help people actually apply learning from Stages 1 and 2</a:t>
            </a:r>
          </a:p>
          <a:p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Always difficult to translate a workshop into action</a:t>
            </a:r>
          </a:p>
          <a:p>
            <a:pPr lvl="1"/>
            <a:r>
              <a:rPr lang="en-US" dirty="0" smtClean="0"/>
              <a:t>HFOSS learning curve is significant and on-going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Small learning community</a:t>
            </a:r>
          </a:p>
          <a:p>
            <a:pPr lvl="1"/>
            <a:r>
              <a:rPr lang="en-US" dirty="0" smtClean="0"/>
              <a:t>Share knowledge, provide support</a:t>
            </a:r>
          </a:p>
          <a:p>
            <a:pPr lvl="1"/>
            <a:r>
              <a:rPr lang="en-US" dirty="0" smtClean="0"/>
              <a:t>Increase student-to-student interaction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Scheduled bi-weekly IRC calls throughout the summer and school year</a:t>
            </a:r>
          </a:p>
          <a:p>
            <a:r>
              <a:rPr lang="en-US" dirty="0" smtClean="0"/>
              <a:t>Group was bi-coastal and became larger – scheduling a meeting time more challenging</a:t>
            </a:r>
          </a:p>
          <a:p>
            <a:r>
              <a:rPr lang="en-US" dirty="0" smtClean="0"/>
              <a:t>Started off strong in both summer and fall, lost momentum in the spring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42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MouseTrap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ollaboration between faculty and students from WNE, NCC and Drexel</a:t>
            </a:r>
          </a:p>
          <a:p>
            <a:pPr lvl="1"/>
            <a:r>
              <a:rPr lang="en-US" dirty="0" smtClean="0"/>
              <a:t>Weekly IRC meetings</a:t>
            </a:r>
          </a:p>
          <a:p>
            <a:pPr lvl="1"/>
            <a:r>
              <a:rPr lang="en-US" dirty="0" smtClean="0"/>
              <a:t>Occasional but regular sprints</a:t>
            </a:r>
          </a:p>
          <a:p>
            <a:r>
              <a:rPr lang="en-US" dirty="0" smtClean="0"/>
              <a:t>Students graduate and move on</a:t>
            </a:r>
          </a:p>
          <a:p>
            <a:pPr lvl="1"/>
            <a:r>
              <a:rPr lang="en-US" dirty="0" smtClean="0"/>
              <a:t>Recruit students via courses, internships, independent studies, and </a:t>
            </a:r>
            <a:r>
              <a:rPr lang="en-US" dirty="0" err="1" smtClean="0"/>
              <a:t>hackfest</a:t>
            </a:r>
            <a:endParaRPr lang="en-US" dirty="0" smtClean="0"/>
          </a:p>
          <a:p>
            <a:r>
              <a:rPr lang="en-US" dirty="0" smtClean="0"/>
              <a:t>“Ownership” of a project encourages forward progress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On-going work to understand </a:t>
            </a:r>
            <a:r>
              <a:rPr lang="en-US" dirty="0" smtClean="0"/>
              <a:t>and document the benefits of HFOSS for students</a:t>
            </a:r>
          </a:p>
          <a:p>
            <a:r>
              <a:rPr lang="en-US" dirty="0" smtClean="0"/>
              <a:t>Your </a:t>
            </a:r>
            <a:r>
              <a:rPr lang="en-US" dirty="0" smtClean="0"/>
              <a:t>participation </a:t>
            </a:r>
            <a:r>
              <a:rPr lang="en-US" dirty="0" smtClean="0"/>
              <a:t>welcome and needed!</a:t>
            </a:r>
            <a:endParaRPr lang="en-US" dirty="0"/>
          </a:p>
          <a:p>
            <a:pPr lvl="1"/>
            <a:r>
              <a:rPr lang="en-US" dirty="0" smtClean="0"/>
              <a:t>Publication opportunities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include</a:t>
            </a:r>
          </a:p>
          <a:p>
            <a:pPr lvl="0"/>
            <a:r>
              <a:rPr lang="en-US" sz="1800" dirty="0"/>
              <a:t>Hislop, G.W., Ellis, H.J.C., Pulimood, S. M., Morgan, B., Mello-Stark, S., Coleman, B., and Macdonell, C.  (2015)  A Multi-Institutional Study of Learning via Student Involvement in Humanitarian Free and Open Source Software Projects.   </a:t>
            </a:r>
            <a:r>
              <a:rPr lang="en-US" sz="1800" i="1" dirty="0"/>
              <a:t>Proceedings, ACM International Computing Education Research Conference.</a:t>
            </a:r>
            <a:r>
              <a:rPr lang="en-US" sz="1800" dirty="0"/>
              <a:t>  </a:t>
            </a:r>
          </a:p>
          <a:p>
            <a:pPr lvl="0"/>
            <a:r>
              <a:rPr lang="en-US" sz="1800" dirty="0"/>
              <a:t>Ellis, H.J.C., Hislop, G.W., Pulimood, S. M., Morgan, B., and Coleman, B. (2015)  Software Engineering Learning in HFOSS: A Multi-Institutional Study.   </a:t>
            </a:r>
            <a:r>
              <a:rPr lang="en-US" sz="1800" i="1" dirty="0"/>
              <a:t>Proceedings, ASEE Annual Conference.</a:t>
            </a:r>
            <a:r>
              <a:rPr lang="en-US" sz="1800" dirty="0"/>
              <a:t>  </a:t>
            </a:r>
            <a:endParaRPr lang="en-US" sz="1800" dirty="0" smtClean="0"/>
          </a:p>
          <a:p>
            <a:pPr lvl="0"/>
            <a:r>
              <a:rPr lang="en-US" sz="1800" dirty="0"/>
              <a:t>Ellis, H.J.C., Burdge, D., Morgan, R., Ordóñez, P. and </a:t>
            </a:r>
            <a:r>
              <a:rPr lang="en-US" sz="1800" dirty="0" err="1"/>
              <a:t>Alkoby</a:t>
            </a:r>
            <a:r>
              <a:rPr lang="en-US" sz="1800" dirty="0"/>
              <a:t>, K. (2015) “Using Humanitarian Free and Open Source Software (HFOSS) to Attract the Underrepresented to Computer Science,” 2015 Proceedings, ACM Richard Tapia Celebration of Diversity in Computing, Boston, MA. Panel.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2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</a:t>
            </a:r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Create an active foss2serve community</a:t>
            </a:r>
          </a:p>
          <a:p>
            <a:pPr lvl="1"/>
            <a:r>
              <a:rPr lang="en-US" dirty="0" smtClean="0"/>
              <a:t>As a special interest group within teachingopensource.org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Organize some follow-up events</a:t>
            </a:r>
          </a:p>
          <a:p>
            <a:pPr lvl="1"/>
            <a:r>
              <a:rPr lang="en-US" dirty="0" smtClean="0"/>
              <a:t>Potential for subsidy for faculty interested in more extensive work on HFOSS course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25143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11269</TotalTime>
  <Words>478</Words>
  <Application>Microsoft Office PowerPoint</Application>
  <PresentationFormat>On-screen Show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HislopEllis</vt:lpstr>
      <vt:lpstr>2.4 Understanding POSSE Stage 3</vt:lpstr>
      <vt:lpstr>Overview</vt:lpstr>
      <vt:lpstr>Section Outcomes</vt:lpstr>
      <vt:lpstr>POSSE Stage 3</vt:lpstr>
      <vt:lpstr>Example: OpenMRS</vt:lpstr>
      <vt:lpstr>Example: MouseTrap</vt:lpstr>
      <vt:lpstr>Evaluation</vt:lpstr>
      <vt:lpstr>Stage 3 Evaluation</vt:lpstr>
      <vt:lpstr>Stage 3 Community</vt:lpstr>
      <vt:lpstr>Stage 3 POSSE Community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985</cp:revision>
  <dcterms:created xsi:type="dcterms:W3CDTF">2009-06-29T15:20:32Z</dcterms:created>
  <dcterms:modified xsi:type="dcterms:W3CDTF">2015-09-07T18:30:18Z</dcterms:modified>
</cp:coreProperties>
</file>