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89" r:id="rId2"/>
    <p:sldId id="333" r:id="rId3"/>
    <p:sldId id="303" r:id="rId4"/>
    <p:sldId id="325" r:id="rId5"/>
    <p:sldId id="324" r:id="rId6"/>
    <p:sldId id="327" r:id="rId7"/>
    <p:sldId id="328" r:id="rId8"/>
    <p:sldId id="329" r:id="rId9"/>
    <p:sldId id="330" r:id="rId10"/>
    <p:sldId id="331" r:id="rId11"/>
    <p:sldId id="332" r:id="rId12"/>
    <p:sldId id="334" r:id="rId13"/>
    <p:sldId id="326" r:id="rId14"/>
    <p:sldId id="291" r:id="rId15"/>
    <p:sldId id="290" r:id="rId16"/>
    <p:sldId id="338" r:id="rId17"/>
    <p:sldId id="339" r:id="rId18"/>
    <p:sldId id="337" r:id="rId19"/>
    <p:sldId id="304" r:id="rId20"/>
    <p:sldId id="293" r:id="rId21"/>
    <p:sldId id="340" r:id="rId22"/>
    <p:sldId id="305" r:id="rId23"/>
    <p:sldId id="294" r:id="rId24"/>
    <p:sldId id="307" r:id="rId25"/>
    <p:sldId id="306" r:id="rId26"/>
    <p:sldId id="309" r:id="rId27"/>
    <p:sldId id="310" r:id="rId28"/>
    <p:sldId id="311" r:id="rId29"/>
    <p:sldId id="312" r:id="rId30"/>
    <p:sldId id="313" r:id="rId31"/>
    <p:sldId id="316" r:id="rId32"/>
    <p:sldId id="318" r:id="rId33"/>
    <p:sldId id="319" r:id="rId34"/>
    <p:sldId id="320" r:id="rId35"/>
    <p:sldId id="321" r:id="rId36"/>
    <p:sldId id="323" r:id="rId37"/>
    <p:sldId id="335" r:id="rId38"/>
    <p:sldId id="336" r:id="rId39"/>
    <p:sldId id="302" r:id="rId4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1587"/>
    <a:srgbClr val="143288"/>
    <a:srgbClr val="800000"/>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0565" autoAdjust="0"/>
    <p:restoredTop sz="94660"/>
  </p:normalViewPr>
  <p:slideViewPr>
    <p:cSldViewPr>
      <p:cViewPr varScale="1">
        <p:scale>
          <a:sx n="73" d="100"/>
          <a:sy n="73" d="100"/>
        </p:scale>
        <p:origin x="-147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2E1A4B3E-213F-4CF4-85B2-5917254297CB}" type="datetimeFigureOut">
              <a:rPr lang="en-US"/>
              <a:pPr>
                <a:defRPr/>
              </a:pPr>
              <a:t>4/9/2013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A9D7CCF-F491-426D-9638-FC80555158A5}" type="slidenum">
              <a:rPr lang="en-US"/>
              <a:pPr>
                <a:defRPr/>
              </a:pPr>
              <a:t>‹#›</a:t>
            </a:fld>
            <a:endParaRPr lang="en-US"/>
          </a:p>
        </p:txBody>
      </p:sp>
    </p:spTree>
    <p:extLst>
      <p:ext uri="{BB962C8B-B14F-4D97-AF65-F5344CB8AC3E}">
        <p14:creationId xmlns:p14="http://schemas.microsoft.com/office/powerpoint/2010/main" xmlns="" val="32799498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1692C80-8FE5-6244-8225-483F40355FD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Give examples of</a:t>
            </a:r>
            <a:endParaRPr lang="en-US" dirty="0"/>
          </a:p>
        </p:txBody>
      </p:sp>
      <p:sp>
        <p:nvSpPr>
          <p:cNvPr id="4" name="Slide Number Placeholder 3"/>
          <p:cNvSpPr>
            <a:spLocks noGrp="1"/>
          </p:cNvSpPr>
          <p:nvPr>
            <p:ph type="sldNum" sz="quarter" idx="10"/>
          </p:nvPr>
        </p:nvSpPr>
        <p:spPr/>
        <p:txBody>
          <a:bodyPr/>
          <a:lstStyle/>
          <a:p>
            <a:fld id="{61692C80-8FE5-6244-8225-483F40355FDE}" type="slidenum">
              <a:rPr lang="en-US" smtClean="0"/>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Give examples of</a:t>
            </a:r>
            <a:endParaRPr lang="en-US" dirty="0"/>
          </a:p>
        </p:txBody>
      </p:sp>
      <p:sp>
        <p:nvSpPr>
          <p:cNvPr id="4" name="Slide Number Placeholder 3"/>
          <p:cNvSpPr>
            <a:spLocks noGrp="1"/>
          </p:cNvSpPr>
          <p:nvPr>
            <p:ph type="sldNum" sz="quarter" idx="10"/>
          </p:nvPr>
        </p:nvSpPr>
        <p:spPr/>
        <p:txBody>
          <a:bodyPr/>
          <a:lstStyle/>
          <a:p>
            <a:fld id="{61692C80-8FE5-6244-8225-483F40355FDE}" type="slidenum">
              <a:rPr lang="en-US" smtClean="0"/>
              <a:pPr/>
              <a:t>17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Questions</a:t>
            </a:r>
            <a:r>
              <a:rPr lang="en-US" baseline="0" dirty="0" smtClean="0"/>
              <a:t> that</a:t>
            </a:r>
            <a:r>
              <a:rPr lang="en-US" dirty="0" smtClean="0"/>
              <a:t> could guide their initial search? D</a:t>
            </a:r>
            <a:r>
              <a:rPr lang="en-US" baseline="0" dirty="0" smtClean="0"/>
              <a:t>omain/student interest/platform (</a:t>
            </a:r>
            <a:r>
              <a:rPr lang="en-US" baseline="0" dirty="0" err="1" smtClean="0"/>
              <a:t>e.g</a:t>
            </a:r>
            <a:r>
              <a:rPr lang="en-US" baseline="0" dirty="0" smtClean="0"/>
              <a:t>, mobile)</a:t>
            </a:r>
          </a:p>
          <a:p>
            <a:endParaRPr lang="en-US" baseline="0" dirty="0" smtClean="0"/>
          </a:p>
          <a:p>
            <a:r>
              <a:rPr lang="en-US" baseline="0" dirty="0" smtClean="0"/>
              <a:t>Mention that not all data are available at each site so is beneficial to use more than one.  Give example.</a:t>
            </a:r>
          </a:p>
          <a:p>
            <a:endParaRPr lang="en-US" baseline="0" dirty="0" smtClean="0"/>
          </a:p>
          <a:p>
            <a:r>
              <a:rPr lang="en-US" baseline="0" dirty="0" smtClean="0"/>
              <a:t>Go out to </a:t>
            </a:r>
            <a:r>
              <a:rPr lang="en-US" baseline="0" dirty="0" err="1" smtClean="0"/>
              <a:t>SourceForge</a:t>
            </a:r>
            <a:r>
              <a:rPr lang="en-US" baseline="0" dirty="0" smtClean="0"/>
              <a:t>, show searching the forge. </a:t>
            </a:r>
          </a:p>
          <a:p>
            <a:r>
              <a:rPr lang="en-US" baseline="0" dirty="0" smtClean="0"/>
              <a:t>Go out to </a:t>
            </a:r>
            <a:r>
              <a:rPr lang="en-US" baseline="0" dirty="0" err="1" smtClean="0"/>
              <a:t>Ohloh</a:t>
            </a:r>
            <a:r>
              <a:rPr lang="en-US" baseline="0" dirty="0" smtClean="0"/>
              <a:t>, show statistics.</a:t>
            </a:r>
          </a:p>
          <a:p>
            <a:endParaRPr lang="en-US" baseline="0" dirty="0" smtClean="0"/>
          </a:p>
          <a:p>
            <a:r>
              <a:rPr lang="en-US" baseline="0" dirty="0" smtClean="0"/>
              <a:t>Mention that not you can return to the larger set if one does not work out in your </a:t>
            </a:r>
            <a:r>
              <a:rPr lang="en-US" baseline="0" dirty="0" err="1" smtClean="0"/>
              <a:t>eval</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61692C80-8FE5-6244-8225-483F40355FDE}" type="slidenum">
              <a:rPr lang="en-US" smtClean="0"/>
              <a:pPr/>
              <a:t>20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dirty="0" smtClean="0"/>
              <a:t>Need</a:t>
            </a:r>
            <a:r>
              <a:rPr lang="en-US" b="1" i="1" baseline="0" dirty="0" smtClean="0"/>
              <a:t> a better graphic</a:t>
            </a:r>
          </a:p>
          <a:p>
            <a:r>
              <a:rPr lang="en-US" baseline="0" dirty="0" smtClean="0"/>
              <a:t>Here discuss the model from high level</a:t>
            </a:r>
          </a:p>
          <a:p>
            <a:endParaRPr lang="en-US" baseline="0" dirty="0" smtClean="0"/>
          </a:p>
          <a:p>
            <a:r>
              <a:rPr lang="en-US" b="1" baseline="0" dirty="0" smtClean="0"/>
              <a:t>Dimensions</a:t>
            </a:r>
          </a:p>
          <a:p>
            <a:r>
              <a:rPr lang="en-US" baseline="0" dirty="0" smtClean="0"/>
              <a:t>Viability-is it a community that is likely to continue?  Is the project too complex?</a:t>
            </a:r>
          </a:p>
          <a:p>
            <a:r>
              <a:rPr lang="en-US" baseline="0" dirty="0" smtClean="0"/>
              <a:t>Approachability – does it appear that it is a project that students can contribute to without having to spend an inordinate amount of time identifying how to do so?</a:t>
            </a:r>
          </a:p>
          <a:p>
            <a:r>
              <a:rPr lang="en-US" baseline="0" dirty="0" smtClean="0"/>
              <a:t>Suitability – does it support the learning objectives?</a:t>
            </a:r>
          </a:p>
          <a:p>
            <a:endParaRPr lang="en-US" baseline="0" dirty="0" smtClean="0"/>
          </a:p>
          <a:p>
            <a:r>
              <a:rPr lang="en-US" baseline="0" dirty="0" smtClean="0"/>
              <a:t>Mission critical – evaluated first, pass or fail (do have to satisfy all criteria)</a:t>
            </a:r>
          </a:p>
          <a:p>
            <a:r>
              <a:rPr lang="en-US" baseline="0" dirty="0" smtClean="0"/>
              <a:t>Secondary criteria – scored-approach (don’t have to satisfy all criteria)</a:t>
            </a:r>
            <a:endParaRPr lang="en-US" dirty="0"/>
          </a:p>
        </p:txBody>
      </p:sp>
      <p:sp>
        <p:nvSpPr>
          <p:cNvPr id="4" name="Slide Number Placeholder 3"/>
          <p:cNvSpPr>
            <a:spLocks noGrp="1"/>
          </p:cNvSpPr>
          <p:nvPr>
            <p:ph type="sldNum" sz="quarter" idx="10"/>
          </p:nvPr>
        </p:nvSpPr>
        <p:spPr/>
        <p:txBody>
          <a:bodyPr/>
          <a:lstStyle/>
          <a:p>
            <a:fld id="{61692C80-8FE5-6244-8225-483F40355FDE}"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Licensing</a:t>
            </a:r>
            <a:r>
              <a:rPr lang="en-US" baseline="0" dirty="0" smtClean="0"/>
              <a:t> terms </a:t>
            </a:r>
            <a:endParaRPr lang="en-US" dirty="0"/>
          </a:p>
        </p:txBody>
      </p:sp>
      <p:sp>
        <p:nvSpPr>
          <p:cNvPr id="5" name="Slide Number Placeholder 4"/>
          <p:cNvSpPr>
            <a:spLocks noGrp="1"/>
          </p:cNvSpPr>
          <p:nvPr>
            <p:ph type="sldNum" sz="quarter" idx="11"/>
          </p:nvPr>
        </p:nvSpPr>
        <p:spPr/>
        <p:txBody>
          <a:bodyPr/>
          <a:lstStyle/>
          <a:p>
            <a:pPr>
              <a:defRPr/>
            </a:pPr>
            <a:fld id="{BA4DB971-168E-4BEB-BDF1-7EA432566B14}" type="slidenum">
              <a:rPr lang="en-US" smtClean="0"/>
              <a:pPr>
                <a:defRPr/>
              </a:pPr>
              <a:t>2</a:t>
            </a:fld>
            <a:endParaRPr lang="en-US"/>
          </a:p>
        </p:txBody>
      </p:sp>
    </p:spTree>
    <p:extLst>
      <p:ext uri="{BB962C8B-B14F-4D97-AF65-F5344CB8AC3E}">
        <p14:creationId xmlns:p14="http://schemas.microsoft.com/office/powerpoint/2010/main" xmlns="" val="3380041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4"/>
          <p:cNvSpPr>
            <a:spLocks noGrp="1" noChangeArrowheads="1"/>
          </p:cNvSpPr>
          <p:nvPr>
            <p:ph type="sldNum"/>
          </p:nvPr>
        </p:nvSpPr>
        <p:spPr>
          <a:ln/>
        </p:spPr>
        <p:txBody>
          <a:bodyPr/>
          <a:lstStyle/>
          <a:p>
            <a:fld id="{862ABE64-C2FB-4E9D-BD7C-29FCCB44AFBD}" type="slidenum">
              <a:rPr lang="en-US"/>
              <a:pPr/>
              <a:t>6</a:t>
            </a:fld>
            <a:endParaRPr lang="en-US"/>
          </a:p>
        </p:txBody>
      </p:sp>
      <p:sp>
        <p:nvSpPr>
          <p:cNvPr id="78849" name="Text Box 1"/>
          <p:cNvSpPr txBox="1">
            <a:spLocks noChangeArrowheads="1"/>
          </p:cNvSpPr>
          <p:nvPr/>
        </p:nvSpPr>
        <p:spPr bwMode="auto">
          <a:xfrm>
            <a:off x="3125322" y="8866010"/>
            <a:ext cx="596483" cy="268620"/>
          </a:xfrm>
          <a:prstGeom prst="rect">
            <a:avLst/>
          </a:prstGeom>
          <a:noFill/>
          <a:ln w="9525" cap="flat">
            <a:noFill/>
            <a:round/>
            <a:headEnd/>
            <a:tailEnd/>
          </a:ln>
          <a:effectLst/>
        </p:spPr>
        <p:txBody>
          <a:bodyPr lIns="91506" tIns="45576" rIns="91506" bIns="45576" anchor="b"/>
          <a:lstStyle/>
          <a:p>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fld id="{E201AE6D-A6D9-44E5-89B6-22FB84CA5A6D}" type="slidenum">
              <a:rPr lang="en-US" sz="800">
                <a:solidFill>
                  <a:srgbClr val="000000"/>
                </a:solidFill>
                <a:latin typeface="Futura Bk" charset="0"/>
              </a:rPr>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t>6</a:t>
            </a:fld>
            <a:endParaRPr lang="en-US" sz="800" dirty="0">
              <a:solidFill>
                <a:srgbClr val="000000"/>
              </a:solidFill>
              <a:latin typeface="Futura Bk" charset="0"/>
            </a:endParaRPr>
          </a:p>
        </p:txBody>
      </p:sp>
      <p:sp>
        <p:nvSpPr>
          <p:cNvPr id="78850" name="Rectangle 2"/>
          <p:cNvSpPr txBox="1">
            <a:spLocks noGrp="1" noRot="1" noChangeAspect="1" noChangeArrowheads="1"/>
          </p:cNvSpPr>
          <p:nvPr>
            <p:ph type="sldImg"/>
          </p:nvPr>
        </p:nvSpPr>
        <p:spPr bwMode="auto">
          <a:xfrm>
            <a:off x="1144588" y="687388"/>
            <a:ext cx="4570412" cy="3429000"/>
          </a:xfrm>
          <a:prstGeom prst="rect">
            <a:avLst/>
          </a:prstGeom>
          <a:solidFill>
            <a:srgbClr val="FFFFFF"/>
          </a:solidFill>
          <a:ln>
            <a:solidFill>
              <a:srgbClr val="000000"/>
            </a:solidFill>
            <a:miter lim="800000"/>
            <a:headEnd/>
            <a:tailEnd/>
          </a:ln>
        </p:spPr>
      </p:sp>
      <p:sp>
        <p:nvSpPr>
          <p:cNvPr id="78851" name="Rectangle 3"/>
          <p:cNvSpPr txBox="1">
            <a:spLocks noGrp="1" noChangeArrowheads="1"/>
          </p:cNvSpPr>
          <p:nvPr>
            <p:ph type="body" idx="1"/>
          </p:nvPr>
        </p:nvSpPr>
        <p:spPr bwMode="auto">
          <a:xfrm>
            <a:off x="288921" y="4344767"/>
            <a:ext cx="6281710" cy="4115191"/>
          </a:xfrm>
          <a:prstGeom prst="rect">
            <a:avLst/>
          </a:prstGeom>
          <a:noFill/>
          <a:ln cap="flat">
            <a:round/>
            <a:headEnd/>
            <a:tailEnd/>
          </a:ln>
        </p:spPr>
        <p:txBody>
          <a:bodyPr wrap="none" anchor="ctr"/>
          <a:lstStyle/>
          <a:p>
            <a:pPr>
              <a:lnSpc>
                <a:spcPct val="110000"/>
              </a:lnSpc>
              <a:spcBef>
                <a:spcPts val="393"/>
              </a:spcBef>
              <a:tabLst>
                <a:tab pos="783661" algn="l"/>
                <a:tab pos="1681053" algn="l"/>
                <a:tab pos="2578445" algn="l"/>
                <a:tab pos="3475837" algn="l"/>
                <a:tab pos="4373229" algn="l"/>
                <a:tab pos="5270621" algn="l"/>
                <a:tab pos="6168014" algn="l"/>
                <a:tab pos="7065406" algn="l"/>
                <a:tab pos="7962798" algn="l"/>
                <a:tab pos="8860190" algn="l"/>
                <a:tab pos="9757582" algn="l"/>
              </a:tabLst>
            </a:pPr>
            <a:endParaRPr lang="en-US" dirty="0">
              <a:latin typeface="Futura Bk" charset="0"/>
              <a:ea typeface="Arial Unicode MS" pitchFamily="34" charset="-128"/>
              <a:cs typeface="Arial Unicode MS" pitchFamily="34" charset="-128"/>
            </a:endParaRPr>
          </a:p>
        </p:txBody>
      </p:sp>
      <p:sp>
        <p:nvSpPr>
          <p:cNvPr id="78852" name="Rectangle 4"/>
          <p:cNvSpPr>
            <a:spLocks noChangeArrowheads="1"/>
          </p:cNvSpPr>
          <p:nvPr/>
        </p:nvSpPr>
        <p:spPr bwMode="auto">
          <a:xfrm>
            <a:off x="0" y="7809"/>
            <a:ext cx="5666587" cy="369756"/>
          </a:xfrm>
          <a:prstGeom prst="rect">
            <a:avLst/>
          </a:prstGeom>
          <a:noFill/>
          <a:ln w="9525" cap="flat">
            <a:noFill/>
            <a:round/>
            <a:headEnd/>
            <a:tailEnd/>
          </a:ln>
          <a:effectLst/>
        </p:spPr>
        <p:txBody>
          <a:bodyPr lIns="88326" tIns="45930" rIns="88326" bIns="45930">
            <a:spAutoFit/>
          </a:bodyPr>
          <a:lstStyle/>
          <a:p>
            <a:pP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r>
              <a:rPr lang="en-US" dirty="0">
                <a:solidFill>
                  <a:srgbClr val="000000"/>
                </a:solidFill>
              </a:rPr>
              <a:t>Organizational Participation in Open Communities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4"/>
          <p:cNvSpPr>
            <a:spLocks noGrp="1" noChangeArrowheads="1"/>
          </p:cNvSpPr>
          <p:nvPr>
            <p:ph type="sldNum"/>
          </p:nvPr>
        </p:nvSpPr>
        <p:spPr>
          <a:ln/>
        </p:spPr>
        <p:txBody>
          <a:bodyPr/>
          <a:lstStyle/>
          <a:p>
            <a:fld id="{D9F1FF25-186F-4517-BD87-F02A11D24ACB}" type="slidenum">
              <a:rPr lang="en-US"/>
              <a:pPr/>
              <a:t>7</a:t>
            </a:fld>
            <a:endParaRPr lang="en-US"/>
          </a:p>
        </p:txBody>
      </p:sp>
      <p:sp>
        <p:nvSpPr>
          <p:cNvPr id="79873" name="Text Box 1"/>
          <p:cNvSpPr txBox="1">
            <a:spLocks noGrp="1" noChangeArrowheads="1"/>
          </p:cNvSpPr>
          <p:nvPr>
            <p:ph type="body"/>
          </p:nvPr>
        </p:nvSpPr>
        <p:spPr bwMode="auto">
          <a:xfrm>
            <a:off x="288921" y="4344767"/>
            <a:ext cx="6281710" cy="4115191"/>
          </a:xfrm>
          <a:prstGeom prst="rect">
            <a:avLst/>
          </a:prstGeom>
          <a:noFill/>
          <a:ln cap="flat">
            <a:round/>
            <a:headEnd/>
            <a:tailEnd/>
          </a:ln>
        </p:spPr>
        <p:txBody>
          <a:bodyPr lIns="91506" tIns="45576" rIns="91506" bIns="45576"/>
          <a:lstStyle/>
          <a:p>
            <a:pPr marL="110617" indent="-110617" eaLnBrk="1" hangingPunct="1">
              <a:lnSpc>
                <a:spcPct val="110000"/>
              </a:lnSpc>
              <a:spcBef>
                <a:spcPts val="393"/>
              </a:spcBef>
              <a:buFont typeface="Futura Bk" charset="0"/>
              <a:buChar char="–"/>
              <a:tabLst>
                <a:tab pos="894276" algn="l"/>
                <a:tab pos="1791668" algn="l"/>
                <a:tab pos="2689061" algn="l"/>
                <a:tab pos="3586453" algn="l"/>
                <a:tab pos="4483845" algn="l"/>
                <a:tab pos="5381237" algn="l"/>
                <a:tab pos="6278629" algn="l"/>
                <a:tab pos="7176021" algn="l"/>
                <a:tab pos="8073413" algn="l"/>
                <a:tab pos="8970806" algn="l"/>
                <a:tab pos="9868198" algn="l"/>
              </a:tabLst>
            </a:pPr>
            <a:r>
              <a:rPr lang="en-US" dirty="0">
                <a:latin typeface="Futura Bk" charset="0"/>
                <a:ea typeface="Arial Unicode MS" pitchFamily="34" charset="-128"/>
                <a:cs typeface="Arial Unicode MS" pitchFamily="34" charset="-128"/>
              </a:rPr>
              <a:t>[</a:t>
            </a:r>
            <a:r>
              <a:rPr lang="en-US" b="1" dirty="0">
                <a:latin typeface="Futura Bk" charset="0"/>
                <a:ea typeface="Arial Unicode MS" pitchFamily="34" charset="-128"/>
                <a:cs typeface="Arial Unicode MS" pitchFamily="34" charset="-128"/>
              </a:rPr>
              <a:t>Note to presenter</a:t>
            </a:r>
            <a:r>
              <a:rPr lang="en-US" dirty="0">
                <a:latin typeface="Futura Bk" charset="0"/>
                <a:ea typeface="Arial Unicode MS" pitchFamily="34" charset="-128"/>
                <a:cs typeface="Arial Unicode MS" pitchFamily="34" charset="-128"/>
              </a:rPr>
              <a:t>: Create a polling question online and give the listeners a chance to interact. Then, after sharing the results, go to the next slide—the answer slide.] </a:t>
            </a:r>
          </a:p>
        </p:txBody>
      </p:sp>
      <p:sp>
        <p:nvSpPr>
          <p:cNvPr id="79874" name="Text Box 2"/>
          <p:cNvSpPr txBox="1">
            <a:spLocks noChangeArrowheads="1"/>
          </p:cNvSpPr>
          <p:nvPr/>
        </p:nvSpPr>
        <p:spPr bwMode="auto">
          <a:xfrm>
            <a:off x="3125322" y="8866010"/>
            <a:ext cx="596483" cy="268620"/>
          </a:xfrm>
          <a:prstGeom prst="rect">
            <a:avLst/>
          </a:prstGeom>
          <a:noFill/>
          <a:ln w="9525" cap="flat">
            <a:noFill/>
            <a:round/>
            <a:headEnd/>
            <a:tailEnd/>
          </a:ln>
          <a:effectLst/>
        </p:spPr>
        <p:txBody>
          <a:bodyPr lIns="91506" tIns="45576" rIns="91506" bIns="45576" anchor="b"/>
          <a:lstStyle/>
          <a:p>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fld id="{61B3833B-0ABA-4225-A14F-29A39B85E80C}" type="slidenum">
              <a:rPr lang="en-US" sz="800">
                <a:solidFill>
                  <a:srgbClr val="000000"/>
                </a:solidFill>
                <a:latin typeface="Futura Bk" charset="0"/>
              </a:rPr>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t>7</a:t>
            </a:fld>
            <a:endParaRPr lang="en-US" sz="800" dirty="0">
              <a:solidFill>
                <a:srgbClr val="000000"/>
              </a:solidFill>
              <a:latin typeface="Futura Bk" charset="0"/>
            </a:endParaRPr>
          </a:p>
        </p:txBody>
      </p:sp>
      <p:sp>
        <p:nvSpPr>
          <p:cNvPr id="79875" name="Rectangle 3"/>
          <p:cNvSpPr txBox="1">
            <a:spLocks noGrp="1" noRot="1" noChangeAspect="1" noChangeArrowheads="1"/>
          </p:cNvSpPr>
          <p:nvPr>
            <p:ph type="sldImg" idx="1"/>
          </p:nvPr>
        </p:nvSpPr>
        <p:spPr bwMode="auto">
          <a:xfrm>
            <a:off x="1144588" y="687388"/>
            <a:ext cx="4570412" cy="3429000"/>
          </a:xfrm>
          <a:prstGeom prst="rect">
            <a:avLst/>
          </a:prstGeom>
          <a:solidFill>
            <a:srgbClr val="FFFFFF"/>
          </a:solidFill>
          <a:ln>
            <a:solidFill>
              <a:srgbClr val="000000"/>
            </a:solidFill>
            <a:miter lim="800000"/>
            <a:headEnd/>
            <a:tailEnd/>
          </a:ln>
        </p:spPr>
      </p:sp>
      <p:sp>
        <p:nvSpPr>
          <p:cNvPr id="79876" name="Rectangle 4"/>
          <p:cNvSpPr>
            <a:spLocks noChangeArrowheads="1"/>
          </p:cNvSpPr>
          <p:nvPr/>
        </p:nvSpPr>
        <p:spPr bwMode="auto">
          <a:xfrm>
            <a:off x="0" y="7809"/>
            <a:ext cx="5666587" cy="369756"/>
          </a:xfrm>
          <a:prstGeom prst="rect">
            <a:avLst/>
          </a:prstGeom>
          <a:noFill/>
          <a:ln w="9525" cap="flat">
            <a:noFill/>
            <a:round/>
            <a:headEnd/>
            <a:tailEnd/>
          </a:ln>
          <a:effectLst/>
        </p:spPr>
        <p:txBody>
          <a:bodyPr lIns="88326" tIns="45930" rIns="88326" bIns="45930">
            <a:spAutoFit/>
          </a:bodyPr>
          <a:lstStyle/>
          <a:p>
            <a:pP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r>
              <a:rPr lang="en-US" dirty="0">
                <a:solidFill>
                  <a:srgbClr val="000000"/>
                </a:solidFill>
              </a:rPr>
              <a:t>Organizational Participation in Open Communities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4"/>
          <p:cNvSpPr>
            <a:spLocks noGrp="1" noChangeArrowheads="1"/>
          </p:cNvSpPr>
          <p:nvPr>
            <p:ph type="sldNum"/>
          </p:nvPr>
        </p:nvSpPr>
        <p:spPr>
          <a:ln/>
        </p:spPr>
        <p:txBody>
          <a:bodyPr/>
          <a:lstStyle/>
          <a:p>
            <a:fld id="{AFF7854A-B9B8-456A-9B75-F047167ED847}" type="slidenum">
              <a:rPr lang="en-US"/>
              <a:pPr/>
              <a:t>8</a:t>
            </a:fld>
            <a:endParaRPr lang="en-US"/>
          </a:p>
        </p:txBody>
      </p:sp>
      <p:sp>
        <p:nvSpPr>
          <p:cNvPr id="80897" name="Text Box 1"/>
          <p:cNvSpPr txBox="1">
            <a:spLocks noGrp="1" noChangeArrowheads="1"/>
          </p:cNvSpPr>
          <p:nvPr>
            <p:ph type="body"/>
          </p:nvPr>
        </p:nvSpPr>
        <p:spPr bwMode="auto">
          <a:xfrm>
            <a:off x="288921" y="4344767"/>
            <a:ext cx="6281710" cy="4115191"/>
          </a:xfrm>
          <a:prstGeom prst="rect">
            <a:avLst/>
          </a:prstGeom>
          <a:noFill/>
          <a:ln cap="flat">
            <a:round/>
            <a:headEnd/>
            <a:tailEnd/>
          </a:ln>
        </p:spPr>
        <p:txBody>
          <a:bodyPr lIns="91506" tIns="45576" rIns="91506" bIns="45576"/>
          <a:lstStyle/>
          <a:p>
            <a:pPr marL="112174" indent="-110617" eaLnBrk="1" hangingPunct="1">
              <a:lnSpc>
                <a:spcPct val="90000"/>
              </a:lnSpc>
              <a:spcBef>
                <a:spcPts val="393"/>
              </a:spcBef>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1100" dirty="0">
                <a:latin typeface="Arial" pitchFamily="34" charset="0"/>
                <a:cs typeface="Arial" pitchFamily="34" charset="0"/>
              </a:rPr>
              <a:t>There are typically three aspects of Open Source: licensing, community, and methodology. A better understanding of these aspects can enable you to properly use and benefit from FOSS in your organization. </a:t>
            </a:r>
          </a:p>
          <a:p>
            <a:pPr marL="112174" indent="-110617" eaLnBrk="1" hangingPunct="1">
              <a:lnSpc>
                <a:spcPct val="90000"/>
              </a:lnSpc>
              <a:spcBef>
                <a:spcPts val="393"/>
              </a:spcBef>
              <a:tabLst>
                <a:tab pos="895835" algn="l"/>
                <a:tab pos="1793227" algn="l"/>
                <a:tab pos="2690619" algn="l"/>
                <a:tab pos="3588011" algn="l"/>
                <a:tab pos="4485403" algn="l"/>
                <a:tab pos="5382795" algn="l"/>
                <a:tab pos="6280188" algn="l"/>
                <a:tab pos="7177580" algn="l"/>
                <a:tab pos="8074972" algn="l"/>
                <a:tab pos="8972364" algn="l"/>
                <a:tab pos="9869756" algn="l"/>
              </a:tabLst>
            </a:pPr>
            <a:endParaRPr lang="en-US" sz="1100" dirty="0">
              <a:latin typeface="Arial" pitchFamily="34" charset="0"/>
              <a:cs typeface="Arial" pitchFamily="34" charset="0"/>
            </a:endParaRPr>
          </a:p>
          <a:p>
            <a:pPr marL="112174" indent="-110617" eaLnBrk="1" hangingPunct="1">
              <a:lnSpc>
                <a:spcPct val="90000"/>
              </a:lnSpc>
              <a:spcBef>
                <a:spcPts val="393"/>
              </a:spcBef>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1100" dirty="0">
                <a:latin typeface="Arial" pitchFamily="34" charset="0"/>
                <a:cs typeface="Arial" pitchFamily="34" charset="0"/>
              </a:rPr>
              <a:t>The following slides look at each of these aspects to provide you with a better foundation for understanding Open Source.</a:t>
            </a:r>
          </a:p>
          <a:p>
            <a:pPr marL="112174" indent="-110617" eaLnBrk="1" hangingPunct="1">
              <a:lnSpc>
                <a:spcPct val="90000"/>
              </a:lnSpc>
              <a:spcBef>
                <a:spcPts val="393"/>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1100" dirty="0">
                <a:latin typeface="Arial" pitchFamily="34" charset="0"/>
                <a:cs typeface="Arial" pitchFamily="34" charset="0"/>
              </a:rPr>
              <a:t>Licensing — A license is an obligation set forth by owners of a particular work—such as software—that governs the use of their work. Many types of licenses exist today, and various organizations within the Open Source development community have differing beliefs regarding licensing and how to use it in their work.</a:t>
            </a:r>
          </a:p>
          <a:p>
            <a:pPr marL="112174" indent="-110617" eaLnBrk="1" hangingPunct="1">
              <a:lnSpc>
                <a:spcPct val="90000"/>
              </a:lnSpc>
              <a:spcBef>
                <a:spcPts val="393"/>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1100" dirty="0">
                <a:latin typeface="Arial" pitchFamily="34" charset="0"/>
                <a:cs typeface="Arial" pitchFamily="34" charset="0"/>
              </a:rPr>
              <a:t>Community — Another key aspect of Open Source software is the community. An Open Source Community is a collection of developers and users with a common interest in the creation, enhancement, and support of a specific piece of Open Source software. Historically, the community comprises many “free agents” or individual contributors.</a:t>
            </a:r>
          </a:p>
          <a:p>
            <a:pPr marL="112174" indent="-110617" eaLnBrk="1" hangingPunct="1">
              <a:lnSpc>
                <a:spcPct val="90000"/>
              </a:lnSpc>
              <a:spcBef>
                <a:spcPts val="393"/>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1100" dirty="0">
                <a:latin typeface="Arial" pitchFamily="34" charset="0"/>
                <a:cs typeface="Arial" pitchFamily="34" charset="0"/>
              </a:rPr>
              <a:t>Methodology — A third aspect of Open Source is the general methodology that guides Open Source development by the community. There is more than one Open Source methodology. However, certain characteristics are shared by all, such as open development. The specific methodology can vary depending on the project. The methodologies can be very different than organizations might expect. When organizations use FOSS, they like to know the community’s plan for evolving the software.</a:t>
            </a:r>
          </a:p>
          <a:p>
            <a:pPr marL="112174" indent="-110617" eaLnBrk="1" hangingPunct="1">
              <a:lnSpc>
                <a:spcPct val="90000"/>
              </a:lnSpc>
              <a:spcBef>
                <a:spcPts val="393"/>
              </a:spcBef>
              <a:tabLst>
                <a:tab pos="895835" algn="l"/>
                <a:tab pos="1793227" algn="l"/>
                <a:tab pos="2690619" algn="l"/>
                <a:tab pos="3588011" algn="l"/>
                <a:tab pos="4485403" algn="l"/>
                <a:tab pos="5382795" algn="l"/>
                <a:tab pos="6280188" algn="l"/>
                <a:tab pos="7177580" algn="l"/>
                <a:tab pos="8074972" algn="l"/>
                <a:tab pos="8972364" algn="l"/>
                <a:tab pos="9869756" algn="l"/>
              </a:tabLst>
            </a:pPr>
            <a:endParaRPr lang="en-US" sz="1100" dirty="0">
              <a:latin typeface="Arial" pitchFamily="34" charset="0"/>
              <a:cs typeface="Arial" pitchFamily="34" charset="0"/>
            </a:endParaRPr>
          </a:p>
          <a:p>
            <a:pPr marL="112174" indent="-110617" eaLnBrk="1" hangingPunct="1">
              <a:lnSpc>
                <a:spcPct val="90000"/>
              </a:lnSpc>
              <a:spcBef>
                <a:spcPts val="393"/>
              </a:spcBef>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1100" i="1" dirty="0">
                <a:latin typeface="Arial" pitchFamily="34" charset="0"/>
                <a:cs typeface="Arial" pitchFamily="34" charset="0"/>
              </a:rPr>
              <a:t>Note about required code modifications: the obligation is mandated “downstream” to any user you distribute the software to; it is optional to submit “upstream” to include for all to use</a:t>
            </a:r>
          </a:p>
        </p:txBody>
      </p:sp>
      <p:sp>
        <p:nvSpPr>
          <p:cNvPr id="80898" name="Text Box 2"/>
          <p:cNvSpPr txBox="1">
            <a:spLocks noChangeArrowheads="1"/>
          </p:cNvSpPr>
          <p:nvPr/>
        </p:nvSpPr>
        <p:spPr bwMode="auto">
          <a:xfrm>
            <a:off x="3125322" y="8866010"/>
            <a:ext cx="596483" cy="268620"/>
          </a:xfrm>
          <a:prstGeom prst="rect">
            <a:avLst/>
          </a:prstGeom>
          <a:noFill/>
          <a:ln w="9525" cap="flat">
            <a:noFill/>
            <a:round/>
            <a:headEnd/>
            <a:tailEnd/>
          </a:ln>
          <a:effectLst/>
        </p:spPr>
        <p:txBody>
          <a:bodyPr lIns="91506" tIns="45576" rIns="91506" bIns="45576" anchor="b"/>
          <a:lstStyle/>
          <a:p>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fld id="{31176B19-9C13-4F36-BAB1-41D0C1F84D30}" type="slidenum">
              <a:rPr lang="en-US" sz="800">
                <a:solidFill>
                  <a:srgbClr val="000000"/>
                </a:solidFill>
                <a:latin typeface="Futura Bk" charset="0"/>
              </a:rPr>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t>8</a:t>
            </a:fld>
            <a:endParaRPr lang="en-US" sz="800" dirty="0">
              <a:solidFill>
                <a:srgbClr val="000000"/>
              </a:solidFill>
              <a:latin typeface="Futura Bk" charset="0"/>
            </a:endParaRPr>
          </a:p>
        </p:txBody>
      </p:sp>
      <p:sp>
        <p:nvSpPr>
          <p:cNvPr id="80899" name="Rectangle 3"/>
          <p:cNvSpPr txBox="1">
            <a:spLocks noGrp="1" noRot="1" noChangeAspect="1" noChangeArrowheads="1"/>
          </p:cNvSpPr>
          <p:nvPr>
            <p:ph type="sldImg" idx="1"/>
          </p:nvPr>
        </p:nvSpPr>
        <p:spPr bwMode="auto">
          <a:xfrm>
            <a:off x="1144588" y="687388"/>
            <a:ext cx="4570412" cy="3429000"/>
          </a:xfrm>
          <a:prstGeom prst="rect">
            <a:avLst/>
          </a:prstGeom>
          <a:solidFill>
            <a:srgbClr val="FFFFFF"/>
          </a:solidFill>
          <a:ln>
            <a:solidFill>
              <a:srgbClr val="000000"/>
            </a:solidFill>
            <a:miter lim="800000"/>
            <a:headEnd/>
            <a:tailEnd/>
          </a:ln>
        </p:spPr>
      </p:sp>
      <p:sp>
        <p:nvSpPr>
          <p:cNvPr id="80900" name="Rectangle 4"/>
          <p:cNvSpPr>
            <a:spLocks noChangeArrowheads="1"/>
          </p:cNvSpPr>
          <p:nvPr/>
        </p:nvSpPr>
        <p:spPr bwMode="auto">
          <a:xfrm>
            <a:off x="0" y="7809"/>
            <a:ext cx="5666587" cy="369756"/>
          </a:xfrm>
          <a:prstGeom prst="rect">
            <a:avLst/>
          </a:prstGeom>
          <a:noFill/>
          <a:ln w="9525" cap="flat">
            <a:noFill/>
            <a:round/>
            <a:headEnd/>
            <a:tailEnd/>
          </a:ln>
          <a:effectLst/>
        </p:spPr>
        <p:txBody>
          <a:bodyPr lIns="88326" tIns="45930" rIns="88326" bIns="45930">
            <a:spAutoFit/>
          </a:bodyPr>
          <a:lstStyle/>
          <a:p>
            <a:pP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r>
              <a:rPr lang="en-US" dirty="0">
                <a:solidFill>
                  <a:srgbClr val="000000"/>
                </a:solidFill>
              </a:rPr>
              <a:t>Organizational Participation in Open Communities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4"/>
          <p:cNvSpPr>
            <a:spLocks noGrp="1" noChangeArrowheads="1"/>
          </p:cNvSpPr>
          <p:nvPr>
            <p:ph type="sldNum"/>
          </p:nvPr>
        </p:nvSpPr>
        <p:spPr>
          <a:ln/>
        </p:spPr>
        <p:txBody>
          <a:bodyPr/>
          <a:lstStyle/>
          <a:p>
            <a:fld id="{7A07E40D-B5D1-489A-9CD4-F890D686ED4D}" type="slidenum">
              <a:rPr lang="en-US"/>
              <a:pPr/>
              <a:t>9</a:t>
            </a:fld>
            <a:endParaRPr lang="en-US"/>
          </a:p>
        </p:txBody>
      </p:sp>
      <p:sp>
        <p:nvSpPr>
          <p:cNvPr id="81921" name="Text Box 1"/>
          <p:cNvSpPr txBox="1">
            <a:spLocks noGrp="1" noChangeArrowheads="1"/>
          </p:cNvSpPr>
          <p:nvPr>
            <p:ph type="body"/>
          </p:nvPr>
        </p:nvSpPr>
        <p:spPr bwMode="auto">
          <a:xfrm>
            <a:off x="288921" y="4344767"/>
            <a:ext cx="6281710" cy="4340082"/>
          </a:xfrm>
          <a:prstGeom prst="rect">
            <a:avLst/>
          </a:prstGeom>
          <a:noFill/>
          <a:ln cap="flat">
            <a:round/>
            <a:headEnd/>
            <a:tailEnd/>
          </a:ln>
        </p:spPr>
        <p:txBody>
          <a:bodyPr lIns="91506" tIns="45576" rIns="91506" bIns="45576"/>
          <a:lstStyle/>
          <a:p>
            <a:pPr marL="110617" indent="-110617" eaLnBrk="1" hangingPunct="1">
              <a:lnSpc>
                <a:spcPct val="90000"/>
              </a:lnSpc>
              <a:spcBef>
                <a:spcPts val="393"/>
              </a:spcBef>
              <a:buFont typeface="Futura Bk" charset="0"/>
              <a:buChar char="–"/>
              <a:tabLst>
                <a:tab pos="894276" algn="l"/>
                <a:tab pos="1791668" algn="l"/>
                <a:tab pos="2689061" algn="l"/>
                <a:tab pos="3586453" algn="l"/>
                <a:tab pos="4483845" algn="l"/>
                <a:tab pos="5381237" algn="l"/>
                <a:tab pos="6278629" algn="l"/>
                <a:tab pos="7176021" algn="l"/>
                <a:tab pos="8073413" algn="l"/>
                <a:tab pos="8970806" algn="l"/>
                <a:tab pos="9868198" algn="l"/>
              </a:tabLst>
            </a:pPr>
            <a:r>
              <a:rPr lang="en-US" sz="900" dirty="0">
                <a:latin typeface="Arial" pitchFamily="34" charset="0"/>
                <a:cs typeface="Arial" pitchFamily="34" charset="0"/>
              </a:rPr>
              <a:t>Licenses typically “codify” the intent of the community. What the community wants from their software and how their methodology works is often seen through the licenses they use.</a:t>
            </a:r>
          </a:p>
          <a:p>
            <a:pPr marL="110617" indent="-110617" eaLnBrk="1" hangingPunct="1">
              <a:lnSpc>
                <a:spcPct val="90000"/>
              </a:lnSpc>
              <a:spcBef>
                <a:spcPts val="393"/>
              </a:spcBef>
              <a:tabLst>
                <a:tab pos="894276" algn="l"/>
                <a:tab pos="1791668" algn="l"/>
                <a:tab pos="2689061" algn="l"/>
                <a:tab pos="3586453" algn="l"/>
                <a:tab pos="4483845" algn="l"/>
                <a:tab pos="5381237" algn="l"/>
                <a:tab pos="6278629" algn="l"/>
                <a:tab pos="7176021" algn="l"/>
                <a:tab pos="8073413" algn="l"/>
                <a:tab pos="8970806" algn="l"/>
                <a:tab pos="9868198" algn="l"/>
              </a:tabLst>
            </a:pPr>
            <a:endParaRPr lang="en-US" sz="900" dirty="0">
              <a:latin typeface="Arial" pitchFamily="34" charset="0"/>
              <a:cs typeface="Arial" pitchFamily="34" charset="0"/>
            </a:endParaRPr>
          </a:p>
          <a:p>
            <a:pPr marL="110617" indent="-110617" eaLnBrk="1" hangingPunct="1">
              <a:lnSpc>
                <a:spcPct val="90000"/>
              </a:lnSpc>
              <a:spcBef>
                <a:spcPts val="393"/>
              </a:spcBef>
              <a:buFont typeface="Futura Bk" charset="0"/>
              <a:buChar char="–"/>
              <a:tabLst>
                <a:tab pos="894276" algn="l"/>
                <a:tab pos="1791668" algn="l"/>
                <a:tab pos="2689061" algn="l"/>
                <a:tab pos="3586453" algn="l"/>
                <a:tab pos="4483845" algn="l"/>
                <a:tab pos="5381237" algn="l"/>
                <a:tab pos="6278629" algn="l"/>
                <a:tab pos="7176021" algn="l"/>
                <a:tab pos="8073413" algn="l"/>
                <a:tab pos="8970806" algn="l"/>
                <a:tab pos="9868198" algn="l"/>
              </a:tabLst>
            </a:pPr>
            <a:r>
              <a:rPr lang="en-US" sz="900" dirty="0">
                <a:latin typeface="Arial" pitchFamily="34" charset="0"/>
                <a:cs typeface="Arial" pitchFamily="34" charset="0"/>
              </a:rPr>
              <a:t>FOSS licensing is often overlooked by developers and IT management. As the number of licenses within an organization continue to grow, it becomes even more important to understand FOSS licenses to avoid violations that could result in litigation or loss of business. </a:t>
            </a:r>
          </a:p>
          <a:p>
            <a:pPr marL="110617" indent="-110617" eaLnBrk="1" hangingPunct="1">
              <a:lnSpc>
                <a:spcPct val="90000"/>
              </a:lnSpc>
              <a:spcBef>
                <a:spcPts val="393"/>
              </a:spcBef>
              <a:tabLst>
                <a:tab pos="894276" algn="l"/>
                <a:tab pos="1791668" algn="l"/>
                <a:tab pos="2689061" algn="l"/>
                <a:tab pos="3586453" algn="l"/>
                <a:tab pos="4483845" algn="l"/>
                <a:tab pos="5381237" algn="l"/>
                <a:tab pos="6278629" algn="l"/>
                <a:tab pos="7176021" algn="l"/>
                <a:tab pos="8073413" algn="l"/>
                <a:tab pos="8970806" algn="l"/>
                <a:tab pos="9868198" algn="l"/>
              </a:tabLst>
            </a:pPr>
            <a:endParaRPr lang="en-US" sz="900" dirty="0">
              <a:latin typeface="Arial" pitchFamily="34" charset="0"/>
              <a:cs typeface="Arial" pitchFamily="34" charset="0"/>
            </a:endParaRPr>
          </a:p>
          <a:p>
            <a:pPr marL="110617" indent="-110617" eaLnBrk="1" hangingPunct="1">
              <a:lnSpc>
                <a:spcPct val="90000"/>
              </a:lnSpc>
              <a:spcBef>
                <a:spcPts val="393"/>
              </a:spcBef>
              <a:buFont typeface="Futura Bk" charset="0"/>
              <a:buChar char="–"/>
              <a:tabLst>
                <a:tab pos="894276" algn="l"/>
                <a:tab pos="1791668" algn="l"/>
                <a:tab pos="2689061" algn="l"/>
                <a:tab pos="3586453" algn="l"/>
                <a:tab pos="4483845" algn="l"/>
                <a:tab pos="5381237" algn="l"/>
                <a:tab pos="6278629" algn="l"/>
                <a:tab pos="7176021" algn="l"/>
                <a:tab pos="8073413" algn="l"/>
                <a:tab pos="8970806" algn="l"/>
                <a:tab pos="9868198" algn="l"/>
              </a:tabLst>
            </a:pPr>
            <a:r>
              <a:rPr lang="en-US" sz="900" dirty="0">
                <a:latin typeface="Arial" pitchFamily="34" charset="0"/>
                <a:cs typeface="Arial" pitchFamily="34" charset="0"/>
              </a:rPr>
              <a:t>The nature of Open Source licensing presents unique challenges. The major challenge is knowing what the specific license requirements are and, whether you are in compliance. Understanding the context within which FOSS licenses are used must also be examined. </a:t>
            </a:r>
          </a:p>
          <a:p>
            <a:pPr marL="110617" indent="-110617" eaLnBrk="1" hangingPunct="1">
              <a:lnSpc>
                <a:spcPct val="90000"/>
              </a:lnSpc>
              <a:spcBef>
                <a:spcPts val="393"/>
              </a:spcBef>
              <a:tabLst>
                <a:tab pos="894276" algn="l"/>
                <a:tab pos="1791668" algn="l"/>
                <a:tab pos="2689061" algn="l"/>
                <a:tab pos="3586453" algn="l"/>
                <a:tab pos="4483845" algn="l"/>
                <a:tab pos="5381237" algn="l"/>
                <a:tab pos="6278629" algn="l"/>
                <a:tab pos="7176021" algn="l"/>
                <a:tab pos="8073413" algn="l"/>
                <a:tab pos="8970806" algn="l"/>
                <a:tab pos="9868198" algn="l"/>
              </a:tabLst>
            </a:pPr>
            <a:endParaRPr lang="en-US" sz="900" dirty="0">
              <a:latin typeface="Arial" pitchFamily="34" charset="0"/>
              <a:cs typeface="Arial" pitchFamily="34" charset="0"/>
            </a:endParaRPr>
          </a:p>
          <a:p>
            <a:pPr marL="110617" indent="-110617" eaLnBrk="1" hangingPunct="1">
              <a:lnSpc>
                <a:spcPct val="90000"/>
              </a:lnSpc>
              <a:spcBef>
                <a:spcPts val="393"/>
              </a:spcBef>
              <a:buFont typeface="Futura Bk" charset="0"/>
              <a:buChar char="–"/>
              <a:tabLst>
                <a:tab pos="894276" algn="l"/>
                <a:tab pos="1791668" algn="l"/>
                <a:tab pos="2689061" algn="l"/>
                <a:tab pos="3586453" algn="l"/>
                <a:tab pos="4483845" algn="l"/>
                <a:tab pos="5381237" algn="l"/>
                <a:tab pos="6278629" algn="l"/>
                <a:tab pos="7176021" algn="l"/>
                <a:tab pos="8073413" algn="l"/>
                <a:tab pos="8970806" algn="l"/>
                <a:tab pos="9868198" algn="l"/>
              </a:tabLst>
            </a:pPr>
            <a:r>
              <a:rPr lang="en-US" sz="900" dirty="0">
                <a:latin typeface="Arial" pitchFamily="34" charset="0"/>
                <a:cs typeface="Arial" pitchFamily="34" charset="0"/>
              </a:rPr>
              <a:t>Unlike commercial software licensing, Open Source has many people contributing to the work for free, many people holding copyrights to their work, and restrictions exist for some Open Source software that deal specifically with how it interacts with other software. Consequently, it is important to understand what rights and restrictions exist when using a particular piece of FOSS.</a:t>
            </a:r>
          </a:p>
          <a:p>
            <a:pPr marL="110617" indent="-110617" eaLnBrk="1" hangingPunct="1">
              <a:lnSpc>
                <a:spcPct val="90000"/>
              </a:lnSpc>
              <a:spcBef>
                <a:spcPts val="393"/>
              </a:spcBef>
              <a:tabLst>
                <a:tab pos="894276" algn="l"/>
                <a:tab pos="1791668" algn="l"/>
                <a:tab pos="2689061" algn="l"/>
                <a:tab pos="3586453" algn="l"/>
                <a:tab pos="4483845" algn="l"/>
                <a:tab pos="5381237" algn="l"/>
                <a:tab pos="6278629" algn="l"/>
                <a:tab pos="7176021" algn="l"/>
                <a:tab pos="8073413" algn="l"/>
                <a:tab pos="8970806" algn="l"/>
                <a:tab pos="9868198" algn="l"/>
              </a:tabLst>
            </a:pPr>
            <a:endParaRPr lang="en-US" sz="900" dirty="0">
              <a:latin typeface="Arial" pitchFamily="34" charset="0"/>
              <a:cs typeface="Arial" pitchFamily="34" charset="0"/>
            </a:endParaRPr>
          </a:p>
          <a:p>
            <a:pPr marL="110617" indent="-110617" eaLnBrk="1" hangingPunct="1">
              <a:lnSpc>
                <a:spcPct val="90000"/>
              </a:lnSpc>
              <a:spcBef>
                <a:spcPts val="393"/>
              </a:spcBef>
              <a:buFont typeface="Futura Bk" charset="0"/>
              <a:buChar char="–"/>
              <a:tabLst>
                <a:tab pos="894276" algn="l"/>
                <a:tab pos="1791668" algn="l"/>
                <a:tab pos="2689061" algn="l"/>
                <a:tab pos="3586453" algn="l"/>
                <a:tab pos="4483845" algn="l"/>
                <a:tab pos="5381237" algn="l"/>
                <a:tab pos="6278629" algn="l"/>
                <a:tab pos="7176021" algn="l"/>
                <a:tab pos="8073413" algn="l"/>
                <a:tab pos="8970806" algn="l"/>
                <a:tab pos="9868198" algn="l"/>
              </a:tabLst>
            </a:pPr>
            <a:r>
              <a:rPr lang="en-US" sz="900" dirty="0">
                <a:latin typeface="Arial" pitchFamily="34" charset="0"/>
                <a:cs typeface="Arial" pitchFamily="34" charset="0"/>
              </a:rPr>
              <a:t>There are more than 60 licenses today to consider. but they can be broken down into just a few categories (permissive, mildly reciprocal, and strongly reciprocal)</a:t>
            </a:r>
          </a:p>
          <a:p>
            <a:pPr marL="110617" indent="-110617" eaLnBrk="1" hangingPunct="1">
              <a:lnSpc>
                <a:spcPct val="90000"/>
              </a:lnSpc>
              <a:spcBef>
                <a:spcPts val="393"/>
              </a:spcBef>
              <a:buFont typeface="Futura Bk" charset="0"/>
              <a:buChar char="–"/>
              <a:tabLst>
                <a:tab pos="894276" algn="l"/>
                <a:tab pos="1791668" algn="l"/>
                <a:tab pos="2689061" algn="l"/>
                <a:tab pos="3586453" algn="l"/>
                <a:tab pos="4483845" algn="l"/>
                <a:tab pos="5381237" algn="l"/>
                <a:tab pos="6278629" algn="l"/>
                <a:tab pos="7176021" algn="l"/>
                <a:tab pos="8073413" algn="l"/>
                <a:tab pos="8970806" algn="l"/>
                <a:tab pos="9868198" algn="l"/>
              </a:tabLst>
            </a:pPr>
            <a:r>
              <a:rPr lang="en-US" sz="900" dirty="0">
                <a:latin typeface="Arial" pitchFamily="34" charset="0"/>
                <a:cs typeface="Arial" pitchFamily="34" charset="0"/>
              </a:rPr>
              <a:t>There are two general categories of license:</a:t>
            </a:r>
          </a:p>
          <a:p>
            <a:pPr marL="166704" lvl="1" indent="-59203" eaLnBrk="1" hangingPunct="1">
              <a:lnSpc>
                <a:spcPct val="90000"/>
              </a:lnSpc>
              <a:spcBef>
                <a:spcPts val="196"/>
              </a:spcBef>
              <a:buSzPct val="80000"/>
              <a:buFont typeface="Arial" pitchFamily="34" charset="0"/>
              <a:buChar char="•"/>
              <a:tabLst>
                <a:tab pos="894276" algn="l"/>
                <a:tab pos="1791668" algn="l"/>
                <a:tab pos="2689061" algn="l"/>
                <a:tab pos="3586453" algn="l"/>
                <a:tab pos="4483845" algn="l"/>
                <a:tab pos="5381237" algn="l"/>
                <a:tab pos="6278629" algn="l"/>
                <a:tab pos="7176021" algn="l"/>
                <a:tab pos="8073413" algn="l"/>
                <a:tab pos="8970806" algn="l"/>
                <a:tab pos="9868198" algn="l"/>
              </a:tabLst>
            </a:pPr>
            <a:r>
              <a:rPr lang="en-US" sz="900" dirty="0">
                <a:latin typeface="Arial" pitchFamily="34" charset="0"/>
                <a:cs typeface="Arial" pitchFamily="34" charset="0"/>
              </a:rPr>
              <a:t>Reciprocal licenses require codes changes to be returned to the community at large. These are called “</a:t>
            </a:r>
            <a:r>
              <a:rPr lang="en-US" sz="900" dirty="0" err="1">
                <a:latin typeface="Arial" pitchFamily="34" charset="0"/>
                <a:cs typeface="Arial" pitchFamily="34" charset="0"/>
              </a:rPr>
              <a:t>copyleft</a:t>
            </a:r>
            <a:r>
              <a:rPr lang="en-US" sz="900" dirty="0">
                <a:latin typeface="Arial" pitchFamily="34" charset="0"/>
                <a:cs typeface="Arial" pitchFamily="34" charset="0"/>
              </a:rPr>
              <a:t>” licenses. </a:t>
            </a:r>
          </a:p>
          <a:p>
            <a:pPr marL="331849" lvl="2" indent="-110617" eaLnBrk="1" hangingPunct="1">
              <a:lnSpc>
                <a:spcPct val="90000"/>
              </a:lnSpc>
              <a:spcBef>
                <a:spcPts val="196"/>
              </a:spcBef>
              <a:buFont typeface="Futura Bk" charset="0"/>
              <a:buChar char="–"/>
              <a:tabLst>
                <a:tab pos="894276" algn="l"/>
                <a:tab pos="1791668" algn="l"/>
                <a:tab pos="2689061" algn="l"/>
                <a:tab pos="3586453" algn="l"/>
                <a:tab pos="4483845" algn="l"/>
                <a:tab pos="5381237" algn="l"/>
                <a:tab pos="6278629" algn="l"/>
                <a:tab pos="7176021" algn="l"/>
                <a:tab pos="8073413" algn="l"/>
                <a:tab pos="8970806" algn="l"/>
                <a:tab pos="9868198" algn="l"/>
              </a:tabLst>
            </a:pPr>
            <a:r>
              <a:rPr lang="en-GB" dirty="0">
                <a:latin typeface="Arial" pitchFamily="34" charset="0"/>
                <a:cs typeface="Arial" pitchFamily="34" charset="0"/>
              </a:rPr>
              <a:t>This requirement is what makes the methodology work.</a:t>
            </a:r>
          </a:p>
          <a:p>
            <a:pPr marL="166704" lvl="1" indent="-59203" eaLnBrk="1" hangingPunct="1">
              <a:lnSpc>
                <a:spcPct val="90000"/>
              </a:lnSpc>
              <a:spcBef>
                <a:spcPts val="196"/>
              </a:spcBef>
              <a:buSzPct val="80000"/>
              <a:buFont typeface="Arial" pitchFamily="34" charset="0"/>
              <a:buChar char="•"/>
              <a:tabLst>
                <a:tab pos="894276" algn="l"/>
                <a:tab pos="1791668" algn="l"/>
                <a:tab pos="2689061" algn="l"/>
                <a:tab pos="3586453" algn="l"/>
                <a:tab pos="4483845" algn="l"/>
                <a:tab pos="5381237" algn="l"/>
                <a:tab pos="6278629" algn="l"/>
                <a:tab pos="7176021" algn="l"/>
                <a:tab pos="8073413" algn="l"/>
                <a:tab pos="8970806" algn="l"/>
                <a:tab pos="9868198" algn="l"/>
              </a:tabLst>
            </a:pPr>
            <a:r>
              <a:rPr lang="en-US" sz="900" dirty="0">
                <a:latin typeface="Arial" pitchFamily="34" charset="0"/>
                <a:cs typeface="Arial" pitchFamily="34" charset="0"/>
              </a:rPr>
              <a:t>Other licenses permit modified versions to be retained as proprietary and can be integrated with many Open Source licenses. </a:t>
            </a:r>
          </a:p>
          <a:p>
            <a:pPr marL="110617" indent="-110617" eaLnBrk="1" hangingPunct="1">
              <a:lnSpc>
                <a:spcPct val="90000"/>
              </a:lnSpc>
              <a:spcBef>
                <a:spcPts val="393"/>
              </a:spcBef>
              <a:tabLst>
                <a:tab pos="894276" algn="l"/>
                <a:tab pos="1791668" algn="l"/>
                <a:tab pos="2689061" algn="l"/>
                <a:tab pos="3586453" algn="l"/>
                <a:tab pos="4483845" algn="l"/>
                <a:tab pos="5381237" algn="l"/>
                <a:tab pos="6278629" algn="l"/>
                <a:tab pos="7176021" algn="l"/>
                <a:tab pos="8073413" algn="l"/>
                <a:tab pos="8970806" algn="l"/>
                <a:tab pos="9868198" algn="l"/>
              </a:tabLst>
            </a:pPr>
            <a:endParaRPr lang="en-US" sz="900" dirty="0">
              <a:latin typeface="Arial" pitchFamily="34" charset="0"/>
              <a:cs typeface="Arial" pitchFamily="34" charset="0"/>
            </a:endParaRPr>
          </a:p>
          <a:p>
            <a:pPr marL="110617" indent="-110617" eaLnBrk="1" hangingPunct="1">
              <a:lnSpc>
                <a:spcPct val="90000"/>
              </a:lnSpc>
              <a:spcBef>
                <a:spcPts val="393"/>
              </a:spcBef>
              <a:tabLst>
                <a:tab pos="894276" algn="l"/>
                <a:tab pos="1791668" algn="l"/>
                <a:tab pos="2689061" algn="l"/>
                <a:tab pos="3586453" algn="l"/>
                <a:tab pos="4483845" algn="l"/>
                <a:tab pos="5381237" algn="l"/>
                <a:tab pos="6278629" algn="l"/>
                <a:tab pos="7176021" algn="l"/>
                <a:tab pos="8073413" algn="l"/>
                <a:tab pos="8970806" algn="l"/>
                <a:tab pos="9868198" algn="l"/>
              </a:tabLst>
            </a:pPr>
            <a:r>
              <a:rPr lang="en-US" sz="900" i="1" dirty="0">
                <a:latin typeface="Arial" pitchFamily="34" charset="0"/>
                <a:cs typeface="Arial" pitchFamily="34" charset="0"/>
              </a:rPr>
              <a:t>Note about required code modifications: the obligation is mandated “downstream” to any user you distribute the software to; it is optional to submit “upstream” to include for all to use</a:t>
            </a:r>
          </a:p>
          <a:p>
            <a:pPr marL="110617" indent="-110617" eaLnBrk="1" hangingPunct="1">
              <a:lnSpc>
                <a:spcPct val="90000"/>
              </a:lnSpc>
              <a:spcBef>
                <a:spcPts val="393"/>
              </a:spcBef>
              <a:tabLst>
                <a:tab pos="894276" algn="l"/>
                <a:tab pos="1791668" algn="l"/>
                <a:tab pos="2689061" algn="l"/>
                <a:tab pos="3586453" algn="l"/>
                <a:tab pos="4483845" algn="l"/>
                <a:tab pos="5381237" algn="l"/>
                <a:tab pos="6278629" algn="l"/>
                <a:tab pos="7176021" algn="l"/>
                <a:tab pos="8073413" algn="l"/>
                <a:tab pos="8970806" algn="l"/>
                <a:tab pos="9868198" algn="l"/>
              </a:tabLst>
            </a:pPr>
            <a:endParaRPr lang="en-US" sz="900" i="1" dirty="0">
              <a:latin typeface="Arial" pitchFamily="34" charset="0"/>
              <a:cs typeface="Arial" pitchFamily="34" charset="0"/>
            </a:endParaRPr>
          </a:p>
        </p:txBody>
      </p:sp>
      <p:sp>
        <p:nvSpPr>
          <p:cNvPr id="81922" name="Text Box 2"/>
          <p:cNvSpPr txBox="1">
            <a:spLocks noChangeArrowheads="1"/>
          </p:cNvSpPr>
          <p:nvPr/>
        </p:nvSpPr>
        <p:spPr bwMode="auto">
          <a:xfrm>
            <a:off x="3125322" y="8866010"/>
            <a:ext cx="596483" cy="268620"/>
          </a:xfrm>
          <a:prstGeom prst="rect">
            <a:avLst/>
          </a:prstGeom>
          <a:noFill/>
          <a:ln w="9525" cap="flat">
            <a:noFill/>
            <a:round/>
            <a:headEnd/>
            <a:tailEnd/>
          </a:ln>
          <a:effectLst/>
        </p:spPr>
        <p:txBody>
          <a:bodyPr lIns="91506" tIns="45576" rIns="91506" bIns="45576" anchor="b"/>
          <a:lstStyle/>
          <a:p>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fld id="{1048241D-1268-451B-B6DC-69A965D41BA7}" type="slidenum">
              <a:rPr lang="en-US" sz="800">
                <a:solidFill>
                  <a:srgbClr val="000000"/>
                </a:solidFill>
                <a:latin typeface="Futura Bk" charset="0"/>
              </a:rPr>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t>9</a:t>
            </a:fld>
            <a:endParaRPr lang="en-US" sz="800" dirty="0">
              <a:solidFill>
                <a:srgbClr val="000000"/>
              </a:solidFill>
              <a:latin typeface="Futura Bk" charset="0"/>
            </a:endParaRPr>
          </a:p>
        </p:txBody>
      </p:sp>
      <p:sp>
        <p:nvSpPr>
          <p:cNvPr id="81923" name="Rectangle 3"/>
          <p:cNvSpPr txBox="1">
            <a:spLocks noGrp="1" noRot="1" noChangeAspect="1" noChangeArrowheads="1"/>
          </p:cNvSpPr>
          <p:nvPr>
            <p:ph type="sldImg" idx="1"/>
          </p:nvPr>
        </p:nvSpPr>
        <p:spPr bwMode="auto">
          <a:xfrm>
            <a:off x="1144588" y="687388"/>
            <a:ext cx="4570412" cy="3429000"/>
          </a:xfrm>
          <a:prstGeom prst="rect">
            <a:avLst/>
          </a:prstGeom>
          <a:solidFill>
            <a:srgbClr val="FFFFFF"/>
          </a:solidFill>
          <a:ln>
            <a:solidFill>
              <a:srgbClr val="000000"/>
            </a:solidFill>
            <a:miter lim="800000"/>
            <a:headEnd/>
            <a:tailEnd/>
          </a:ln>
        </p:spPr>
      </p:sp>
      <p:sp>
        <p:nvSpPr>
          <p:cNvPr id="81924" name="Rectangle 4"/>
          <p:cNvSpPr>
            <a:spLocks noChangeArrowheads="1"/>
          </p:cNvSpPr>
          <p:nvPr/>
        </p:nvSpPr>
        <p:spPr bwMode="auto">
          <a:xfrm>
            <a:off x="0" y="7809"/>
            <a:ext cx="5666587" cy="369756"/>
          </a:xfrm>
          <a:prstGeom prst="rect">
            <a:avLst/>
          </a:prstGeom>
          <a:noFill/>
          <a:ln w="9525" cap="flat">
            <a:noFill/>
            <a:round/>
            <a:headEnd/>
            <a:tailEnd/>
          </a:ln>
          <a:effectLst/>
        </p:spPr>
        <p:txBody>
          <a:bodyPr lIns="88326" tIns="45930" rIns="88326" bIns="45930">
            <a:spAutoFit/>
          </a:bodyPr>
          <a:lstStyle/>
          <a:p>
            <a:pP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r>
              <a:rPr lang="en-US" dirty="0">
                <a:solidFill>
                  <a:srgbClr val="000000"/>
                </a:solidFill>
              </a:rPr>
              <a:t>Organizational Participation in Open Communities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4"/>
          <p:cNvSpPr>
            <a:spLocks noGrp="1" noChangeArrowheads="1"/>
          </p:cNvSpPr>
          <p:nvPr>
            <p:ph type="sldNum"/>
          </p:nvPr>
        </p:nvSpPr>
        <p:spPr>
          <a:ln/>
        </p:spPr>
        <p:txBody>
          <a:bodyPr/>
          <a:lstStyle/>
          <a:p>
            <a:fld id="{A1C901A0-67C1-406E-80E8-6818D2EC2242}" type="slidenum">
              <a:rPr lang="en-US"/>
              <a:pPr/>
              <a:t>10</a:t>
            </a:fld>
            <a:endParaRPr lang="en-US"/>
          </a:p>
        </p:txBody>
      </p:sp>
      <p:sp>
        <p:nvSpPr>
          <p:cNvPr id="82945" name="Text Box 1"/>
          <p:cNvSpPr txBox="1">
            <a:spLocks noGrp="1" noChangeArrowheads="1"/>
          </p:cNvSpPr>
          <p:nvPr>
            <p:ph type="body"/>
          </p:nvPr>
        </p:nvSpPr>
        <p:spPr bwMode="auto">
          <a:xfrm>
            <a:off x="288921" y="4344767"/>
            <a:ext cx="6281710" cy="4115191"/>
          </a:xfrm>
          <a:prstGeom prst="rect">
            <a:avLst/>
          </a:prstGeom>
          <a:noFill/>
          <a:ln cap="flat">
            <a:round/>
            <a:headEnd/>
            <a:tailEnd/>
          </a:ln>
        </p:spPr>
        <p:txBody>
          <a:bodyPr lIns="91506" tIns="45576" rIns="91506" bIns="45576"/>
          <a:lstStyle/>
          <a:p>
            <a:pPr marL="112174" indent="-110617" eaLnBrk="1" hangingPunct="1">
              <a:lnSpc>
                <a:spcPct val="90000"/>
              </a:lnSpc>
              <a:spcBef>
                <a:spcPts val="393"/>
              </a:spcBef>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The Open Source Community for nearly any project is not a business partner or vendor and cannot be treated as such.</a:t>
            </a:r>
          </a:p>
          <a:p>
            <a:pPr marL="112174" indent="-110617" eaLnBrk="1" hangingPunct="1">
              <a:lnSpc>
                <a:spcPct val="90000"/>
              </a:lnSpc>
              <a:spcBef>
                <a:spcPts val="393"/>
              </a:spcBef>
              <a:tabLst>
                <a:tab pos="895835" algn="l"/>
                <a:tab pos="1793227" algn="l"/>
                <a:tab pos="2690619" algn="l"/>
                <a:tab pos="3588011" algn="l"/>
                <a:tab pos="4485403" algn="l"/>
                <a:tab pos="5382795" algn="l"/>
                <a:tab pos="6280188" algn="l"/>
                <a:tab pos="7177580" algn="l"/>
                <a:tab pos="8074972" algn="l"/>
                <a:tab pos="8972364" algn="l"/>
                <a:tab pos="9869756" algn="l"/>
              </a:tabLst>
            </a:pPr>
            <a:endParaRPr lang="en-US" sz="700" dirty="0">
              <a:latin typeface="Arial" pitchFamily="34" charset="0"/>
              <a:cs typeface="Arial" pitchFamily="34" charset="0"/>
            </a:endParaRPr>
          </a:p>
          <a:p>
            <a:pPr marL="112174" indent="-110617" eaLnBrk="1" hangingPunct="1">
              <a:lnSpc>
                <a:spcPct val="90000"/>
              </a:lnSpc>
              <a:spcBef>
                <a:spcPts val="393"/>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To function within a community, the individual must gain a positive reputation.</a:t>
            </a:r>
          </a:p>
          <a:p>
            <a:pPr marL="166704" lvl="1" indent="-59203" eaLnBrk="1" hangingPunct="1">
              <a:lnSpc>
                <a:spcPct val="90000"/>
              </a:lnSpc>
              <a:spcBef>
                <a:spcPts val="196"/>
              </a:spcBef>
              <a:buSzPct val="80000"/>
              <a:buFont typeface="Arial" pitchFamily="34"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Highly skilled technically</a:t>
            </a:r>
          </a:p>
          <a:p>
            <a:pPr marL="166704" lvl="1" indent="-59203" eaLnBrk="1" hangingPunct="1">
              <a:lnSpc>
                <a:spcPct val="90000"/>
              </a:lnSpc>
              <a:spcBef>
                <a:spcPts val="196"/>
              </a:spcBef>
              <a:buSzPct val="80000"/>
              <a:buFont typeface="Arial" pitchFamily="34"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Abides by the “rules” of the project. For Linux these include “keep it simple” and “never introduce code that may cause detriment to another’s.”</a:t>
            </a:r>
          </a:p>
          <a:p>
            <a:pPr marL="331849" lvl="2" indent="-110617" eaLnBrk="1" hangingPunct="1">
              <a:lnSpc>
                <a:spcPct val="90000"/>
              </a:lnSpc>
              <a:spcBef>
                <a:spcPts val="196"/>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This is why “crash dump” is still not part of the kernel. It is too complex and touches too many parts of the kernel.</a:t>
            </a:r>
          </a:p>
          <a:p>
            <a:pPr marL="331849" lvl="2" indent="-110617" eaLnBrk="1" hangingPunct="1">
              <a:lnSpc>
                <a:spcPct val="90000"/>
              </a:lnSpc>
              <a:spcBef>
                <a:spcPts val="196"/>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Firmware bugs must not be fixed in driver code. It unnecessarily complicates the code.</a:t>
            </a:r>
          </a:p>
          <a:p>
            <a:pPr marL="166704" lvl="1" indent="-59203" eaLnBrk="1" hangingPunct="1">
              <a:lnSpc>
                <a:spcPct val="90000"/>
              </a:lnSpc>
              <a:spcBef>
                <a:spcPts val="196"/>
              </a:spcBef>
              <a:buSzPct val="80000"/>
              <a:buFont typeface="Arial" pitchFamily="34"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Interacts diplomatically with the project</a:t>
            </a:r>
          </a:p>
          <a:p>
            <a:pPr marL="331849" lvl="2" indent="-110617" eaLnBrk="1" hangingPunct="1">
              <a:lnSpc>
                <a:spcPct val="90000"/>
              </a:lnSpc>
              <a:spcBef>
                <a:spcPts val="196"/>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No “drive by” code dumps—dropping code onto a project with no reputation and no commitment to maintain that code results in non-acceptance. </a:t>
            </a:r>
          </a:p>
          <a:p>
            <a:pPr marL="331849" lvl="2" indent="-110617" eaLnBrk="1" hangingPunct="1">
              <a:lnSpc>
                <a:spcPct val="90000"/>
              </a:lnSpc>
              <a:spcBef>
                <a:spcPts val="196"/>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No “big dump” of code—providing a 4,000-line patch of declared “complete and tested” code onto a project will probably not be accepted.</a:t>
            </a:r>
          </a:p>
          <a:p>
            <a:pPr marL="331849" lvl="2" indent="-110617" eaLnBrk="1" hangingPunct="1">
              <a:lnSpc>
                <a:spcPct val="90000"/>
              </a:lnSpc>
              <a:spcBef>
                <a:spcPts val="196"/>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Humble interaction, explaining what you want to do, how you might go about doing it, requesting feedback on the idea, providing code to implement the idea in small chunks, and frequently asking for feedback will have much higher success rates—but even that might not be enough. Many projects are kept “in parallel” to the main branch for months or years before acceptance (crash dump and many </a:t>
            </a:r>
            <a:r>
              <a:rPr lang="en-US" sz="700" dirty="0" err="1">
                <a:latin typeface="Arial" pitchFamily="34" charset="0"/>
                <a:cs typeface="Arial" pitchFamily="34" charset="0"/>
              </a:rPr>
              <a:t>telco</a:t>
            </a:r>
            <a:r>
              <a:rPr lang="en-US" sz="700" dirty="0">
                <a:latin typeface="Arial" pitchFamily="34" charset="0"/>
                <a:cs typeface="Arial" pitchFamily="34" charset="0"/>
              </a:rPr>
              <a:t> features are in this category).</a:t>
            </a:r>
          </a:p>
          <a:p>
            <a:pPr marL="166704" lvl="1" indent="-59203" eaLnBrk="1" hangingPunct="1">
              <a:lnSpc>
                <a:spcPct val="90000"/>
              </a:lnSpc>
              <a:spcBef>
                <a:spcPts val="196"/>
              </a:spcBef>
              <a:buSzPct val="80000"/>
              <a:buFont typeface="Arial" pitchFamily="34"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Deals with “flame wars” and religious, passionate resistance with constructive, polite, rational interaction.</a:t>
            </a:r>
          </a:p>
          <a:p>
            <a:pPr marL="112174" indent="-110617" eaLnBrk="1" hangingPunct="1">
              <a:lnSpc>
                <a:spcPct val="90000"/>
              </a:lnSpc>
              <a:spcBef>
                <a:spcPts val="393"/>
              </a:spcBef>
              <a:tabLst>
                <a:tab pos="895835" algn="l"/>
                <a:tab pos="1793227" algn="l"/>
                <a:tab pos="2690619" algn="l"/>
                <a:tab pos="3588011" algn="l"/>
                <a:tab pos="4485403" algn="l"/>
                <a:tab pos="5382795" algn="l"/>
                <a:tab pos="6280188" algn="l"/>
                <a:tab pos="7177580" algn="l"/>
                <a:tab pos="8074972" algn="l"/>
                <a:tab pos="8972364" algn="l"/>
                <a:tab pos="9869756" algn="l"/>
              </a:tabLst>
            </a:pPr>
            <a:endParaRPr lang="en-US" sz="700" dirty="0">
              <a:latin typeface="Arial" pitchFamily="34" charset="0"/>
              <a:cs typeface="Arial" pitchFamily="34" charset="0"/>
            </a:endParaRPr>
          </a:p>
          <a:p>
            <a:pPr marL="112174" indent="-110617" eaLnBrk="1" hangingPunct="1">
              <a:lnSpc>
                <a:spcPct val="90000"/>
              </a:lnSpc>
              <a:spcBef>
                <a:spcPts val="393"/>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To be trusted as a full contributor, or maintainer, you must show allegiance to the project above any corporate interests.</a:t>
            </a:r>
          </a:p>
          <a:p>
            <a:pPr marL="166704" lvl="1" indent="-59203" eaLnBrk="1" hangingPunct="1">
              <a:lnSpc>
                <a:spcPct val="90000"/>
              </a:lnSpc>
              <a:spcBef>
                <a:spcPts val="196"/>
              </a:spcBef>
              <a:buSzPct val="80000"/>
              <a:buFont typeface="Arial" pitchFamily="34"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Developers who have taken their time on the organizational payroll to help developers from Dell/IBM/Sun/SGI to rework their code so that it was acceptable to a project. They do this because they (the organization) needs to have clean code that works for everybody, and they are in the position to oversee and nurture the growth of the FOSS project.</a:t>
            </a:r>
          </a:p>
          <a:p>
            <a:pPr marL="166704" lvl="1" indent="-59203" eaLnBrk="1" hangingPunct="1">
              <a:lnSpc>
                <a:spcPct val="90000"/>
              </a:lnSpc>
              <a:spcBef>
                <a:spcPts val="196"/>
              </a:spcBef>
              <a:buSzPct val="80000"/>
              <a:buFont typeface="Arial" pitchFamily="34"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Developers with a pattern of “bad behavior” will reflect poorly (through association) with other developers from the same company.</a:t>
            </a:r>
          </a:p>
          <a:p>
            <a:pPr marL="112174" indent="-110617" eaLnBrk="1" hangingPunct="1">
              <a:lnSpc>
                <a:spcPct val="90000"/>
              </a:lnSpc>
              <a:spcBef>
                <a:spcPts val="393"/>
              </a:spcBef>
              <a:tabLst>
                <a:tab pos="895835" algn="l"/>
                <a:tab pos="1793227" algn="l"/>
                <a:tab pos="2690619" algn="l"/>
                <a:tab pos="3588011" algn="l"/>
                <a:tab pos="4485403" algn="l"/>
                <a:tab pos="5382795" algn="l"/>
                <a:tab pos="6280188" algn="l"/>
                <a:tab pos="7177580" algn="l"/>
                <a:tab pos="8074972" algn="l"/>
                <a:tab pos="8972364" algn="l"/>
                <a:tab pos="9869756" algn="l"/>
              </a:tabLst>
            </a:pPr>
            <a:endParaRPr lang="en-US" sz="700" dirty="0">
              <a:latin typeface="Arial" pitchFamily="34" charset="0"/>
              <a:cs typeface="Arial" pitchFamily="34" charset="0"/>
            </a:endParaRPr>
          </a:p>
          <a:p>
            <a:pPr marL="112174" indent="-110617" eaLnBrk="1" hangingPunct="1">
              <a:lnSpc>
                <a:spcPct val="90000"/>
              </a:lnSpc>
              <a:spcBef>
                <a:spcPts val="393"/>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Corporations also have a reputation in this community. Those seen to be “negative” toward the community, or “leaching,” or “inequitable” face skepticism and distrust from the members of the community. On the other hand, organizations can have a level of “prejudiced trust” in their favor, given their high profile as advocates and valued contributors to many FOSS projects.</a:t>
            </a:r>
          </a:p>
          <a:p>
            <a:pPr marL="112174" indent="-110617" eaLnBrk="1" hangingPunct="1">
              <a:lnSpc>
                <a:spcPct val="90000"/>
              </a:lnSpc>
              <a:spcBef>
                <a:spcPts val="393"/>
              </a:spcBef>
              <a:tabLst>
                <a:tab pos="895835" algn="l"/>
                <a:tab pos="1793227" algn="l"/>
                <a:tab pos="2690619" algn="l"/>
                <a:tab pos="3588011" algn="l"/>
                <a:tab pos="4485403" algn="l"/>
                <a:tab pos="5382795" algn="l"/>
                <a:tab pos="6280188" algn="l"/>
                <a:tab pos="7177580" algn="l"/>
                <a:tab pos="8074972" algn="l"/>
                <a:tab pos="8972364" algn="l"/>
                <a:tab pos="9869756" algn="l"/>
              </a:tabLst>
            </a:pPr>
            <a:endParaRPr lang="en-US" sz="700" dirty="0">
              <a:latin typeface="Arial" pitchFamily="34" charset="0"/>
              <a:cs typeface="Arial" pitchFamily="34" charset="0"/>
            </a:endParaRPr>
          </a:p>
          <a:p>
            <a:pPr marL="112174" indent="-110617" eaLnBrk="1" hangingPunct="1">
              <a:lnSpc>
                <a:spcPct val="90000"/>
              </a:lnSpc>
              <a:spcBef>
                <a:spcPts val="393"/>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An undertone of moral, ethical, and philanthropic righteousness is associated with many, if not most, of the FOSS projects. These people believe in “fair play” and the “betterment of society” and have the ability to effect it. The One Laptop Per Child effort and the multitude of educational software are examples of this. They are willing to donate their time to improve society.</a:t>
            </a:r>
          </a:p>
          <a:p>
            <a:pPr marL="112174" indent="-110617" eaLnBrk="1" hangingPunct="1">
              <a:lnSpc>
                <a:spcPct val="90000"/>
              </a:lnSpc>
              <a:spcBef>
                <a:spcPts val="393"/>
              </a:spcBef>
              <a:tabLst>
                <a:tab pos="895835" algn="l"/>
                <a:tab pos="1793227" algn="l"/>
                <a:tab pos="2690619" algn="l"/>
                <a:tab pos="3588011" algn="l"/>
                <a:tab pos="4485403" algn="l"/>
                <a:tab pos="5382795" algn="l"/>
                <a:tab pos="6280188" algn="l"/>
                <a:tab pos="7177580" algn="l"/>
                <a:tab pos="8074972" algn="l"/>
                <a:tab pos="8972364" algn="l"/>
                <a:tab pos="9869756" algn="l"/>
              </a:tabLst>
            </a:pPr>
            <a:endParaRPr lang="en-US" sz="700" dirty="0">
              <a:latin typeface="Arial" pitchFamily="34" charset="0"/>
              <a:cs typeface="Arial" pitchFamily="34" charset="0"/>
            </a:endParaRPr>
          </a:p>
          <a:p>
            <a:pPr marL="112174" indent="-110617" eaLnBrk="1" hangingPunct="1">
              <a:lnSpc>
                <a:spcPct val="90000"/>
              </a:lnSpc>
              <a:spcBef>
                <a:spcPts val="393"/>
              </a:spcBef>
              <a:buFont typeface="Futura Bk" charset="0"/>
              <a:buChar char="–"/>
              <a:tabLst>
                <a:tab pos="895835" algn="l"/>
                <a:tab pos="1793227" algn="l"/>
                <a:tab pos="2690619" algn="l"/>
                <a:tab pos="3588011" algn="l"/>
                <a:tab pos="4485403" algn="l"/>
                <a:tab pos="5382795" algn="l"/>
                <a:tab pos="6280188" algn="l"/>
                <a:tab pos="7177580" algn="l"/>
                <a:tab pos="8074972" algn="l"/>
                <a:tab pos="8972364" algn="l"/>
                <a:tab pos="9869756" algn="l"/>
              </a:tabLst>
            </a:pPr>
            <a:r>
              <a:rPr lang="en-US" sz="700" dirty="0">
                <a:latin typeface="Arial" pitchFamily="34" charset="0"/>
                <a:cs typeface="Arial" pitchFamily="34" charset="0"/>
              </a:rPr>
              <a:t>Basically, Open Source communities behave like a "meritocracy" in that individual contributions outweigh any sort of business/company directives, and in fact, many times typical corporate directives like time-to-market and hierarchical decision making have no place in the community. </a:t>
            </a:r>
          </a:p>
        </p:txBody>
      </p:sp>
      <p:sp>
        <p:nvSpPr>
          <p:cNvPr id="82946" name="Text Box 2"/>
          <p:cNvSpPr txBox="1">
            <a:spLocks noChangeArrowheads="1"/>
          </p:cNvSpPr>
          <p:nvPr/>
        </p:nvSpPr>
        <p:spPr bwMode="auto">
          <a:xfrm>
            <a:off x="3125322" y="8866010"/>
            <a:ext cx="596483" cy="268620"/>
          </a:xfrm>
          <a:prstGeom prst="rect">
            <a:avLst/>
          </a:prstGeom>
          <a:noFill/>
          <a:ln w="9525" cap="flat">
            <a:noFill/>
            <a:round/>
            <a:headEnd/>
            <a:tailEnd/>
          </a:ln>
          <a:effectLst/>
        </p:spPr>
        <p:txBody>
          <a:bodyPr lIns="91506" tIns="45576" rIns="91506" bIns="45576" anchor="b"/>
          <a:lstStyle/>
          <a:p>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fld id="{50D04D49-EAB8-4A95-9F79-1F3F382529B0}" type="slidenum">
              <a:rPr lang="en-US" sz="800">
                <a:solidFill>
                  <a:srgbClr val="000000"/>
                </a:solidFill>
                <a:latin typeface="Futura Bk" charset="0"/>
              </a:rPr>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t>10</a:t>
            </a:fld>
            <a:endParaRPr lang="en-US" sz="800" dirty="0">
              <a:solidFill>
                <a:srgbClr val="000000"/>
              </a:solidFill>
              <a:latin typeface="Futura Bk" charset="0"/>
            </a:endParaRPr>
          </a:p>
        </p:txBody>
      </p:sp>
      <p:sp>
        <p:nvSpPr>
          <p:cNvPr id="82947" name="Rectangle 3"/>
          <p:cNvSpPr txBox="1">
            <a:spLocks noGrp="1" noRot="1" noChangeAspect="1" noChangeArrowheads="1"/>
          </p:cNvSpPr>
          <p:nvPr>
            <p:ph type="sldImg" idx="1"/>
          </p:nvPr>
        </p:nvSpPr>
        <p:spPr bwMode="auto">
          <a:xfrm>
            <a:off x="1144588" y="687388"/>
            <a:ext cx="4570412" cy="3429000"/>
          </a:xfrm>
          <a:prstGeom prst="rect">
            <a:avLst/>
          </a:prstGeom>
          <a:solidFill>
            <a:srgbClr val="FFFFFF"/>
          </a:solidFill>
          <a:ln>
            <a:solidFill>
              <a:srgbClr val="000000"/>
            </a:solidFill>
            <a:miter lim="800000"/>
            <a:headEnd/>
            <a:tailEnd/>
          </a:ln>
        </p:spPr>
      </p:sp>
      <p:sp>
        <p:nvSpPr>
          <p:cNvPr id="82948" name="Rectangle 4"/>
          <p:cNvSpPr>
            <a:spLocks noChangeArrowheads="1"/>
          </p:cNvSpPr>
          <p:nvPr/>
        </p:nvSpPr>
        <p:spPr bwMode="auto">
          <a:xfrm>
            <a:off x="0" y="7809"/>
            <a:ext cx="5666587" cy="369756"/>
          </a:xfrm>
          <a:prstGeom prst="rect">
            <a:avLst/>
          </a:prstGeom>
          <a:noFill/>
          <a:ln w="9525" cap="flat">
            <a:noFill/>
            <a:round/>
            <a:headEnd/>
            <a:tailEnd/>
          </a:ln>
          <a:effectLst/>
        </p:spPr>
        <p:txBody>
          <a:bodyPr lIns="88326" tIns="45930" rIns="88326" bIns="45930">
            <a:spAutoFit/>
          </a:bodyPr>
          <a:lstStyle/>
          <a:p>
            <a:pP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r>
              <a:rPr lang="en-US" dirty="0">
                <a:solidFill>
                  <a:srgbClr val="000000"/>
                </a:solidFill>
              </a:rPr>
              <a:t>Organizational Participation in Open Communities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4"/>
          <p:cNvSpPr>
            <a:spLocks noGrp="1" noChangeArrowheads="1"/>
          </p:cNvSpPr>
          <p:nvPr>
            <p:ph type="sldNum"/>
          </p:nvPr>
        </p:nvSpPr>
        <p:spPr>
          <a:ln/>
        </p:spPr>
        <p:txBody>
          <a:bodyPr/>
          <a:lstStyle/>
          <a:p>
            <a:fld id="{250B20AC-66FE-44ED-A399-8E0B70857977}" type="slidenum">
              <a:rPr lang="en-US"/>
              <a:pPr/>
              <a:t>11</a:t>
            </a:fld>
            <a:endParaRPr lang="en-US"/>
          </a:p>
        </p:txBody>
      </p:sp>
      <p:sp>
        <p:nvSpPr>
          <p:cNvPr id="83969" name="Text Box 1"/>
          <p:cNvSpPr txBox="1">
            <a:spLocks noGrp="1" noChangeArrowheads="1"/>
          </p:cNvSpPr>
          <p:nvPr>
            <p:ph type="body"/>
          </p:nvPr>
        </p:nvSpPr>
        <p:spPr bwMode="auto">
          <a:xfrm>
            <a:off x="288921" y="4344767"/>
            <a:ext cx="6281710" cy="4981957"/>
          </a:xfrm>
          <a:prstGeom prst="rect">
            <a:avLst/>
          </a:prstGeom>
          <a:noFill/>
          <a:ln cap="flat">
            <a:round/>
            <a:headEnd/>
            <a:tailEnd/>
          </a:ln>
        </p:spPr>
        <p:txBody>
          <a:bodyPr lIns="91506" tIns="45576" rIns="91506" bIns="45576">
            <a:normAutofit lnSpcReduction="10000"/>
          </a:bodyPr>
          <a:lstStyle/>
          <a:p>
            <a:pPr marL="166704" lvl="1" indent="-59203" eaLnBrk="1" hangingPunct="1">
              <a:lnSpc>
                <a:spcPct val="110000"/>
              </a:lnSpc>
              <a:spcBef>
                <a:spcPts val="196"/>
              </a:spcBef>
              <a:buSzPct val="80000"/>
              <a:buFont typeface="Arial" pitchFamily="34" charset="0"/>
              <a:buChar char="•"/>
              <a:tabLst>
                <a:tab pos="950363" algn="l"/>
                <a:tab pos="1847755" algn="l"/>
                <a:tab pos="2745148" algn="l"/>
                <a:tab pos="3642540" algn="l"/>
                <a:tab pos="4539932" algn="l"/>
                <a:tab pos="5437324" algn="l"/>
                <a:tab pos="6334716" algn="l"/>
                <a:tab pos="7232108" algn="l"/>
                <a:tab pos="8129501" algn="l"/>
                <a:tab pos="9026893" algn="l"/>
                <a:tab pos="9924285" algn="l"/>
              </a:tabLst>
            </a:pPr>
            <a:r>
              <a:rPr lang="en-US" sz="900" dirty="0">
                <a:latin typeface="Arial" pitchFamily="34" charset="0"/>
                <a:cs typeface="Arial" pitchFamily="34" charset="0"/>
              </a:rPr>
              <a:t>There is more than one Open Source methodology. However, certain characteristics are shared by all, such as open development. The specific methodology can vary depending on the project. The methodologies can be very different than organizations might expect. </a:t>
            </a:r>
          </a:p>
          <a:p>
            <a:pPr marL="166704" lvl="1" indent="-59203" eaLnBrk="1" hangingPunct="1">
              <a:lnSpc>
                <a:spcPct val="110000"/>
              </a:lnSpc>
              <a:spcBef>
                <a:spcPts val="196"/>
              </a:spcBef>
              <a:buSzPct val="80000"/>
              <a:tabLst>
                <a:tab pos="950363" algn="l"/>
                <a:tab pos="1847755" algn="l"/>
                <a:tab pos="2745148" algn="l"/>
                <a:tab pos="3642540" algn="l"/>
                <a:tab pos="4539932" algn="l"/>
                <a:tab pos="5437324" algn="l"/>
                <a:tab pos="6334716" algn="l"/>
                <a:tab pos="7232108" algn="l"/>
                <a:tab pos="8129501" algn="l"/>
                <a:tab pos="9026893" algn="l"/>
                <a:tab pos="9924285" algn="l"/>
              </a:tabLst>
            </a:pPr>
            <a:endParaRPr lang="en-US" sz="900" dirty="0">
              <a:latin typeface="Arial" pitchFamily="34" charset="0"/>
              <a:cs typeface="Arial" pitchFamily="34" charset="0"/>
            </a:endParaRPr>
          </a:p>
          <a:p>
            <a:pPr marL="166704" lvl="1" indent="-59203" eaLnBrk="1" hangingPunct="1">
              <a:lnSpc>
                <a:spcPct val="110000"/>
              </a:lnSpc>
              <a:spcBef>
                <a:spcPts val="196"/>
              </a:spcBef>
              <a:buSzPct val="80000"/>
              <a:buFont typeface="Arial" pitchFamily="34" charset="0"/>
              <a:buChar char="•"/>
              <a:tabLst>
                <a:tab pos="950363" algn="l"/>
                <a:tab pos="1847755" algn="l"/>
                <a:tab pos="2745148" algn="l"/>
                <a:tab pos="3642540" algn="l"/>
                <a:tab pos="4539932" algn="l"/>
                <a:tab pos="5437324" algn="l"/>
                <a:tab pos="6334716" algn="l"/>
                <a:tab pos="7232108" algn="l"/>
                <a:tab pos="8129501" algn="l"/>
                <a:tab pos="9026893" algn="l"/>
                <a:tab pos="9924285" algn="l"/>
              </a:tabLst>
            </a:pPr>
            <a:r>
              <a:rPr lang="en-US" sz="900" dirty="0">
                <a:latin typeface="Arial" pitchFamily="34" charset="0"/>
                <a:cs typeface="Arial" pitchFamily="34" charset="0"/>
              </a:rPr>
              <a:t>When organizations use FOSS, they like to know the community’s plan for evolving the software. Very few road maps currently exist, but some projects are starting to create and publish them. Influence and control over the use of FOSS can be achieved by integration and involvement of the individuals who are largely in control of the development of FOSS. Different projects generally have their own subculture, which has an impact on the governance methodology that is used.</a:t>
            </a:r>
          </a:p>
          <a:p>
            <a:pPr marL="166704" lvl="1" indent="-59203" eaLnBrk="1" hangingPunct="1">
              <a:lnSpc>
                <a:spcPct val="110000"/>
              </a:lnSpc>
              <a:spcBef>
                <a:spcPts val="196"/>
              </a:spcBef>
              <a:buSzPct val="80000"/>
              <a:tabLst>
                <a:tab pos="950363" algn="l"/>
                <a:tab pos="1847755" algn="l"/>
                <a:tab pos="2745148" algn="l"/>
                <a:tab pos="3642540" algn="l"/>
                <a:tab pos="4539932" algn="l"/>
                <a:tab pos="5437324" algn="l"/>
                <a:tab pos="6334716" algn="l"/>
                <a:tab pos="7232108" algn="l"/>
                <a:tab pos="8129501" algn="l"/>
                <a:tab pos="9026893" algn="l"/>
                <a:tab pos="9924285" algn="l"/>
              </a:tabLst>
            </a:pPr>
            <a:endParaRPr lang="en-US" sz="900" dirty="0">
              <a:latin typeface="Arial" pitchFamily="34" charset="0"/>
              <a:cs typeface="Arial" pitchFamily="34" charset="0"/>
            </a:endParaRPr>
          </a:p>
          <a:p>
            <a:pPr marL="166704" lvl="1" indent="-59203" eaLnBrk="1" hangingPunct="1">
              <a:lnSpc>
                <a:spcPct val="110000"/>
              </a:lnSpc>
              <a:spcBef>
                <a:spcPts val="196"/>
              </a:spcBef>
              <a:buSzPct val="80000"/>
              <a:buFont typeface="Arial" pitchFamily="34" charset="0"/>
              <a:buChar char="•"/>
              <a:tabLst>
                <a:tab pos="950363" algn="l"/>
                <a:tab pos="1847755" algn="l"/>
                <a:tab pos="2745148" algn="l"/>
                <a:tab pos="3642540" algn="l"/>
                <a:tab pos="4539932" algn="l"/>
                <a:tab pos="5437324" algn="l"/>
                <a:tab pos="6334716" algn="l"/>
                <a:tab pos="7232108" algn="l"/>
                <a:tab pos="8129501" algn="l"/>
                <a:tab pos="9026893" algn="l"/>
                <a:tab pos="9924285" algn="l"/>
              </a:tabLst>
            </a:pPr>
            <a:r>
              <a:rPr lang="en-US" sz="900" dirty="0">
                <a:latin typeface="Arial" pitchFamily="34" charset="0"/>
                <a:cs typeface="Arial" pitchFamily="34" charset="0"/>
              </a:rPr>
              <a:t>An organization’s involvement in Open Source projects through their employees must be done in alignment with the culture of each project. It is important to understand that participation and merit is earned; it stays with the individual and not the organization. When you have a high-performing employee who is working on a project, the business is heavily invested in the outcome of that project. If that employee leaves the organization, the ability to work within that community moves with that employee.</a:t>
            </a:r>
          </a:p>
          <a:p>
            <a:pPr marL="166704" lvl="1" indent="-59203" eaLnBrk="1" hangingPunct="1">
              <a:lnSpc>
                <a:spcPct val="110000"/>
              </a:lnSpc>
              <a:spcBef>
                <a:spcPts val="196"/>
              </a:spcBef>
              <a:buSzPct val="80000"/>
              <a:tabLst>
                <a:tab pos="950363" algn="l"/>
                <a:tab pos="1847755" algn="l"/>
                <a:tab pos="2745148" algn="l"/>
                <a:tab pos="3642540" algn="l"/>
                <a:tab pos="4539932" algn="l"/>
                <a:tab pos="5437324" algn="l"/>
                <a:tab pos="6334716" algn="l"/>
                <a:tab pos="7232108" algn="l"/>
                <a:tab pos="8129501" algn="l"/>
                <a:tab pos="9026893" algn="l"/>
                <a:tab pos="9924285" algn="l"/>
              </a:tabLst>
            </a:pPr>
            <a:endParaRPr lang="en-US" sz="900" dirty="0">
              <a:latin typeface="Arial" pitchFamily="34" charset="0"/>
              <a:cs typeface="Arial" pitchFamily="34" charset="0"/>
            </a:endParaRPr>
          </a:p>
          <a:p>
            <a:pPr marL="166704" lvl="1" indent="-59203" eaLnBrk="1" hangingPunct="1">
              <a:lnSpc>
                <a:spcPct val="110000"/>
              </a:lnSpc>
              <a:spcBef>
                <a:spcPts val="196"/>
              </a:spcBef>
              <a:buSzPct val="80000"/>
              <a:buFont typeface="Arial" pitchFamily="34" charset="0"/>
              <a:buChar char="•"/>
              <a:tabLst>
                <a:tab pos="950363" algn="l"/>
                <a:tab pos="1847755" algn="l"/>
                <a:tab pos="2745148" algn="l"/>
                <a:tab pos="3642540" algn="l"/>
                <a:tab pos="4539932" algn="l"/>
                <a:tab pos="5437324" algn="l"/>
                <a:tab pos="6334716" algn="l"/>
                <a:tab pos="7232108" algn="l"/>
                <a:tab pos="8129501" algn="l"/>
                <a:tab pos="9026893" algn="l"/>
                <a:tab pos="9924285" algn="l"/>
              </a:tabLst>
            </a:pPr>
            <a:r>
              <a:rPr lang="en-US" sz="900" dirty="0">
                <a:latin typeface="Arial" pitchFamily="34" charset="0"/>
                <a:cs typeface="Arial" pitchFamily="34" charset="0"/>
              </a:rPr>
              <a:t>The following examples show two significantly different Open Source development methodologies.</a:t>
            </a:r>
          </a:p>
          <a:p>
            <a:pPr marL="331849" lvl="2" indent="-110617" eaLnBrk="1" hangingPunct="1">
              <a:lnSpc>
                <a:spcPct val="110000"/>
              </a:lnSpc>
              <a:spcBef>
                <a:spcPts val="196"/>
              </a:spcBef>
              <a:buFont typeface="Futura Bk" charset="0"/>
              <a:buChar char="–"/>
              <a:tabLst>
                <a:tab pos="950363" algn="l"/>
                <a:tab pos="1847755" algn="l"/>
                <a:tab pos="2745148" algn="l"/>
                <a:tab pos="3642540" algn="l"/>
                <a:tab pos="4539932" algn="l"/>
                <a:tab pos="5437324" algn="l"/>
                <a:tab pos="6334716" algn="l"/>
                <a:tab pos="7232108" algn="l"/>
                <a:tab pos="8129501" algn="l"/>
                <a:tab pos="9026893" algn="l"/>
                <a:tab pos="9924285" algn="l"/>
              </a:tabLst>
            </a:pPr>
            <a:r>
              <a:rPr lang="en-US" dirty="0">
                <a:latin typeface="Arial" pitchFamily="34" charset="0"/>
                <a:cs typeface="Arial" pitchFamily="34" charset="0"/>
              </a:rPr>
              <a:t>The “benevolent dictator” methodology can be seen in use for the Linux kernel. </a:t>
            </a:r>
            <a:r>
              <a:rPr lang="en-US" dirty="0" err="1">
                <a:latin typeface="Arial" pitchFamily="34" charset="0"/>
                <a:cs typeface="Arial" pitchFamily="34" charset="0"/>
              </a:rPr>
              <a:t>Linus</a:t>
            </a:r>
            <a:r>
              <a:rPr lang="en-US" dirty="0">
                <a:latin typeface="Arial" pitchFamily="34" charset="0"/>
                <a:cs typeface="Arial" pitchFamily="34" charset="0"/>
              </a:rPr>
              <a:t> </a:t>
            </a:r>
            <a:r>
              <a:rPr lang="en-US" dirty="0" err="1">
                <a:latin typeface="Arial" pitchFamily="34" charset="0"/>
                <a:cs typeface="Arial" pitchFamily="34" charset="0"/>
              </a:rPr>
              <a:t>Torvalds</a:t>
            </a:r>
            <a:r>
              <a:rPr lang="en-US" dirty="0">
                <a:latin typeface="Arial" pitchFamily="34" charset="0"/>
                <a:cs typeface="Arial" pitchFamily="34" charset="0"/>
              </a:rPr>
              <a:t> initiated the development of the Linux kernel, leads development activities, and makes key decisions. However, he appoints “lieutenants” that oversee large portions of the development. One of his key mottos is “simplicity over performance.” This autocratic development methodology has proven over time to be a successful management strategy for dealing with contributions to the Linux kernel from a variety of competing development groups.</a:t>
            </a:r>
          </a:p>
          <a:p>
            <a:pPr marL="331849" lvl="2" indent="-110617" eaLnBrk="1" hangingPunct="1">
              <a:lnSpc>
                <a:spcPct val="110000"/>
              </a:lnSpc>
              <a:spcBef>
                <a:spcPts val="196"/>
              </a:spcBef>
              <a:buFont typeface="Futura Bk" charset="0"/>
              <a:buChar char="–"/>
              <a:tabLst>
                <a:tab pos="950363" algn="l"/>
                <a:tab pos="1847755" algn="l"/>
                <a:tab pos="2745148" algn="l"/>
                <a:tab pos="3642540" algn="l"/>
                <a:tab pos="4539932" algn="l"/>
                <a:tab pos="5437324" algn="l"/>
                <a:tab pos="6334716" algn="l"/>
                <a:tab pos="7232108" algn="l"/>
                <a:tab pos="8129501" algn="l"/>
                <a:tab pos="9026893" algn="l"/>
                <a:tab pos="9924285" algn="l"/>
              </a:tabLst>
            </a:pPr>
            <a:r>
              <a:rPr lang="en-US" dirty="0">
                <a:latin typeface="Arial" pitchFamily="34" charset="0"/>
                <a:cs typeface="Arial" pitchFamily="34" charset="0"/>
              </a:rPr>
              <a:t>A well-documented governance methodology can be seen in use at the Apache Foundation. The Apache Foundation has specific documents that define their methodology for related contributions to the Apache project, overall governance rules, and in general, how the Apache project is managed.</a:t>
            </a:r>
          </a:p>
        </p:txBody>
      </p:sp>
      <p:sp>
        <p:nvSpPr>
          <p:cNvPr id="83970" name="Text Box 2"/>
          <p:cNvSpPr txBox="1">
            <a:spLocks noChangeArrowheads="1"/>
          </p:cNvSpPr>
          <p:nvPr/>
        </p:nvSpPr>
        <p:spPr bwMode="auto">
          <a:xfrm>
            <a:off x="3125322" y="8866010"/>
            <a:ext cx="596483" cy="268620"/>
          </a:xfrm>
          <a:prstGeom prst="rect">
            <a:avLst/>
          </a:prstGeom>
          <a:noFill/>
          <a:ln w="9525" cap="flat">
            <a:noFill/>
            <a:round/>
            <a:headEnd/>
            <a:tailEnd/>
          </a:ln>
          <a:effectLst/>
        </p:spPr>
        <p:txBody>
          <a:bodyPr lIns="91506" tIns="45576" rIns="91506" bIns="45576" anchor="b"/>
          <a:lstStyle/>
          <a:p>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fld id="{192575C2-9F90-4189-BF61-AD666BA5A7DF}" type="slidenum">
              <a:rPr lang="en-US" sz="800">
                <a:solidFill>
                  <a:srgbClr val="000000"/>
                </a:solidFill>
                <a:latin typeface="Futura Bk" charset="0"/>
              </a:rPr>
              <a:pPr algn="ct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t>11</a:t>
            </a:fld>
            <a:endParaRPr lang="en-US" sz="800" dirty="0">
              <a:solidFill>
                <a:srgbClr val="000000"/>
              </a:solidFill>
              <a:latin typeface="Futura Bk" charset="0"/>
            </a:endParaRPr>
          </a:p>
        </p:txBody>
      </p:sp>
      <p:sp>
        <p:nvSpPr>
          <p:cNvPr id="83971" name="Rectangle 3"/>
          <p:cNvSpPr txBox="1">
            <a:spLocks noGrp="1" noRot="1" noChangeAspect="1" noChangeArrowheads="1"/>
          </p:cNvSpPr>
          <p:nvPr>
            <p:ph type="sldImg" idx="1"/>
          </p:nvPr>
        </p:nvSpPr>
        <p:spPr bwMode="auto">
          <a:xfrm>
            <a:off x="1144588" y="687388"/>
            <a:ext cx="4570412" cy="3429000"/>
          </a:xfrm>
          <a:prstGeom prst="rect">
            <a:avLst/>
          </a:prstGeom>
          <a:solidFill>
            <a:srgbClr val="FFFFFF"/>
          </a:solidFill>
          <a:ln>
            <a:solidFill>
              <a:srgbClr val="000000"/>
            </a:solidFill>
            <a:miter lim="800000"/>
            <a:headEnd/>
            <a:tailEnd/>
          </a:ln>
        </p:spPr>
      </p:sp>
      <p:sp>
        <p:nvSpPr>
          <p:cNvPr id="83972" name="Rectangle 4"/>
          <p:cNvSpPr>
            <a:spLocks noChangeArrowheads="1"/>
          </p:cNvSpPr>
          <p:nvPr/>
        </p:nvSpPr>
        <p:spPr bwMode="auto">
          <a:xfrm>
            <a:off x="0" y="7809"/>
            <a:ext cx="5666587" cy="369756"/>
          </a:xfrm>
          <a:prstGeom prst="rect">
            <a:avLst/>
          </a:prstGeom>
          <a:noFill/>
          <a:ln w="9525" cap="flat">
            <a:noFill/>
            <a:round/>
            <a:headEnd/>
            <a:tailEnd/>
          </a:ln>
          <a:effectLst/>
        </p:spPr>
        <p:txBody>
          <a:bodyPr lIns="88326" tIns="45930" rIns="88326" bIns="45930">
            <a:spAutoFit/>
          </a:bodyPr>
          <a:lstStyle/>
          <a:p>
            <a:pPr>
              <a:tabLst>
                <a:tab pos="0" algn="l"/>
                <a:tab pos="897392" algn="l"/>
                <a:tab pos="1794784" algn="l"/>
                <a:tab pos="2692176" algn="l"/>
                <a:tab pos="3589569" algn="l"/>
                <a:tab pos="4486961" algn="l"/>
                <a:tab pos="5384353" algn="l"/>
                <a:tab pos="6281745" algn="l"/>
                <a:tab pos="7179137" algn="l"/>
                <a:tab pos="8076529" algn="l"/>
                <a:tab pos="8973922" algn="l"/>
                <a:tab pos="9871314" algn="l"/>
              </a:tabLst>
            </a:pPr>
            <a:r>
              <a:rPr lang="en-US" dirty="0">
                <a:solidFill>
                  <a:srgbClr val="000000"/>
                </a:solidFill>
              </a:rPr>
              <a:t>Organizational Participation in Open Communities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Give examples of</a:t>
            </a:r>
            <a:endParaRPr lang="en-US" dirty="0"/>
          </a:p>
        </p:txBody>
      </p:sp>
      <p:sp>
        <p:nvSpPr>
          <p:cNvPr id="4" name="Slide Number Placeholder 3"/>
          <p:cNvSpPr>
            <a:spLocks noGrp="1"/>
          </p:cNvSpPr>
          <p:nvPr>
            <p:ph type="sldNum" sz="quarter" idx="10"/>
          </p:nvPr>
        </p:nvSpPr>
        <p:spPr/>
        <p:txBody>
          <a:bodyPr/>
          <a:lstStyle/>
          <a:p>
            <a:fld id="{61692C80-8FE5-6244-8225-483F40355FDE}"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3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7D5A85B6-EBA4-4FA0-8E0B-9B07353DB7C3}" type="datetime1">
              <a:rPr lang="en-US"/>
              <a:pPr>
                <a:defRPr/>
              </a:pPr>
              <a:t>4/9/2013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E575AF5-9F80-4A78-93DE-AA46C20D0804}" type="slidenum">
              <a:rPr lang="en-US"/>
              <a:pPr>
                <a:defRPr/>
              </a:pPr>
              <a:t>‹#›</a:t>
            </a:fld>
            <a:endParaRPr lang="en-US"/>
          </a:p>
        </p:txBody>
      </p:sp>
      <p:pic>
        <p:nvPicPr>
          <p:cNvPr id="7" name="Picture 26" descr="http://i.creativecommons.org/l/by-sa/3.0/88x31.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6562725"/>
            <a:ext cx="838200" cy="29527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478ED84-57F7-4671-9C6B-207BEA3C8200}" type="datetime1">
              <a:rPr lang="en-US"/>
              <a:pPr>
                <a:defRPr/>
              </a:pPr>
              <a:t>4/9/2013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59A475-6B89-4C58-BE66-319B394F1EC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C9C5090-FB5F-4F0E-92EA-1FBF5D504357}" type="datetime1">
              <a:rPr lang="en-US"/>
              <a:pPr>
                <a:defRPr/>
              </a:pPr>
              <a:t>4/9/2013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8E21DC3-01D4-4FBD-9310-8B6252FE424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Line, with Content">
    <p:spTree>
      <p:nvGrpSpPr>
        <p:cNvPr id="1" name=""/>
        <p:cNvGrpSpPr/>
        <p:nvPr/>
      </p:nvGrpSpPr>
      <p:grpSpPr>
        <a:xfrm>
          <a:off x="0" y="0"/>
          <a:ext cx="0" cy="0"/>
          <a:chOff x="0" y="0"/>
          <a:chExt cx="0" cy="0"/>
        </a:xfrm>
      </p:grpSpPr>
      <p:sp>
        <p:nvSpPr>
          <p:cNvPr id="11" name="Text Placeholder 26"/>
          <p:cNvSpPr>
            <a:spLocks noGrp="1"/>
          </p:cNvSpPr>
          <p:nvPr>
            <p:ph type="body" sz="quarter" idx="10"/>
          </p:nvPr>
        </p:nvSpPr>
        <p:spPr>
          <a:xfrm>
            <a:off x="365760" y="1536191"/>
            <a:ext cx="8348472" cy="4613783"/>
          </a:xfrm>
          <a:prstGeom prst="rect">
            <a:avLst/>
          </a:prstGeom>
        </p:spPr>
        <p:txBody>
          <a:bodyPr>
            <a:normAutofit/>
          </a:bodyPr>
          <a:lstStyle>
            <a:lvl1pPr>
              <a:lnSpc>
                <a:spcPct val="110000"/>
              </a:lnSpc>
              <a:spcBef>
                <a:spcPts val="1000"/>
              </a:spcBef>
              <a:defRPr/>
            </a:lvl1pPr>
            <a:lvl2pPr marL="342900" indent="-114300">
              <a:lnSpc>
                <a:spcPct val="110000"/>
              </a:lnSpc>
              <a:spcBef>
                <a:spcPts val="500"/>
              </a:spcBef>
              <a:buSzPct val="80000"/>
              <a:buFont typeface="Arial" pitchFamily="34" charset="0"/>
              <a:buChar char="•"/>
              <a:defRPr/>
            </a:lvl2pPr>
            <a:lvl3pPr marL="571500" indent="-168275">
              <a:lnSpc>
                <a:spcPct val="110000"/>
              </a:lnSpc>
              <a:spcBef>
                <a:spcPts val="400"/>
              </a:spcBef>
              <a:buFont typeface="Futura Bk" pitchFamily="34" charset="0"/>
              <a:buChar char="−"/>
              <a:defRPr sz="1200"/>
            </a:lvl3pPr>
            <a:lvl4pPr marL="800100" indent="-114300">
              <a:lnSpc>
                <a:spcPct val="110000"/>
              </a:lnSpc>
              <a:spcBef>
                <a:spcPts val="400"/>
              </a:spcBef>
              <a:buSzPct val="80000"/>
              <a:buFont typeface="Arial" pitchFamily="34" charset="0"/>
              <a:buChar char="•"/>
              <a:defRPr sz="1200"/>
            </a:lvl4pPr>
            <a:lvl5pPr marL="1028700" indent="-174625">
              <a:lnSpc>
                <a:spcPct val="110000"/>
              </a:lnSpc>
              <a:spcBef>
                <a:spcPts val="400"/>
              </a:spcBef>
              <a:buFont typeface="Futura Bk" pitchFamily="34" charset="0"/>
              <a:buChar cha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pic>
        <p:nvPicPr>
          <p:cNvPr id="4" name="Picture 26" descr="http://i.creativecommons.org/l/by-sa/3.0/88x31.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6640343"/>
            <a:ext cx="567559" cy="19993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006784720"/>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3600"/>
            </a:lvl1pPr>
            <a:lvl2pPr>
              <a:defRPr sz="2800"/>
            </a:lvl2pPr>
            <a:lvl3pPr>
              <a:defRPr sz="24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268A9D18-03E9-4BC6-93D6-9DD45B4BAC39}" type="datetime1">
              <a:rPr lang="en-US"/>
              <a:pPr>
                <a:defRPr/>
              </a:pPr>
              <a:t>4/9/2013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25EBC2-12FA-4DAC-9208-53513007645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5E8F754-AC25-429D-97B6-6B2315AF0672}" type="datetime1">
              <a:rPr lang="en-US"/>
              <a:pPr>
                <a:defRPr/>
              </a:pPr>
              <a:t>4/9/2013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5104598-777A-4E6E-A15E-6F7BF04C49D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E9C216B-661E-4252-9EE3-2BF99062E9C7}" type="datetime1">
              <a:rPr lang="en-US"/>
              <a:pPr>
                <a:defRPr/>
              </a:pPr>
              <a:t>4/9/2013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05D4D68-1353-41E0-A4C6-6FE6599CFEC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2072E22-9CDE-4E93-8B85-0C04DA233642}" type="datetime1">
              <a:rPr lang="en-US"/>
              <a:pPr>
                <a:defRPr/>
              </a:pPr>
              <a:t>4/9/2013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5D8F5D4-8232-448D-BD36-3E48C720B01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96D3FBB-0D43-4DFB-9056-D2A19B3A17D9}" type="datetime1">
              <a:rPr lang="en-US"/>
              <a:pPr>
                <a:defRPr/>
              </a:pPr>
              <a:t>4/9/2013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859D303-6692-4693-9282-65F502AF2FC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F06F838-A26D-4BB2-B479-032E57F17978}" type="datetime1">
              <a:rPr lang="en-US"/>
              <a:pPr>
                <a:defRPr/>
              </a:pPr>
              <a:t>4/9/2013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FC2135B-9C8E-4E29-A39B-06F9394F9F8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9832187-DC85-4B8B-A876-FD8ABEE55796}" type="datetime1">
              <a:rPr lang="en-US"/>
              <a:pPr>
                <a:defRPr/>
              </a:pPr>
              <a:t>4/9/2013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A1FED83-9C15-453E-88E4-30F2D4B3516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E93F678-41C5-4A65-A35C-3DA5E5495B96}" type="datetime1">
              <a:rPr lang="en-US"/>
              <a:pPr>
                <a:defRPr/>
              </a:pPr>
              <a:t>4/9/2013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BCAD41A-8D71-4361-8001-4920321C5F9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rgbClr val="5E9EFF"/>
            </a:gs>
            <a:gs pos="39999">
              <a:srgbClr val="85C2FF"/>
            </a:gs>
            <a:gs pos="70000">
              <a:srgbClr val="C4D6EB"/>
            </a:gs>
            <a:gs pos="100000">
              <a:srgbClr val="FFEBFA"/>
            </a:gs>
          </a:gsLst>
          <a:lin ang="5400000"/>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1EA1BA2-FBFB-4127-8858-D44FE097CD1B}" type="datetime1">
              <a:rPr lang="en-US"/>
              <a:pPr>
                <a:defRPr/>
              </a:pPr>
              <a:t>4/9/2013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C517C32-AB2C-4593-8DC1-83A75397D382}" type="slidenum">
              <a:rPr lang="en-US"/>
              <a:pPr>
                <a:defRPr/>
              </a:pPr>
              <a:t>‹#›</a:t>
            </a:fld>
            <a:endParaRPr lang="en-US"/>
          </a:p>
        </p:txBody>
      </p:sp>
      <p:pic>
        <p:nvPicPr>
          <p:cNvPr id="7" name="Picture 26" descr="http://i.creativecommons.org/l/by-sa/3.0/88x31.png"/>
          <p:cNvPicPr>
            <a:picLocks noChangeAspect="1" noChangeArrowheads="1"/>
          </p:cNvPicPr>
          <p:nvPr userDrawn="1"/>
        </p:nvPicPr>
        <p:blipFill>
          <a:blip r:embed="rId14" cstate="print">
            <a:extLst>
              <a:ext uri="{28A0092B-C50C-407E-A947-70E740481C1C}">
                <a14:useLocalDpi xmlns:a14="http://schemas.microsoft.com/office/drawing/2010/main" xmlns="" val="0"/>
              </a:ext>
            </a:extLst>
          </a:blip>
          <a:srcRect/>
          <a:stretch>
            <a:fillRect/>
          </a:stretch>
        </p:blipFill>
        <p:spPr bwMode="auto">
          <a:xfrm>
            <a:off x="0" y="6562725"/>
            <a:ext cx="838200" cy="295275"/>
          </a:xfrm>
          <a:prstGeom prst="rect">
            <a:avLst/>
          </a:prstGeom>
          <a:noFill/>
          <a:extLst>
            <a:ext uri="{909E8E84-426E-40DD-AFC4-6F175D3DCCD1}">
              <a14:hiddenFill xmlns:a14="http://schemas.microsoft.com/office/drawing/2010/main" xmlns="">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1.wmf"/><Relationship Id="rId5" Type="http://schemas.openxmlformats.org/officeDocument/2006/relationships/image" Target="../media/image30.png"/><Relationship Id="rId4" Type="http://schemas.openxmlformats.org/officeDocument/2006/relationships/image" Target="../media/image29.png"/></Relationships>
</file>

<file path=ppt/slides/_rels/slide16.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3.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sa/3.0/"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foss2serve.org/index.php/FOSS_Field_Trip_Activity"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6.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hyperlink" Target="http://opensouce.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18" Type="http://schemas.openxmlformats.org/officeDocument/2006/relationships/image" Target="../media/image21.png"/><Relationship Id="rId3" Type="http://schemas.openxmlformats.org/officeDocument/2006/relationships/image" Target="../media/image6.png"/><Relationship Id="rId21" Type="http://schemas.openxmlformats.org/officeDocument/2006/relationships/image" Target="../media/image24.png"/><Relationship Id="rId7" Type="http://schemas.openxmlformats.org/officeDocument/2006/relationships/image" Target="../media/image10.png"/><Relationship Id="rId12" Type="http://schemas.openxmlformats.org/officeDocument/2006/relationships/image" Target="../media/image15.png"/><Relationship Id="rId17" Type="http://schemas.openxmlformats.org/officeDocument/2006/relationships/image" Target="../media/image20.png"/><Relationship Id="rId2" Type="http://schemas.openxmlformats.org/officeDocument/2006/relationships/notesSlide" Target="../notesSlides/notesSlide3.xml"/><Relationship Id="rId16" Type="http://schemas.openxmlformats.org/officeDocument/2006/relationships/image" Target="../media/image19.png"/><Relationship Id="rId20" Type="http://schemas.openxmlformats.org/officeDocument/2006/relationships/image" Target="../media/image23.png"/><Relationship Id="rId1" Type="http://schemas.openxmlformats.org/officeDocument/2006/relationships/slideLayout" Target="../slideLayouts/slideLayout7.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23" Type="http://schemas.openxmlformats.org/officeDocument/2006/relationships/image" Target="../media/image26.png"/><Relationship Id="rId10" Type="http://schemas.openxmlformats.org/officeDocument/2006/relationships/image" Target="../media/image13.png"/><Relationship Id="rId19" Type="http://schemas.openxmlformats.org/officeDocument/2006/relationships/image" Target="../media/image22.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 Id="rId22" Type="http://schemas.openxmlformats.org/officeDocument/2006/relationships/image" Target="../media/image2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4615" y="533400"/>
            <a:ext cx="7341294" cy="1724867"/>
          </a:xfrm>
        </p:spPr>
        <p:txBody>
          <a:bodyPr>
            <a:noAutofit/>
          </a:bodyPr>
          <a:lstStyle/>
          <a:p>
            <a:r>
              <a:rPr lang="en-US" sz="4000" dirty="0" smtClean="0"/>
              <a:t>Project Selection for Student Participation in Humanitarian FOSS</a:t>
            </a:r>
            <a:endParaRPr lang="en-US" sz="4000" dirty="0"/>
          </a:p>
        </p:txBody>
      </p:sp>
      <p:pic>
        <p:nvPicPr>
          <p:cNvPr id="7" name="Picture 6" descr="IST and Drexel Logo.gif"/>
          <p:cNvPicPr>
            <a:picLocks noChangeAspect="1"/>
          </p:cNvPicPr>
          <p:nvPr/>
        </p:nvPicPr>
        <p:blipFill>
          <a:blip r:embed="rId3" cstate="print"/>
          <a:stretch>
            <a:fillRect/>
          </a:stretch>
        </p:blipFill>
        <p:spPr>
          <a:xfrm>
            <a:off x="12192000" y="24384000"/>
            <a:ext cx="6400800" cy="2698680"/>
          </a:xfrm>
          <a:prstGeom prst="rect">
            <a:avLst/>
          </a:prstGeom>
        </p:spPr>
      </p:pic>
      <p:pic>
        <p:nvPicPr>
          <p:cNvPr id="8" name="Picture 7" descr="IST and Drexel Logo.gif"/>
          <p:cNvPicPr>
            <a:picLocks noChangeAspect="1"/>
          </p:cNvPicPr>
          <p:nvPr/>
        </p:nvPicPr>
        <p:blipFill>
          <a:blip r:embed="rId3" cstate="print"/>
          <a:stretch>
            <a:fillRect/>
          </a:stretch>
        </p:blipFill>
        <p:spPr>
          <a:xfrm>
            <a:off x="12344400" y="24536400"/>
            <a:ext cx="6400800" cy="2698680"/>
          </a:xfrm>
          <a:prstGeom prst="rect">
            <a:avLst/>
          </a:prstGeom>
          <a:ln w="228600" cap="sq" cmpd="thickThin">
            <a:solidFill>
              <a:srgbClr val="000000"/>
            </a:solidFill>
            <a:prstDash val="solid"/>
            <a:miter lim="800000"/>
          </a:ln>
          <a:effectLst>
            <a:innerShdw blurRad="76200">
              <a:srgbClr val="000000"/>
            </a:innerShdw>
          </a:effectLst>
        </p:spPr>
      </p:pic>
      <p:pic>
        <p:nvPicPr>
          <p:cNvPr id="9" name="Picture 8" descr="IST and Drexel Logo.gif"/>
          <p:cNvPicPr>
            <a:picLocks noChangeAspect="1"/>
          </p:cNvPicPr>
          <p:nvPr/>
        </p:nvPicPr>
        <p:blipFill>
          <a:blip r:embed="rId3" cstate="print"/>
          <a:stretch>
            <a:fillRect/>
          </a:stretch>
        </p:blipFill>
        <p:spPr>
          <a:xfrm>
            <a:off x="12496800" y="24688800"/>
            <a:ext cx="6400800" cy="2698680"/>
          </a:xfrm>
          <a:prstGeom prst="rect">
            <a:avLst/>
          </a:prstGeom>
        </p:spPr>
      </p:pic>
      <p:pic>
        <p:nvPicPr>
          <p:cNvPr id="11" name="Picture 10" descr="IST and Drexel Logo.gif"/>
          <p:cNvPicPr>
            <a:picLocks noChangeAspect="1"/>
          </p:cNvPicPr>
          <p:nvPr/>
        </p:nvPicPr>
        <p:blipFill>
          <a:blip r:embed="rId3" cstate="print"/>
          <a:stretch>
            <a:fillRect/>
          </a:stretch>
        </p:blipFill>
        <p:spPr>
          <a:xfrm>
            <a:off x="12649200" y="24841200"/>
            <a:ext cx="6400800" cy="269868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2" name="Picture 11" descr="IST and Drexel Logo.gif"/>
          <p:cNvPicPr>
            <a:picLocks noChangeAspect="1"/>
          </p:cNvPicPr>
          <p:nvPr/>
        </p:nvPicPr>
        <p:blipFill>
          <a:blip r:embed="rId3" cstate="print"/>
          <a:stretch>
            <a:fillRect/>
          </a:stretch>
        </p:blipFill>
        <p:spPr>
          <a:xfrm>
            <a:off x="12801600" y="24993600"/>
            <a:ext cx="6400800" cy="2698680"/>
          </a:xfrm>
          <a:prstGeom prst="rect">
            <a:avLst/>
          </a:prstGeom>
        </p:spPr>
      </p:pic>
      <p:pic>
        <p:nvPicPr>
          <p:cNvPr id="14" name="Picture 13" descr="Drexel.png"/>
          <p:cNvPicPr>
            <a:picLocks noChangeAspect="1"/>
          </p:cNvPicPr>
          <p:nvPr/>
        </p:nvPicPr>
        <p:blipFill>
          <a:blip r:embed="rId4" cstate="print"/>
          <a:stretch>
            <a:fillRect/>
          </a:stretch>
        </p:blipFill>
        <p:spPr>
          <a:xfrm>
            <a:off x="6299200" y="5590614"/>
            <a:ext cx="2082800" cy="881032"/>
          </a:xfrm>
          <a:prstGeom prst="rect">
            <a:avLst/>
          </a:prstGeom>
        </p:spPr>
      </p:pic>
      <p:pic>
        <p:nvPicPr>
          <p:cNvPr id="1026" name="Picture 2"/>
          <p:cNvPicPr>
            <a:picLocks noChangeAspect="1" noChangeArrowheads="1"/>
          </p:cNvPicPr>
          <p:nvPr/>
        </p:nvPicPr>
        <p:blipFill>
          <a:blip r:embed="rId5" cstate="print"/>
          <a:srcRect/>
          <a:stretch>
            <a:fillRect/>
          </a:stretch>
        </p:blipFill>
        <p:spPr bwMode="auto">
          <a:xfrm>
            <a:off x="304800" y="5562600"/>
            <a:ext cx="3315342" cy="726514"/>
          </a:xfrm>
          <a:prstGeom prst="rect">
            <a:avLst/>
          </a:prstGeom>
          <a:noFill/>
          <a:ln w="9525">
            <a:noFill/>
            <a:miter lim="800000"/>
            <a:headEnd/>
            <a:tailEnd/>
          </a:ln>
          <a:effectLst/>
        </p:spPr>
      </p:pic>
      <p:pic>
        <p:nvPicPr>
          <p:cNvPr id="13" name="Picture 11" descr="NCC logo.png"/>
          <p:cNvPicPr>
            <a:picLocks noChangeAspect="1"/>
          </p:cNvPicPr>
          <p:nvPr/>
        </p:nvPicPr>
        <p:blipFill>
          <a:blip r:embed="rId6" cstate="print"/>
          <a:srcRect/>
          <a:stretch>
            <a:fillRect/>
          </a:stretch>
        </p:blipFill>
        <p:spPr bwMode="auto">
          <a:xfrm>
            <a:off x="4191000" y="5181600"/>
            <a:ext cx="1476375" cy="1476375"/>
          </a:xfrm>
          <a:prstGeom prst="rect">
            <a:avLst/>
          </a:prstGeom>
          <a:noFill/>
          <a:ln w="9525">
            <a:noFill/>
            <a:miter lim="800000"/>
            <a:headEnd/>
            <a:tailEnd/>
          </a:ln>
        </p:spPr>
      </p:pic>
      <p:sp>
        <p:nvSpPr>
          <p:cNvPr id="17" name="TextBox 16"/>
          <p:cNvSpPr txBox="1"/>
          <p:nvPr/>
        </p:nvSpPr>
        <p:spPr>
          <a:xfrm flipH="1">
            <a:off x="1523999" y="3034605"/>
            <a:ext cx="7086601" cy="1384995"/>
          </a:xfrm>
          <a:prstGeom prst="rect">
            <a:avLst/>
          </a:prstGeom>
          <a:noFill/>
        </p:spPr>
        <p:txBody>
          <a:bodyPr wrap="square" rtlCol="0">
            <a:spAutoFit/>
          </a:bodyPr>
          <a:lstStyle/>
          <a:p>
            <a:r>
              <a:rPr lang="en-US" sz="2800" dirty="0" smtClean="0"/>
              <a:t>Heidi J. C. Ellis  - ellis@wne.edu</a:t>
            </a:r>
          </a:p>
          <a:p>
            <a:r>
              <a:rPr lang="en-US" sz="2800" dirty="0" smtClean="0"/>
              <a:t>Lori Postner – lori.postner@ncc.edu</a:t>
            </a:r>
          </a:p>
          <a:p>
            <a:r>
              <a:rPr lang="en-US" sz="2800" dirty="0" smtClean="0"/>
              <a:t>Gregory W. Hislop – hislop@drexel.edu</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AutoShape 1"/>
          <p:cNvSpPr>
            <a:spLocks noChangeArrowheads="1"/>
          </p:cNvSpPr>
          <p:nvPr/>
        </p:nvSpPr>
        <p:spPr bwMode="auto">
          <a:xfrm>
            <a:off x="639763" y="4953000"/>
            <a:ext cx="8189912" cy="1073150"/>
          </a:xfrm>
          <a:prstGeom prst="roundRect">
            <a:avLst>
              <a:gd name="adj" fmla="val 65"/>
            </a:avLst>
          </a:prstGeom>
          <a:solidFill>
            <a:srgbClr val="F2AB01"/>
          </a:solidFill>
          <a:ln w="9525" cap="flat">
            <a:noFill/>
            <a:round/>
            <a:headEnd/>
            <a:tailEnd/>
          </a:ln>
          <a:effectLst/>
        </p:spPr>
        <p:txBody>
          <a:bodyPr wrap="none" lIns="90000" tIns="46800" rIns="9000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dirty="0">
                <a:solidFill>
                  <a:srgbClr val="000000"/>
                </a:solidFill>
                <a:latin typeface="Calibri" pitchFamily="34" charset="0"/>
                <a:cs typeface="Arial" pitchFamily="34" charset="0"/>
              </a:rPr>
              <a:t>Open Source Communities are a meritocracy in the sense </a:t>
            </a:r>
            <a:br>
              <a:rPr lang="en-US" sz="2400" dirty="0">
                <a:solidFill>
                  <a:srgbClr val="000000"/>
                </a:solidFill>
                <a:latin typeface="Calibri" pitchFamily="34" charset="0"/>
                <a:cs typeface="Arial" pitchFamily="34" charset="0"/>
              </a:rPr>
            </a:br>
            <a:r>
              <a:rPr lang="en-US" sz="2400" dirty="0">
                <a:solidFill>
                  <a:srgbClr val="000000"/>
                </a:solidFill>
                <a:latin typeface="Calibri" pitchFamily="34" charset="0"/>
                <a:cs typeface="Arial" pitchFamily="34" charset="0"/>
              </a:rPr>
              <a:t>that reputation and influence are measured by sustained</a:t>
            </a:r>
            <a:br>
              <a:rPr lang="en-US" sz="2400" dirty="0">
                <a:solidFill>
                  <a:srgbClr val="000000"/>
                </a:solidFill>
                <a:latin typeface="Calibri" pitchFamily="34" charset="0"/>
                <a:cs typeface="Arial" pitchFamily="34" charset="0"/>
              </a:rPr>
            </a:br>
            <a:r>
              <a:rPr lang="en-US" sz="2400" dirty="0">
                <a:solidFill>
                  <a:srgbClr val="000000"/>
                </a:solidFill>
                <a:latin typeface="Calibri" pitchFamily="34" charset="0"/>
                <a:cs typeface="Arial" pitchFamily="34" charset="0"/>
              </a:rPr>
              <a:t>individual contributions rather than corporate directives. </a:t>
            </a:r>
          </a:p>
        </p:txBody>
      </p:sp>
      <p:grpSp>
        <p:nvGrpSpPr>
          <p:cNvPr id="2" name="Group 2"/>
          <p:cNvGrpSpPr>
            <a:grpSpLocks/>
          </p:cNvGrpSpPr>
          <p:nvPr/>
        </p:nvGrpSpPr>
        <p:grpSpPr bwMode="auto">
          <a:xfrm>
            <a:off x="639763" y="2133600"/>
            <a:ext cx="8186737" cy="2819400"/>
            <a:chOff x="403" y="1884"/>
            <a:chExt cx="5157" cy="1353"/>
          </a:xfrm>
        </p:grpSpPr>
        <p:sp>
          <p:nvSpPr>
            <p:cNvPr id="26627" name="AutoShape 3"/>
            <p:cNvSpPr>
              <a:spLocks noChangeArrowheads="1"/>
            </p:cNvSpPr>
            <p:nvPr/>
          </p:nvSpPr>
          <p:spPr bwMode="auto">
            <a:xfrm>
              <a:off x="403" y="1884"/>
              <a:ext cx="5157" cy="1353"/>
            </a:xfrm>
            <a:prstGeom prst="roundRect">
              <a:avLst>
                <a:gd name="adj" fmla="val 65"/>
              </a:avLst>
            </a:prstGeom>
            <a:solidFill>
              <a:srgbClr val="2E3D9A"/>
            </a:solidFill>
            <a:ln w="9525" cap="flat">
              <a:noFill/>
              <a:round/>
              <a:headEnd/>
              <a:tailEnd/>
            </a:ln>
            <a:effectLst/>
          </p:spPr>
          <p:txBody>
            <a:bodyPr wrap="none" anchor="ctr"/>
            <a:lstStyle/>
            <a:p>
              <a:endParaRPr lang="en-US"/>
            </a:p>
          </p:txBody>
        </p:sp>
        <p:sp>
          <p:nvSpPr>
            <p:cNvPr id="26628" name="Text Box 4"/>
            <p:cNvSpPr txBox="1">
              <a:spLocks noChangeArrowheads="1"/>
            </p:cNvSpPr>
            <p:nvPr/>
          </p:nvSpPr>
          <p:spPr bwMode="auto">
            <a:xfrm>
              <a:off x="488" y="1925"/>
              <a:ext cx="4975" cy="1110"/>
            </a:xfrm>
            <a:prstGeom prst="rect">
              <a:avLst/>
            </a:prstGeom>
            <a:noFill/>
            <a:ln w="9525" cap="flat">
              <a:noFill/>
              <a:round/>
              <a:headEnd/>
              <a:tailEnd/>
            </a:ln>
            <a:effectLst/>
          </p:spPr>
          <p:txBody>
            <a:bodyPr lIns="90000" tIns="46800" rIns="90000" bIns="46800">
              <a:spAutoFit/>
            </a:bodyPr>
            <a:lstStyle/>
            <a:p>
              <a:pPr marL="228600" indent="-228600">
                <a:spcBef>
                  <a:spcPts val="300"/>
                </a:spcBef>
                <a:buClr>
                  <a:srgbClr val="FFFFFF"/>
                </a:buClr>
                <a:buFont typeface="Calibri" pitchFamily="34" charset="0"/>
                <a:buChar char="•"/>
                <a:tabLst>
                  <a:tab pos="228600" algn="l"/>
                  <a:tab pos="1143000" algn="l"/>
                  <a:tab pos="2057400" algn="l"/>
                  <a:tab pos="2971800" algn="l"/>
                  <a:tab pos="3886200" algn="l"/>
                  <a:tab pos="4800600" algn="l"/>
                  <a:tab pos="5715000" algn="l"/>
                  <a:tab pos="6629400" algn="l"/>
                  <a:tab pos="7543800" algn="l"/>
                  <a:tab pos="8458200" algn="l"/>
                  <a:tab pos="9372600" algn="l"/>
                  <a:tab pos="10287000" algn="l"/>
                </a:tabLst>
              </a:pPr>
              <a:r>
                <a:rPr lang="en-US" sz="2400" dirty="0" smtClean="0">
                  <a:solidFill>
                    <a:srgbClr val="FFFFFF"/>
                  </a:solidFill>
                  <a:latin typeface="Calibri" pitchFamily="34" charset="0"/>
                  <a:cs typeface="Arial" pitchFamily="34" charset="0"/>
                </a:rPr>
                <a:t>Collection </a:t>
              </a:r>
              <a:r>
                <a:rPr lang="en-US" sz="2400" dirty="0">
                  <a:solidFill>
                    <a:srgbClr val="FFFFFF"/>
                  </a:solidFill>
                  <a:latin typeface="Calibri" pitchFamily="34" charset="0"/>
                  <a:cs typeface="Arial" pitchFamily="34" charset="0"/>
                </a:rPr>
                <a:t>of developers with a common interest</a:t>
              </a:r>
            </a:p>
            <a:p>
              <a:pPr marL="228600" indent="-228600">
                <a:spcBef>
                  <a:spcPts val="300"/>
                </a:spcBef>
                <a:buClr>
                  <a:srgbClr val="FFFFFF"/>
                </a:buClr>
                <a:buFont typeface="Calibri" pitchFamily="34" charset="0"/>
                <a:buChar char="•"/>
                <a:tabLst>
                  <a:tab pos="228600" algn="l"/>
                  <a:tab pos="1143000" algn="l"/>
                  <a:tab pos="2057400" algn="l"/>
                  <a:tab pos="2971800" algn="l"/>
                  <a:tab pos="3886200" algn="l"/>
                  <a:tab pos="4800600" algn="l"/>
                  <a:tab pos="5715000" algn="l"/>
                  <a:tab pos="6629400" algn="l"/>
                  <a:tab pos="7543800" algn="l"/>
                  <a:tab pos="8458200" algn="l"/>
                  <a:tab pos="9372600" algn="l"/>
                  <a:tab pos="10287000" algn="l"/>
                </a:tabLst>
              </a:pPr>
              <a:r>
                <a:rPr lang="en-GB" sz="2400" dirty="0">
                  <a:solidFill>
                    <a:srgbClr val="FFFFFF"/>
                  </a:solidFill>
                  <a:latin typeface="Calibri" pitchFamily="34" charset="0"/>
                  <a:cs typeface="Arial" pitchFamily="34" charset="0"/>
                </a:rPr>
                <a:t>Historically made up of free agents</a:t>
              </a:r>
            </a:p>
            <a:p>
              <a:pPr marL="228600" indent="-228600">
                <a:spcBef>
                  <a:spcPts val="300"/>
                </a:spcBef>
                <a:buClr>
                  <a:srgbClr val="FFFFFF"/>
                </a:buClr>
                <a:buFont typeface="Calibri" pitchFamily="34" charset="0"/>
                <a:buChar char="•"/>
                <a:tabLst>
                  <a:tab pos="228600" algn="l"/>
                  <a:tab pos="1143000" algn="l"/>
                  <a:tab pos="2057400" algn="l"/>
                  <a:tab pos="2971800" algn="l"/>
                  <a:tab pos="3886200" algn="l"/>
                  <a:tab pos="4800600" algn="l"/>
                  <a:tab pos="5715000" algn="l"/>
                  <a:tab pos="6629400" algn="l"/>
                  <a:tab pos="7543800" algn="l"/>
                  <a:tab pos="8458200" algn="l"/>
                  <a:tab pos="9372600" algn="l"/>
                  <a:tab pos="10287000" algn="l"/>
                </a:tabLst>
              </a:pPr>
              <a:r>
                <a:rPr lang="en-GB" sz="2400" dirty="0">
                  <a:solidFill>
                    <a:srgbClr val="FFFFFF"/>
                  </a:solidFill>
                  <a:latin typeface="Calibri" pitchFamily="34" charset="0"/>
                  <a:cs typeface="Arial" pitchFamily="34" charset="0"/>
                </a:rPr>
                <a:t>Increasingly funded by large </a:t>
              </a:r>
              <a:r>
                <a:rPr lang="en-GB" sz="2400" dirty="0" smtClean="0">
                  <a:solidFill>
                    <a:srgbClr val="FFFFFF"/>
                  </a:solidFill>
                  <a:latin typeface="Calibri" pitchFamily="34" charset="0"/>
                  <a:cs typeface="Arial" pitchFamily="34" charset="0"/>
                </a:rPr>
                <a:t>companies</a:t>
              </a:r>
              <a:endParaRPr lang="en-GB" sz="2400" dirty="0">
                <a:solidFill>
                  <a:srgbClr val="FFFFFF"/>
                </a:solidFill>
                <a:latin typeface="Calibri" pitchFamily="34" charset="0"/>
                <a:cs typeface="Arial" pitchFamily="34" charset="0"/>
              </a:endParaRPr>
            </a:p>
            <a:p>
              <a:pPr marL="228600" indent="-228600">
                <a:spcBef>
                  <a:spcPts val="300"/>
                </a:spcBef>
                <a:buClr>
                  <a:srgbClr val="FFFFFF"/>
                </a:buClr>
                <a:buFont typeface="Calibri" pitchFamily="34" charset="0"/>
                <a:buChar char="•"/>
                <a:tabLst>
                  <a:tab pos="228600" algn="l"/>
                  <a:tab pos="1143000" algn="l"/>
                  <a:tab pos="2057400" algn="l"/>
                  <a:tab pos="2971800" algn="l"/>
                  <a:tab pos="3886200" algn="l"/>
                  <a:tab pos="4800600" algn="l"/>
                  <a:tab pos="5715000" algn="l"/>
                  <a:tab pos="6629400" algn="l"/>
                  <a:tab pos="7543800" algn="l"/>
                  <a:tab pos="8458200" algn="l"/>
                  <a:tab pos="9372600" algn="l"/>
                  <a:tab pos="10287000" algn="l"/>
                </a:tabLst>
              </a:pPr>
              <a:r>
                <a:rPr lang="en-GB" sz="2400" dirty="0">
                  <a:solidFill>
                    <a:srgbClr val="FFFFFF"/>
                  </a:solidFill>
                  <a:latin typeface="Calibri" pitchFamily="34" charset="0"/>
                  <a:cs typeface="Arial" pitchFamily="34" charset="0"/>
                </a:rPr>
                <a:t>Governments and academia also </a:t>
              </a:r>
              <a:r>
                <a:rPr lang="en-GB" sz="2400" dirty="0" smtClean="0">
                  <a:solidFill>
                    <a:srgbClr val="FFFFFF"/>
                  </a:solidFill>
                  <a:latin typeface="Calibri" pitchFamily="34" charset="0"/>
                  <a:cs typeface="Arial" pitchFamily="34" charset="0"/>
                </a:rPr>
                <a:t>contribute </a:t>
              </a:r>
              <a:endParaRPr lang="en-GB" sz="2400" dirty="0">
                <a:solidFill>
                  <a:srgbClr val="FFFFFF"/>
                </a:solidFill>
                <a:latin typeface="Calibri" pitchFamily="34" charset="0"/>
                <a:cs typeface="Arial" pitchFamily="34" charset="0"/>
              </a:endParaRPr>
            </a:p>
            <a:p>
              <a:pPr marL="228600" indent="-228600">
                <a:spcBef>
                  <a:spcPts val="300"/>
                </a:spcBef>
                <a:buClr>
                  <a:srgbClr val="FFFFFF"/>
                </a:buClr>
                <a:buFont typeface="Calibri" pitchFamily="34" charset="0"/>
                <a:buChar char="•"/>
                <a:tabLst>
                  <a:tab pos="228600" algn="l"/>
                  <a:tab pos="1143000" algn="l"/>
                  <a:tab pos="2057400" algn="l"/>
                  <a:tab pos="2971800" algn="l"/>
                  <a:tab pos="3886200" algn="l"/>
                  <a:tab pos="4800600" algn="l"/>
                  <a:tab pos="5715000" algn="l"/>
                  <a:tab pos="6629400" algn="l"/>
                  <a:tab pos="7543800" algn="l"/>
                  <a:tab pos="8458200" algn="l"/>
                  <a:tab pos="9372600" algn="l"/>
                  <a:tab pos="10287000" algn="l"/>
                </a:tabLst>
              </a:pPr>
              <a:r>
                <a:rPr lang="en-GB" sz="2400" dirty="0">
                  <a:solidFill>
                    <a:srgbClr val="FFFFFF"/>
                  </a:solidFill>
                  <a:latin typeface="Calibri" pitchFamily="34" charset="0"/>
                  <a:cs typeface="Arial" pitchFamily="34" charset="0"/>
                </a:rPr>
                <a:t>Membership &amp; “rank” within community based on individual’s </a:t>
              </a:r>
              <a:r>
                <a:rPr lang="en-GB" sz="2400" dirty="0" smtClean="0">
                  <a:solidFill>
                    <a:srgbClr val="FFFFFF"/>
                  </a:solidFill>
                  <a:latin typeface="Calibri" pitchFamily="34" charset="0"/>
                  <a:cs typeface="Arial" pitchFamily="34" charset="0"/>
                </a:rPr>
                <a:t>reputation</a:t>
              </a:r>
              <a:endParaRPr lang="en-GB" sz="2400" dirty="0">
                <a:solidFill>
                  <a:srgbClr val="FFFFFF"/>
                </a:solidFill>
                <a:latin typeface="Calibri" pitchFamily="34" charset="0"/>
                <a:cs typeface="Arial" pitchFamily="34" charset="0"/>
              </a:endParaRPr>
            </a:p>
          </p:txBody>
        </p:sp>
      </p:grpSp>
      <p:sp>
        <p:nvSpPr>
          <p:cNvPr id="26629" name="Text Box 5"/>
          <p:cNvSpPr txBox="1">
            <a:spLocks noChangeArrowheads="1"/>
          </p:cNvSpPr>
          <p:nvPr/>
        </p:nvSpPr>
        <p:spPr bwMode="auto">
          <a:xfrm>
            <a:off x="425450" y="76200"/>
            <a:ext cx="8229600" cy="1143000"/>
          </a:xfrm>
          <a:prstGeom prst="rect">
            <a:avLst/>
          </a:prstGeom>
          <a:noFill/>
          <a:ln w="9525" cap="flat">
            <a:noFill/>
            <a:round/>
            <a:headEnd/>
            <a:tailEnd/>
          </a:ln>
          <a:effectLst/>
        </p:spPr>
        <p:txBody>
          <a:bodyPr lIns="90000" tIns="46800" rIns="9000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dirty="0" smtClean="0">
                <a:solidFill>
                  <a:srgbClr val="000000"/>
                </a:solidFill>
                <a:latin typeface="Calibri" pitchFamily="34" charset="0"/>
                <a:cs typeface="Arial" pitchFamily="34" charset="0"/>
              </a:rPr>
              <a:t>FOSS Community</a:t>
            </a:r>
            <a:endParaRPr lang="en-US" sz="4000" dirty="0">
              <a:solidFill>
                <a:srgbClr val="000000"/>
              </a:solidFill>
              <a:latin typeface="Calibri" pitchFamily="34" charset="0"/>
              <a:cs typeface="Arial" pitchFamily="34" charset="0"/>
            </a:endParaRPr>
          </a:p>
        </p:txBody>
      </p:sp>
      <p:sp>
        <p:nvSpPr>
          <p:cNvPr id="26630" name="AutoShape 6"/>
          <p:cNvSpPr>
            <a:spLocks noChangeArrowheads="1"/>
          </p:cNvSpPr>
          <p:nvPr/>
        </p:nvSpPr>
        <p:spPr bwMode="auto">
          <a:xfrm>
            <a:off x="3275013" y="990600"/>
            <a:ext cx="2419350" cy="10541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 w 3881254"/>
              <a:gd name="T5" fmla="*/ 5 h 1743676"/>
              <a:gd name="T6" fmla="*/ 12 w 3881254"/>
              <a:gd name="T7" fmla="*/ 6 h 1743676"/>
              <a:gd name="T8" fmla="*/ 13 w 3881254"/>
              <a:gd name="T9" fmla="*/ 5 h 1743676"/>
              <a:gd name="T10" fmla="*/ 14 w 3881254"/>
              <a:gd name="T11" fmla="*/ 6 h 1743676"/>
              <a:gd name="T12" fmla="*/ 27 w 3881254"/>
              <a:gd name="T13" fmla="*/ 6 h 1743676"/>
              <a:gd name="T14" fmla="*/ 27 w 3881254"/>
              <a:gd name="T15" fmla="*/ 4 h 1743676"/>
              <a:gd name="T16" fmla="*/ 26 w 3881254"/>
              <a:gd name="T17" fmla="*/ 4 h 1743676"/>
              <a:gd name="T18" fmla="*/ 26 w 3881254"/>
              <a:gd name="T19" fmla="*/ 3 h 1743676"/>
              <a:gd name="T20" fmla="*/ 28 w 3881254"/>
              <a:gd name="T21" fmla="*/ 3 h 1743676"/>
              <a:gd name="T22" fmla="*/ 27 w 3881254"/>
              <a:gd name="T23" fmla="*/ 1 h 1743676"/>
              <a:gd name="T24" fmla="*/ 1 w 3881254"/>
              <a:gd name="T25" fmla="*/ 0 h 1743676"/>
              <a:gd name="T26" fmla="*/ 1 w 3881254"/>
              <a:gd name="T27" fmla="*/ 3 h 1743676"/>
              <a:gd name="T28" fmla="*/ 1 w 3881254"/>
              <a:gd name="T29" fmla="*/ 2 h 1743676"/>
              <a:gd name="T30" fmla="*/ 4 w 3881254"/>
              <a:gd name="T31" fmla="*/ 4 h 1743676"/>
              <a:gd name="T32" fmla="*/ 2 w 3881254"/>
              <a:gd name="T33" fmla="*/ 5 h 1743676"/>
              <a:gd name="T34" fmla="*/ 1 w 3881254"/>
              <a:gd name="T35" fmla="*/ 4 h 1743676"/>
              <a:gd name="T36" fmla="*/ 1 w 3881254"/>
              <a:gd name="T37" fmla="*/ 5 h 1743676"/>
              <a:gd name="T38" fmla="*/ 0 w 3881254"/>
              <a:gd name="T39" fmla="*/ 0 h 1743676"/>
              <a:gd name="T40" fmla="*/ 3881254 w 3881254"/>
              <a:gd name="T41" fmla="*/ 1743676 h 1743676"/>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T38" t="T39" r="T40" b="T41"/>
            <a:pathLst>
              <a:path w="3881254" h="1743676">
                <a:moveTo>
                  <a:pt x="253510" y="1651000"/>
                </a:moveTo>
                <a:cubicBezTo>
                  <a:pt x="497084" y="1721708"/>
                  <a:pt x="1315154" y="1693912"/>
                  <a:pt x="1608628" y="1711982"/>
                </a:cubicBezTo>
                <a:cubicBezTo>
                  <a:pt x="1861069" y="1704863"/>
                  <a:pt x="1318818" y="1403557"/>
                  <a:pt x="1768158" y="1392921"/>
                </a:cubicBezTo>
                <a:cubicBezTo>
                  <a:pt x="2313216" y="1406215"/>
                  <a:pt x="1647360" y="1686792"/>
                  <a:pt x="1959593" y="1696028"/>
                </a:cubicBezTo>
                <a:cubicBezTo>
                  <a:pt x="2298414" y="1687981"/>
                  <a:pt x="3351099" y="1743676"/>
                  <a:pt x="3641557" y="1663700"/>
                </a:cubicBezTo>
                <a:cubicBezTo>
                  <a:pt x="3703210" y="1648393"/>
                  <a:pt x="3785060" y="1310004"/>
                  <a:pt x="3702339" y="1216171"/>
                </a:cubicBezTo>
                <a:cubicBezTo>
                  <a:pt x="3611308" y="1202595"/>
                  <a:pt x="3686935" y="1275080"/>
                  <a:pt x="3552034" y="1292147"/>
                </a:cubicBezTo>
                <a:cubicBezTo>
                  <a:pt x="3373020" y="1291481"/>
                  <a:pt x="3437951" y="806086"/>
                  <a:pt x="3531046" y="800100"/>
                </a:cubicBezTo>
                <a:cubicBezTo>
                  <a:pt x="3737679" y="783354"/>
                  <a:pt x="3618584" y="875265"/>
                  <a:pt x="3783576" y="889311"/>
                </a:cubicBezTo>
                <a:cubicBezTo>
                  <a:pt x="3881254" y="887817"/>
                  <a:pt x="3700670" y="410254"/>
                  <a:pt x="3670433" y="25400"/>
                </a:cubicBezTo>
                <a:lnTo>
                  <a:pt x="228110" y="0"/>
                </a:lnTo>
                <a:cubicBezTo>
                  <a:pt x="171983" y="366784"/>
                  <a:pt x="0" y="806427"/>
                  <a:pt x="127133" y="838200"/>
                </a:cubicBezTo>
                <a:cubicBezTo>
                  <a:pt x="186400" y="829733"/>
                  <a:pt x="190822" y="754724"/>
                  <a:pt x="249099" y="741012"/>
                </a:cubicBezTo>
                <a:cubicBezTo>
                  <a:pt x="412550" y="720515"/>
                  <a:pt x="456531" y="776239"/>
                  <a:pt x="453768" y="1018318"/>
                </a:cubicBezTo>
                <a:cubicBezTo>
                  <a:pt x="449676" y="1112833"/>
                  <a:pt x="456441" y="1291115"/>
                  <a:pt x="336215" y="1308100"/>
                </a:cubicBezTo>
                <a:cubicBezTo>
                  <a:pt x="240164" y="1299633"/>
                  <a:pt x="272537" y="1148547"/>
                  <a:pt x="147186" y="1215947"/>
                </a:cubicBezTo>
                <a:cubicBezTo>
                  <a:pt x="138719" y="1273097"/>
                  <a:pt x="137738" y="1387598"/>
                  <a:pt x="253510" y="1651000"/>
                </a:cubicBezTo>
                <a:close/>
              </a:path>
            </a:pathLst>
          </a:custGeom>
          <a:solidFill>
            <a:srgbClr val="2E3D9A"/>
          </a:solidFill>
          <a:ln w="9525" cap="flat">
            <a:noFill/>
            <a:round/>
            <a:headEnd/>
            <a:tailEnd/>
          </a:ln>
          <a:effectLst/>
        </p:spPr>
        <p:txBody>
          <a:bodyPr lIns="45720" tIns="46800" rIns="4572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dirty="0">
                <a:solidFill>
                  <a:srgbClr val="FFFFFF"/>
                </a:solidFill>
                <a:latin typeface="Calibri" pitchFamily="34" charset="0"/>
              </a:rPr>
              <a:t>Community</a:t>
            </a:r>
          </a:p>
        </p:txBody>
      </p:sp>
      <p:sp>
        <p:nvSpPr>
          <p:cNvPr id="8" name="TextBox 7"/>
          <p:cNvSpPr txBox="1"/>
          <p:nvPr/>
        </p:nvSpPr>
        <p:spPr>
          <a:xfrm>
            <a:off x="1612825" y="6135469"/>
            <a:ext cx="6921575" cy="646331"/>
          </a:xfrm>
          <a:prstGeom prst="rect">
            <a:avLst/>
          </a:prstGeom>
          <a:noFill/>
        </p:spPr>
        <p:txBody>
          <a:bodyPr wrap="square" rtlCol="0">
            <a:spAutoFit/>
          </a:bodyPr>
          <a:lstStyle/>
          <a:p>
            <a:r>
              <a:rPr lang="en-US" dirty="0" smtClean="0"/>
              <a:t>Attribute: Matt </a:t>
            </a:r>
            <a:r>
              <a:rPr lang="en-US" dirty="0" err="1" smtClean="0">
                <a:solidFill>
                  <a:schemeClr val="tx2">
                    <a:lumMod val="50000"/>
                  </a:schemeClr>
                </a:solidFill>
              </a:rPr>
              <a:t>Germonprez</a:t>
            </a:r>
            <a:r>
              <a:rPr lang="en-US" dirty="0" smtClean="0">
                <a:solidFill>
                  <a:schemeClr val="tx2">
                    <a:lumMod val="50000"/>
                  </a:schemeClr>
                </a:solidFill>
              </a:rPr>
              <a:t>, Julie and Ken Kendall, Brian Warner, </a:t>
            </a:r>
          </a:p>
          <a:p>
            <a:r>
              <a:rPr lang="en-US" dirty="0" smtClean="0">
                <a:solidFill>
                  <a:schemeClr val="tx2">
                    <a:lumMod val="50000"/>
                  </a:schemeClr>
                </a:solidFill>
              </a:rPr>
              <a:t>Lars </a:t>
            </a:r>
            <a:r>
              <a:rPr lang="en-US" dirty="0" err="1" smtClean="0">
                <a:solidFill>
                  <a:schemeClr val="tx2">
                    <a:lumMod val="50000"/>
                  </a:schemeClr>
                </a:solidFill>
              </a:rPr>
              <a:t>Mathiassen</a:t>
            </a:r>
            <a:r>
              <a:rPr lang="en-US" dirty="0" smtClean="0">
                <a:solidFill>
                  <a:schemeClr val="tx2">
                    <a:lumMod val="50000"/>
                  </a:schemeClr>
                </a:solidFill>
              </a:rPr>
              <a:t>, Brett Young</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AutoShape 1"/>
          <p:cNvSpPr>
            <a:spLocks noChangeArrowheads="1"/>
          </p:cNvSpPr>
          <p:nvPr/>
        </p:nvSpPr>
        <p:spPr bwMode="auto">
          <a:xfrm>
            <a:off x="588963" y="4791075"/>
            <a:ext cx="8189912" cy="1257300"/>
          </a:xfrm>
          <a:prstGeom prst="roundRect">
            <a:avLst>
              <a:gd name="adj" fmla="val 65"/>
            </a:avLst>
          </a:prstGeom>
          <a:solidFill>
            <a:srgbClr val="F2AB01"/>
          </a:solidFill>
          <a:ln w="9525" cap="flat">
            <a:noFill/>
            <a:round/>
            <a:headEnd/>
            <a:tailEnd/>
          </a:ln>
          <a:effectLst/>
        </p:spPr>
        <p:txBody>
          <a:bodyPr wrap="none" lIns="90000" tIns="46800" rIns="90000" bIns="46800" anchor="ctr"/>
          <a:lstStyle/>
          <a:p>
            <a:pPr algn="ct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a:solidFill>
                  <a:srgbClr val="000000"/>
                </a:solidFill>
                <a:cs typeface="Arial" pitchFamily="34" charset="0"/>
              </a:rPr>
              <a:t>Governance models vary widely, </a:t>
            </a:r>
            <a:br>
              <a:rPr lang="en-GB" sz="2000">
                <a:solidFill>
                  <a:srgbClr val="000000"/>
                </a:solidFill>
                <a:cs typeface="Arial" pitchFamily="34" charset="0"/>
              </a:rPr>
            </a:br>
            <a:r>
              <a:rPr lang="en-GB" sz="2000">
                <a:solidFill>
                  <a:srgbClr val="000000"/>
                </a:solidFill>
                <a:cs typeface="Arial" pitchFamily="34" charset="0"/>
              </a:rPr>
              <a:t>some autocratic, others consensus based</a:t>
            </a:r>
          </a:p>
        </p:txBody>
      </p:sp>
      <p:grpSp>
        <p:nvGrpSpPr>
          <p:cNvPr id="2" name="Group 2"/>
          <p:cNvGrpSpPr>
            <a:grpSpLocks/>
          </p:cNvGrpSpPr>
          <p:nvPr/>
        </p:nvGrpSpPr>
        <p:grpSpPr bwMode="auto">
          <a:xfrm>
            <a:off x="588963" y="3114675"/>
            <a:ext cx="8186737" cy="1628775"/>
            <a:chOff x="371" y="1962"/>
            <a:chExt cx="5157" cy="1026"/>
          </a:xfrm>
        </p:grpSpPr>
        <p:sp>
          <p:nvSpPr>
            <p:cNvPr id="27651" name="AutoShape 3"/>
            <p:cNvSpPr>
              <a:spLocks noChangeArrowheads="1"/>
            </p:cNvSpPr>
            <p:nvPr/>
          </p:nvSpPr>
          <p:spPr bwMode="auto">
            <a:xfrm>
              <a:off x="371" y="1962"/>
              <a:ext cx="5157" cy="1026"/>
            </a:xfrm>
            <a:prstGeom prst="roundRect">
              <a:avLst>
                <a:gd name="adj" fmla="val 65"/>
              </a:avLst>
            </a:prstGeom>
            <a:solidFill>
              <a:srgbClr val="77131F"/>
            </a:solidFill>
            <a:ln w="9525" cap="flat">
              <a:noFill/>
              <a:round/>
              <a:headEnd/>
              <a:tailEnd/>
            </a:ln>
            <a:effectLst/>
          </p:spPr>
          <p:txBody>
            <a:bodyPr wrap="none" anchor="ctr"/>
            <a:lstStyle/>
            <a:p>
              <a:endParaRPr lang="en-US"/>
            </a:p>
          </p:txBody>
        </p:sp>
        <p:sp>
          <p:nvSpPr>
            <p:cNvPr id="27652" name="Text Box 4"/>
            <p:cNvSpPr txBox="1">
              <a:spLocks noChangeArrowheads="1"/>
            </p:cNvSpPr>
            <p:nvPr/>
          </p:nvSpPr>
          <p:spPr bwMode="auto">
            <a:xfrm>
              <a:off x="488" y="1962"/>
              <a:ext cx="4975" cy="1017"/>
            </a:xfrm>
            <a:prstGeom prst="rect">
              <a:avLst/>
            </a:prstGeom>
            <a:noFill/>
            <a:ln w="9525" cap="flat">
              <a:noFill/>
              <a:round/>
              <a:headEnd/>
              <a:tailEnd/>
            </a:ln>
            <a:effectLst/>
          </p:spPr>
          <p:txBody>
            <a:bodyPr lIns="90000" tIns="46800" rIns="90000" bIns="46800">
              <a:spAutoFit/>
            </a:bodyPr>
            <a:lstStyle/>
            <a:p>
              <a:pPr marL="228600" indent="-228600">
                <a:spcBef>
                  <a:spcPts val="300"/>
                </a:spcBef>
                <a:buClr>
                  <a:srgbClr val="FFFFFF"/>
                </a:buClr>
                <a:buFont typeface="Arial" pitchFamily="34" charset="0"/>
                <a:buChar char="•"/>
                <a:tabLst>
                  <a:tab pos="228600" algn="l"/>
                  <a:tab pos="1143000" algn="l"/>
                  <a:tab pos="2057400" algn="l"/>
                  <a:tab pos="2971800" algn="l"/>
                  <a:tab pos="3886200" algn="l"/>
                  <a:tab pos="4800600" algn="l"/>
                  <a:tab pos="5715000" algn="l"/>
                  <a:tab pos="6629400" algn="l"/>
                  <a:tab pos="7543800" algn="l"/>
                  <a:tab pos="8458200" algn="l"/>
                  <a:tab pos="9372600" algn="l"/>
                  <a:tab pos="10287000" algn="l"/>
                </a:tabLst>
              </a:pPr>
              <a:r>
                <a:rPr lang="en-US">
                  <a:solidFill>
                    <a:srgbClr val="FFFFFF"/>
                  </a:solidFill>
                  <a:cs typeface="Arial" pitchFamily="34" charset="0"/>
                </a:rPr>
                <a:t>Communal, shared development </a:t>
              </a:r>
            </a:p>
            <a:p>
              <a:pPr marL="228600" indent="-228600">
                <a:spcBef>
                  <a:spcPts val="300"/>
                </a:spcBef>
                <a:buClr>
                  <a:srgbClr val="FFFFFF"/>
                </a:buClr>
                <a:buFont typeface="Arial" pitchFamily="34" charset="0"/>
                <a:buChar char="•"/>
                <a:tabLst>
                  <a:tab pos="228600" algn="l"/>
                  <a:tab pos="1143000" algn="l"/>
                  <a:tab pos="2057400" algn="l"/>
                  <a:tab pos="2971800" algn="l"/>
                  <a:tab pos="3886200" algn="l"/>
                  <a:tab pos="4800600" algn="l"/>
                  <a:tab pos="5715000" algn="l"/>
                  <a:tab pos="6629400" algn="l"/>
                  <a:tab pos="7543800" algn="l"/>
                  <a:tab pos="8458200" algn="l"/>
                  <a:tab pos="9372600" algn="l"/>
                  <a:tab pos="10287000" algn="l"/>
                </a:tabLst>
              </a:pPr>
              <a:r>
                <a:rPr lang="en-GB">
                  <a:solidFill>
                    <a:srgbClr val="FFFFFF"/>
                  </a:solidFill>
                  <a:cs typeface="Arial" pitchFamily="34" charset="0"/>
                </a:rPr>
                <a:t>Various projects each with their own subculture</a:t>
              </a:r>
            </a:p>
            <a:p>
              <a:pPr marL="228600" indent="-228600">
                <a:spcBef>
                  <a:spcPts val="300"/>
                </a:spcBef>
                <a:buClr>
                  <a:srgbClr val="FFFFFF"/>
                </a:buClr>
                <a:buFont typeface="Arial" pitchFamily="34" charset="0"/>
                <a:buChar char="•"/>
                <a:tabLst>
                  <a:tab pos="228600" algn="l"/>
                  <a:tab pos="1143000" algn="l"/>
                  <a:tab pos="2057400" algn="l"/>
                  <a:tab pos="2971800" algn="l"/>
                  <a:tab pos="3886200" algn="l"/>
                  <a:tab pos="4800600" algn="l"/>
                  <a:tab pos="5715000" algn="l"/>
                  <a:tab pos="6629400" algn="l"/>
                  <a:tab pos="7543800" algn="l"/>
                  <a:tab pos="8458200" algn="l"/>
                  <a:tab pos="9372600" algn="l"/>
                  <a:tab pos="10287000" algn="l"/>
                </a:tabLst>
              </a:pPr>
              <a:r>
                <a:rPr lang="en-GB">
                  <a:solidFill>
                    <a:srgbClr val="FFFFFF"/>
                  </a:solidFill>
                  <a:cs typeface="Arial" pitchFamily="34" charset="0"/>
                </a:rPr>
                <a:t>Very few roadmaps, but some projects are starting to publish them</a:t>
              </a:r>
            </a:p>
            <a:p>
              <a:pPr marL="228600" indent="-228600">
                <a:spcBef>
                  <a:spcPts val="300"/>
                </a:spcBef>
                <a:buClr>
                  <a:srgbClr val="FFFFFF"/>
                </a:buClr>
                <a:buFont typeface="Arial" pitchFamily="34" charset="0"/>
                <a:buChar char="•"/>
                <a:tabLst>
                  <a:tab pos="228600" algn="l"/>
                  <a:tab pos="1143000" algn="l"/>
                  <a:tab pos="2057400" algn="l"/>
                  <a:tab pos="2971800" algn="l"/>
                  <a:tab pos="3886200" algn="l"/>
                  <a:tab pos="4800600" algn="l"/>
                  <a:tab pos="5715000" algn="l"/>
                  <a:tab pos="6629400" algn="l"/>
                  <a:tab pos="7543800" algn="l"/>
                  <a:tab pos="8458200" algn="l"/>
                  <a:tab pos="9372600" algn="l"/>
                  <a:tab pos="10287000" algn="l"/>
                </a:tabLst>
              </a:pPr>
              <a:r>
                <a:rPr lang="en-GB">
                  <a:solidFill>
                    <a:srgbClr val="FFFFFF"/>
                  </a:solidFill>
                  <a:cs typeface="Arial" pitchFamily="34" charset="0"/>
                </a:rPr>
                <a:t>Influence and control is achieved by being integrated &amp; involved</a:t>
              </a:r>
            </a:p>
            <a:p>
              <a:pPr marL="228600" indent="-228600">
                <a:spcBef>
                  <a:spcPts val="300"/>
                </a:spcBef>
                <a:buClr>
                  <a:srgbClr val="FFFFFF"/>
                </a:buClr>
                <a:buFont typeface="Arial" pitchFamily="34" charset="0"/>
                <a:buChar char="•"/>
                <a:tabLst>
                  <a:tab pos="228600" algn="l"/>
                  <a:tab pos="1143000" algn="l"/>
                  <a:tab pos="2057400" algn="l"/>
                  <a:tab pos="2971800" algn="l"/>
                  <a:tab pos="3886200" algn="l"/>
                  <a:tab pos="4800600" algn="l"/>
                  <a:tab pos="5715000" algn="l"/>
                  <a:tab pos="6629400" algn="l"/>
                  <a:tab pos="7543800" algn="l"/>
                  <a:tab pos="8458200" algn="l"/>
                  <a:tab pos="9372600" algn="l"/>
                  <a:tab pos="10287000" algn="l"/>
                </a:tabLst>
              </a:pPr>
              <a:r>
                <a:rPr lang="en-GB">
                  <a:solidFill>
                    <a:srgbClr val="FFFFFF"/>
                  </a:solidFill>
                  <a:cs typeface="Arial" pitchFamily="34" charset="0"/>
                </a:rPr>
                <a:t>Individuals are largely in control, not companies</a:t>
              </a:r>
            </a:p>
          </p:txBody>
        </p:sp>
      </p:grpSp>
      <p:sp>
        <p:nvSpPr>
          <p:cNvPr id="27653" name="Text Box 5"/>
          <p:cNvSpPr txBox="1">
            <a:spLocks noChangeArrowheads="1"/>
          </p:cNvSpPr>
          <p:nvPr/>
        </p:nvSpPr>
        <p:spPr bwMode="auto">
          <a:xfrm>
            <a:off x="425450" y="304800"/>
            <a:ext cx="8229600" cy="1143000"/>
          </a:xfrm>
          <a:prstGeom prst="rect">
            <a:avLst/>
          </a:prstGeom>
          <a:noFill/>
          <a:ln w="9525" cap="flat">
            <a:noFill/>
            <a:round/>
            <a:headEnd/>
            <a:tailEnd/>
          </a:ln>
          <a:effectLst/>
        </p:spPr>
        <p:txBody>
          <a:bodyPr lIns="90000" tIns="46800" rIns="9000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dirty="0" smtClean="0">
                <a:solidFill>
                  <a:srgbClr val="000000"/>
                </a:solidFill>
                <a:latin typeface="Calibri" pitchFamily="34" charset="0"/>
                <a:cs typeface="Arial" pitchFamily="34" charset="0"/>
              </a:rPr>
              <a:t>FOSS Methodology</a:t>
            </a:r>
            <a:endParaRPr lang="en-US" sz="4000" dirty="0">
              <a:solidFill>
                <a:srgbClr val="000000"/>
              </a:solidFill>
              <a:latin typeface="Calibri" pitchFamily="34" charset="0"/>
              <a:cs typeface="Arial" pitchFamily="34" charset="0"/>
            </a:endParaRPr>
          </a:p>
        </p:txBody>
      </p:sp>
      <p:sp>
        <p:nvSpPr>
          <p:cNvPr id="27654" name="AutoShape 6"/>
          <p:cNvSpPr>
            <a:spLocks noChangeArrowheads="1"/>
          </p:cNvSpPr>
          <p:nvPr/>
        </p:nvSpPr>
        <p:spPr bwMode="auto">
          <a:xfrm flipH="1">
            <a:off x="6172200" y="1371600"/>
            <a:ext cx="2300288" cy="108585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2147483647 w 1078750"/>
              <a:gd name="T5" fmla="*/ 2147483647 h 506039"/>
              <a:gd name="T6" fmla="*/ 2147483647 w 1078750"/>
              <a:gd name="T7" fmla="*/ 2147483647 h 506039"/>
              <a:gd name="T8" fmla="*/ 2147483647 w 1078750"/>
              <a:gd name="T9" fmla="*/ 2147483647 h 506039"/>
              <a:gd name="T10" fmla="*/ 2147483647 w 1078750"/>
              <a:gd name="T11" fmla="*/ 2147483647 h 506039"/>
              <a:gd name="T12" fmla="*/ 2147483647 w 1078750"/>
              <a:gd name="T13" fmla="*/ 2147483647 h 506039"/>
              <a:gd name="T14" fmla="*/ 2147483647 w 1078750"/>
              <a:gd name="T15" fmla="*/ 2147483647 h 506039"/>
              <a:gd name="T16" fmla="*/ 2147483647 w 1078750"/>
              <a:gd name="T17" fmla="*/ 2147483647 h 506039"/>
              <a:gd name="T18" fmla="*/ 2147483647 w 1078750"/>
              <a:gd name="T19" fmla="*/ 2147483647 h 506039"/>
              <a:gd name="T20" fmla="*/ 2147483647 w 1078750"/>
              <a:gd name="T21" fmla="*/ 2147483647 h 506039"/>
              <a:gd name="T22" fmla="*/ 2147483647 w 1078750"/>
              <a:gd name="T23" fmla="*/ 2147483647 h 506039"/>
              <a:gd name="T24" fmla="*/ 2147483647 w 1078750"/>
              <a:gd name="T25" fmla="*/ 2147483647 h 506039"/>
              <a:gd name="T26" fmla="*/ 2147483647 w 1078750"/>
              <a:gd name="T27" fmla="*/ 2147483647 h 506039"/>
              <a:gd name="T28" fmla="*/ 2147483647 w 1078750"/>
              <a:gd name="T29" fmla="*/ 2147483647 h 506039"/>
              <a:gd name="T30" fmla="*/ 0 w 1078750"/>
              <a:gd name="T31" fmla="*/ 0 h 506039"/>
              <a:gd name="T32" fmla="*/ 0 w 1078750"/>
              <a:gd name="T33" fmla="*/ 0 h 506039"/>
              <a:gd name="T34" fmla="*/ 1078750 w 1078750"/>
              <a:gd name="T35" fmla="*/ 506039 h 506039"/>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T32" t="T33" r="T34" b="T35"/>
            <a:pathLst>
              <a:path w="1078750" h="506039">
                <a:moveTo>
                  <a:pt x="1001714" y="7422"/>
                </a:moveTo>
                <a:cubicBezTo>
                  <a:pt x="1005711" y="49789"/>
                  <a:pt x="958177" y="192842"/>
                  <a:pt x="964645" y="247165"/>
                </a:cubicBezTo>
                <a:cubicBezTo>
                  <a:pt x="979352" y="277214"/>
                  <a:pt x="1001536" y="225034"/>
                  <a:pt x="1022482" y="231099"/>
                </a:cubicBezTo>
                <a:cubicBezTo>
                  <a:pt x="1077167" y="227524"/>
                  <a:pt x="1071048" y="288624"/>
                  <a:pt x="1072651" y="299619"/>
                </a:cubicBezTo>
                <a:cubicBezTo>
                  <a:pt x="1069862" y="325232"/>
                  <a:pt x="1078750" y="378152"/>
                  <a:pt x="1035314" y="379008"/>
                </a:cubicBezTo>
                <a:cubicBezTo>
                  <a:pt x="1004429" y="380508"/>
                  <a:pt x="1012452" y="320772"/>
                  <a:pt x="980523" y="355215"/>
                </a:cubicBezTo>
                <a:cubicBezTo>
                  <a:pt x="973319" y="414458"/>
                  <a:pt x="987625" y="429018"/>
                  <a:pt x="1007611" y="486060"/>
                </a:cubicBezTo>
                <a:cubicBezTo>
                  <a:pt x="900847" y="501617"/>
                  <a:pt x="527847" y="506039"/>
                  <a:pt x="425089" y="491934"/>
                </a:cubicBezTo>
                <a:cubicBezTo>
                  <a:pt x="373655" y="491500"/>
                  <a:pt x="383095" y="440859"/>
                  <a:pt x="411951" y="444807"/>
                </a:cubicBezTo>
                <a:cubicBezTo>
                  <a:pt x="472353" y="438767"/>
                  <a:pt x="435023" y="393098"/>
                  <a:pt x="363666" y="390310"/>
                </a:cubicBezTo>
                <a:cubicBezTo>
                  <a:pt x="301759" y="393318"/>
                  <a:pt x="249661" y="418583"/>
                  <a:pt x="306733" y="447353"/>
                </a:cubicBezTo>
                <a:cubicBezTo>
                  <a:pt x="338635" y="448993"/>
                  <a:pt x="388569" y="485969"/>
                  <a:pt x="281333" y="492240"/>
                </a:cubicBezTo>
                <a:cubicBezTo>
                  <a:pt x="116162" y="492236"/>
                  <a:pt x="128884" y="491500"/>
                  <a:pt x="1933" y="486577"/>
                </a:cubicBezTo>
                <a:cubicBezTo>
                  <a:pt x="3051" y="365903"/>
                  <a:pt x="5512" y="87555"/>
                  <a:pt x="0" y="0"/>
                </a:cubicBezTo>
              </a:path>
            </a:pathLst>
          </a:custGeom>
          <a:solidFill>
            <a:srgbClr val="77131F"/>
          </a:solidFill>
          <a:ln w="9525" cap="flat">
            <a:noFill/>
            <a:round/>
            <a:headEnd/>
            <a:tailEnd/>
          </a:ln>
          <a:effectLst/>
        </p:spPr>
        <p:txBody>
          <a:bodyPr lIns="45720" tIns="46800" rIns="45720" bIns="46800" anchor="ctr" anchorCtr="1"/>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dirty="0">
                <a:solidFill>
                  <a:srgbClr val="FFFFFF"/>
                </a:solidFill>
                <a:latin typeface="Calibri" pitchFamily="34" charset="0"/>
              </a:rPr>
              <a:t> Methodology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What is HFOSS</a:t>
            </a:r>
            <a:endParaRPr lang="en-US" dirty="0"/>
          </a:p>
        </p:txBody>
      </p:sp>
      <p:sp>
        <p:nvSpPr>
          <p:cNvPr id="4" name="Content Placeholder 3"/>
          <p:cNvSpPr>
            <a:spLocks noGrp="1"/>
          </p:cNvSpPr>
          <p:nvPr>
            <p:ph idx="1"/>
          </p:nvPr>
        </p:nvSpPr>
        <p:spPr/>
        <p:txBody>
          <a:bodyPr/>
          <a:lstStyle/>
          <a:p>
            <a:r>
              <a:rPr lang="en-US" dirty="0" smtClean="0"/>
              <a:t>FOSS that somehow benefits the human condition</a:t>
            </a:r>
          </a:p>
          <a:p>
            <a:pPr lvl="1"/>
            <a:r>
              <a:rPr lang="en-US" dirty="0" smtClean="0"/>
              <a:t>Disaster recovery</a:t>
            </a:r>
          </a:p>
          <a:p>
            <a:pPr lvl="1"/>
            <a:r>
              <a:rPr lang="en-US" dirty="0" smtClean="0"/>
              <a:t>Medical records</a:t>
            </a:r>
          </a:p>
          <a:p>
            <a:pPr lvl="1"/>
            <a:r>
              <a:rPr lang="en-US" dirty="0" smtClean="0"/>
              <a:t>Economic development</a:t>
            </a:r>
          </a:p>
          <a:p>
            <a:pPr lvl="1"/>
            <a:r>
              <a:rPr lang="en-US" dirty="0" smtClean="0"/>
              <a:t>Education </a:t>
            </a:r>
          </a:p>
          <a:p>
            <a:pPr lvl="1"/>
            <a:r>
              <a:rPr lang="en-US" dirty="0" smtClean="0"/>
              <a:t>And more!</a:t>
            </a:r>
          </a:p>
          <a:p>
            <a:r>
              <a:rPr lang="en-US" dirty="0" smtClean="0"/>
              <a:t>Extra potential to catch student interest!</a:t>
            </a:r>
          </a:p>
          <a:p>
            <a:pPr lvl="1">
              <a:buNone/>
            </a:pPr>
            <a:endParaRPr lang="en-US" dirty="0"/>
          </a:p>
        </p:txBody>
      </p:sp>
      <p:sp>
        <p:nvSpPr>
          <p:cNvPr id="2" name="Slide Number Placeholder 1"/>
          <p:cNvSpPr>
            <a:spLocks noGrp="1"/>
          </p:cNvSpPr>
          <p:nvPr>
            <p:ph type="sldNum" sz="quarter" idx="12"/>
          </p:nvPr>
        </p:nvSpPr>
        <p:spPr/>
        <p:txBody>
          <a:bodyPr/>
          <a:lstStyle/>
          <a:p>
            <a:pPr>
              <a:defRPr/>
            </a:pPr>
            <a:fld id="{DFC2135B-9C8E-4E29-A39B-06F9394F9F81}"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4. Student Participation</a:t>
            </a:r>
            <a:endParaRPr lang="en-US" dirty="0"/>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a:xfrm>
            <a:off x="457200" y="1295400"/>
            <a:ext cx="8229600" cy="4525963"/>
          </a:xfrm>
        </p:spPr>
        <p:txBody>
          <a:bodyPr/>
          <a:lstStyle/>
          <a:p>
            <a:r>
              <a:rPr lang="en-US" dirty="0" smtClean="0"/>
              <a:t>FOSS project complexity</a:t>
            </a:r>
          </a:p>
          <a:p>
            <a:pPr lvl="1"/>
            <a:r>
              <a:rPr lang="en-US" dirty="0" smtClean="0"/>
              <a:t>Code and technology base</a:t>
            </a:r>
          </a:p>
          <a:p>
            <a:pPr lvl="1"/>
            <a:r>
              <a:rPr lang="en-US" dirty="0" smtClean="0"/>
              <a:t>Tools used</a:t>
            </a:r>
          </a:p>
          <a:p>
            <a:r>
              <a:rPr lang="en-US" dirty="0" smtClean="0"/>
              <a:t>FOSS culture and process</a:t>
            </a:r>
          </a:p>
          <a:p>
            <a:pPr lvl="1"/>
            <a:r>
              <a:rPr lang="en-US" dirty="0" smtClean="0"/>
              <a:t>Dynamics of interaction with FOSS communities</a:t>
            </a:r>
          </a:p>
          <a:p>
            <a:pPr lvl="1"/>
            <a:r>
              <a:rPr lang="en-US" dirty="0" smtClean="0"/>
              <a:t>Release schedules and process</a:t>
            </a:r>
          </a:p>
          <a:p>
            <a:r>
              <a:rPr lang="en-US" dirty="0" smtClean="0"/>
              <a:t>Meaningful involvement for students</a:t>
            </a:r>
          </a:p>
          <a:p>
            <a:pPr lvl="1"/>
            <a:r>
              <a:rPr lang="en-US" dirty="0" smtClean="0"/>
              <a:t>FOSS project cooperation</a:t>
            </a:r>
          </a:p>
          <a:p>
            <a:pPr lvl="1"/>
            <a:r>
              <a:rPr lang="en-US" dirty="0" smtClean="0"/>
              <a:t>Maintaining local knowledge of project over time</a:t>
            </a:r>
          </a:p>
          <a:p>
            <a:pPr lvl="1"/>
            <a:endParaRPr lang="en-US" dirty="0"/>
          </a:p>
        </p:txBody>
      </p:sp>
      <p:pic>
        <p:nvPicPr>
          <p:cNvPr id="4" name="Picture 3" descr="MC900366454.WMF"/>
          <p:cNvPicPr>
            <a:picLocks noChangeAspect="1"/>
          </p:cNvPicPr>
          <p:nvPr/>
        </p:nvPicPr>
        <p:blipFill>
          <a:blip r:embed="rId2" cstate="print"/>
          <a:stretch>
            <a:fillRect/>
          </a:stretch>
        </p:blipFill>
        <p:spPr>
          <a:xfrm>
            <a:off x="7004051" y="1775971"/>
            <a:ext cx="1587500" cy="1477257"/>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Learning Opportunities - Technical</a:t>
            </a:r>
            <a:endParaRPr lang="en-US" dirty="0"/>
          </a:p>
        </p:txBody>
      </p:sp>
      <p:sp>
        <p:nvSpPr>
          <p:cNvPr id="3" name="Content Placeholder 2"/>
          <p:cNvSpPr>
            <a:spLocks noGrp="1"/>
          </p:cNvSpPr>
          <p:nvPr>
            <p:ph idx="1"/>
          </p:nvPr>
        </p:nvSpPr>
        <p:spPr>
          <a:xfrm>
            <a:off x="873124" y="1371600"/>
            <a:ext cx="8042276" cy="4191000"/>
          </a:xfrm>
        </p:spPr>
        <p:txBody>
          <a:bodyPr>
            <a:noAutofit/>
          </a:bodyPr>
          <a:lstStyle/>
          <a:p>
            <a:r>
              <a:rPr lang="en-US" sz="3200" dirty="0" smtClean="0"/>
              <a:t>Coding, testing and debugging</a:t>
            </a:r>
          </a:p>
          <a:p>
            <a:r>
              <a:rPr lang="en-US" sz="3200" dirty="0" smtClean="0"/>
              <a:t>Code reading and </a:t>
            </a:r>
            <a:br>
              <a:rPr lang="en-US" sz="3200" dirty="0" smtClean="0"/>
            </a:br>
            <a:r>
              <a:rPr lang="en-US" sz="3200" dirty="0" smtClean="0"/>
              <a:t>understanding</a:t>
            </a:r>
          </a:p>
          <a:p>
            <a:r>
              <a:rPr lang="en-US" sz="3200" dirty="0" smtClean="0"/>
              <a:t>Specification and design</a:t>
            </a:r>
          </a:p>
          <a:p>
            <a:r>
              <a:rPr lang="en-US" sz="3200" dirty="0" smtClean="0"/>
              <a:t>Development platforms</a:t>
            </a:r>
          </a:p>
          <a:p>
            <a:pPr lvl="1"/>
            <a:r>
              <a:rPr lang="en-US" sz="2400" dirty="0" err="1" smtClean="0"/>
              <a:t>E.g</a:t>
            </a:r>
            <a:r>
              <a:rPr lang="en-US" sz="2400" dirty="0" smtClean="0"/>
              <a:t>, mobile</a:t>
            </a:r>
          </a:p>
          <a:p>
            <a:r>
              <a:rPr lang="en-US" sz="3200" dirty="0" smtClean="0"/>
              <a:t>Tools</a:t>
            </a:r>
          </a:p>
          <a:p>
            <a:r>
              <a:rPr lang="en-US" sz="3200" dirty="0" smtClean="0"/>
              <a:t>http://www.xcitegroup.org/softhum/doku.php?id=f:50ways</a:t>
            </a:r>
          </a:p>
          <a:p>
            <a:pPr lvl="1"/>
            <a:endParaRPr lang="en-US" sz="2400" dirty="0" smtClean="0"/>
          </a:p>
          <a:p>
            <a:endParaRPr lang="en-US" dirty="0" smtClean="0"/>
          </a:p>
          <a:p>
            <a:pPr lvl="1"/>
            <a:endParaRPr lang="en-US" sz="2400" dirty="0"/>
          </a:p>
        </p:txBody>
      </p:sp>
      <p:grpSp>
        <p:nvGrpSpPr>
          <p:cNvPr id="4" name="Group 7"/>
          <p:cNvGrpSpPr/>
          <p:nvPr/>
        </p:nvGrpSpPr>
        <p:grpSpPr>
          <a:xfrm>
            <a:off x="6005485" y="1874527"/>
            <a:ext cx="2710685" cy="2453916"/>
            <a:chOff x="4246969" y="2138867"/>
            <a:chExt cx="2710685" cy="2453916"/>
          </a:xfrm>
        </p:grpSpPr>
        <p:pic>
          <p:nvPicPr>
            <p:cNvPr id="21" name="Picture 20" descr="1330008371_application-x-php.png"/>
            <p:cNvPicPr>
              <a:picLocks noChangeAspect="1"/>
            </p:cNvPicPr>
            <p:nvPr/>
          </p:nvPicPr>
          <p:blipFill>
            <a:blip r:embed="rId3" cstate="print"/>
            <a:stretch>
              <a:fillRect/>
            </a:stretch>
          </p:blipFill>
          <p:spPr>
            <a:xfrm rot="1763517">
              <a:off x="6001391" y="2726008"/>
              <a:ext cx="956263" cy="956263"/>
            </a:xfrm>
            <a:prstGeom prst="rect">
              <a:avLst/>
            </a:prstGeom>
          </p:spPr>
        </p:pic>
        <p:pic>
          <p:nvPicPr>
            <p:cNvPr id="20" name="Picture 19" descr="1330008020_Blank-Map.png"/>
            <p:cNvPicPr>
              <a:picLocks noChangeAspect="1"/>
            </p:cNvPicPr>
            <p:nvPr/>
          </p:nvPicPr>
          <p:blipFill>
            <a:blip r:embed="rId4" cstate="print"/>
            <a:stretch>
              <a:fillRect/>
            </a:stretch>
          </p:blipFill>
          <p:spPr>
            <a:xfrm rot="19657574">
              <a:off x="4263436" y="2328343"/>
              <a:ext cx="997206" cy="997206"/>
            </a:xfrm>
            <a:prstGeom prst="rect">
              <a:avLst/>
            </a:prstGeom>
          </p:spPr>
        </p:pic>
        <p:pic>
          <p:nvPicPr>
            <p:cNvPr id="19" name="Picture 18" descr="1330007737_fixed-bug.png"/>
            <p:cNvPicPr>
              <a:picLocks noChangeAspect="1"/>
            </p:cNvPicPr>
            <p:nvPr/>
          </p:nvPicPr>
          <p:blipFill>
            <a:blip r:embed="rId5" cstate="print"/>
            <a:stretch>
              <a:fillRect/>
            </a:stretch>
          </p:blipFill>
          <p:spPr>
            <a:xfrm rot="1673063">
              <a:off x="4246969" y="3625468"/>
              <a:ext cx="967315" cy="967315"/>
            </a:xfrm>
            <a:prstGeom prst="rect">
              <a:avLst/>
            </a:prstGeom>
          </p:spPr>
        </p:pic>
        <p:pic>
          <p:nvPicPr>
            <p:cNvPr id="22" name="Picture 21" descr="MC900278520.WMF"/>
            <p:cNvPicPr>
              <a:picLocks noChangeAspect="1"/>
            </p:cNvPicPr>
            <p:nvPr/>
          </p:nvPicPr>
          <p:blipFill>
            <a:blip r:embed="rId6" cstate="print"/>
            <a:stretch>
              <a:fillRect/>
            </a:stretch>
          </p:blipFill>
          <p:spPr>
            <a:xfrm>
              <a:off x="5003339" y="2138867"/>
              <a:ext cx="1209676" cy="2453916"/>
            </a:xfrm>
            <a:prstGeom prst="rect">
              <a:avLst/>
            </a:prstGeom>
          </p:spPr>
        </p:pic>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Learning Opportunities – Soft Skills</a:t>
            </a:r>
            <a:endParaRPr lang="en-US" dirty="0"/>
          </a:p>
        </p:txBody>
      </p:sp>
      <p:sp>
        <p:nvSpPr>
          <p:cNvPr id="3" name="Content Placeholder 2"/>
          <p:cNvSpPr>
            <a:spLocks noGrp="1"/>
          </p:cNvSpPr>
          <p:nvPr>
            <p:ph idx="1"/>
          </p:nvPr>
        </p:nvSpPr>
        <p:spPr>
          <a:xfrm>
            <a:off x="568324" y="1600200"/>
            <a:ext cx="8042276" cy="4343400"/>
          </a:xfrm>
        </p:spPr>
        <p:txBody>
          <a:bodyPr>
            <a:noAutofit/>
          </a:bodyPr>
          <a:lstStyle/>
          <a:p>
            <a:r>
              <a:rPr lang="en-US" dirty="0" smtClean="0"/>
              <a:t>Teamwork</a:t>
            </a:r>
          </a:p>
          <a:p>
            <a:r>
              <a:rPr lang="en-US" dirty="0" smtClean="0"/>
              <a:t>Communication</a:t>
            </a:r>
          </a:p>
          <a:p>
            <a:r>
              <a:rPr lang="en-US" dirty="0" smtClean="0"/>
              <a:t>Cultural exposure</a:t>
            </a:r>
          </a:p>
          <a:p>
            <a:r>
              <a:rPr lang="en-US" dirty="0" smtClean="0"/>
              <a:t>Understanding of humanitarian issues</a:t>
            </a:r>
          </a:p>
          <a:p>
            <a:r>
              <a:rPr lang="en-US" dirty="0" smtClean="0"/>
              <a:t>Intellectual property</a:t>
            </a:r>
          </a:p>
          <a:p>
            <a:pPr lvl="1"/>
            <a:endParaRPr lang="en-US" sz="2400" dirty="0"/>
          </a:p>
        </p:txBody>
      </p:sp>
      <p:pic>
        <p:nvPicPr>
          <p:cNvPr id="43014" name="Picture 6" descr="C:\Documents and Settings\Hellis\Local Settings\Temporary Internet Files\Content.IE5\F31PTXTA\MC900230931[1].wmf"/>
          <p:cNvPicPr>
            <a:picLocks noChangeAspect="1" noChangeArrowheads="1"/>
          </p:cNvPicPr>
          <p:nvPr/>
        </p:nvPicPr>
        <p:blipFill>
          <a:blip r:embed="rId3" cstate="print"/>
          <a:srcRect/>
          <a:stretch>
            <a:fillRect/>
          </a:stretch>
        </p:blipFill>
        <p:spPr bwMode="auto">
          <a:xfrm>
            <a:off x="7086600" y="1524000"/>
            <a:ext cx="1638677" cy="2192448"/>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Learning Opportunities – </a:t>
            </a:r>
            <a:br>
              <a:rPr lang="en-US" dirty="0" smtClean="0"/>
            </a:br>
            <a:r>
              <a:rPr lang="en-US" dirty="0" smtClean="0"/>
              <a:t>Domain Knowledge</a:t>
            </a:r>
            <a:endParaRPr lang="en-US" dirty="0"/>
          </a:p>
        </p:txBody>
      </p:sp>
      <p:sp>
        <p:nvSpPr>
          <p:cNvPr id="3" name="Content Placeholder 2"/>
          <p:cNvSpPr>
            <a:spLocks noGrp="1"/>
          </p:cNvSpPr>
          <p:nvPr>
            <p:ph idx="1"/>
          </p:nvPr>
        </p:nvSpPr>
        <p:spPr>
          <a:xfrm>
            <a:off x="568324" y="1752600"/>
            <a:ext cx="8042276" cy="4343400"/>
          </a:xfrm>
        </p:spPr>
        <p:txBody>
          <a:bodyPr>
            <a:noAutofit/>
          </a:bodyPr>
          <a:lstStyle/>
          <a:p>
            <a:r>
              <a:rPr lang="en-US" dirty="0" smtClean="0"/>
              <a:t>Cryptography</a:t>
            </a:r>
          </a:p>
          <a:p>
            <a:r>
              <a:rPr lang="en-US" dirty="0" smtClean="0"/>
              <a:t>Bioinformatics</a:t>
            </a:r>
          </a:p>
          <a:p>
            <a:r>
              <a:rPr lang="en-US" dirty="0" smtClean="0"/>
              <a:t>Social issues</a:t>
            </a:r>
          </a:p>
          <a:p>
            <a:endParaRPr lang="en-US" dirty="0" smtClean="0"/>
          </a:p>
          <a:p>
            <a:pPr lvl="1"/>
            <a:endParaRPr lang="en-US" sz="2400" dirty="0"/>
          </a:p>
        </p:txBody>
      </p:sp>
      <p:pic>
        <p:nvPicPr>
          <p:cNvPr id="44034" name="Picture 2" descr="C:\Documents and Settings\Hellis\Local Settings\Temporary Internet Files\Content.IE5\F31PTXTA\MM900254443[1].gif"/>
          <p:cNvPicPr>
            <a:picLocks noChangeAspect="1" noChangeArrowheads="1" noCrop="1"/>
          </p:cNvPicPr>
          <p:nvPr/>
        </p:nvPicPr>
        <p:blipFill>
          <a:blip r:embed="rId3" cstate="print"/>
          <a:srcRect/>
          <a:stretch>
            <a:fillRect/>
          </a:stretch>
        </p:blipFill>
        <p:spPr bwMode="auto">
          <a:xfrm>
            <a:off x="6400800" y="1447800"/>
            <a:ext cx="2319338" cy="2299848"/>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Have…</a:t>
            </a:r>
            <a:endParaRPr lang="en-US" dirty="0"/>
          </a:p>
        </p:txBody>
      </p:sp>
      <p:sp>
        <p:nvSpPr>
          <p:cNvPr id="3" name="Content Placeholder 2"/>
          <p:cNvSpPr>
            <a:spLocks noGrp="1"/>
          </p:cNvSpPr>
          <p:nvPr>
            <p:ph idx="1"/>
          </p:nvPr>
        </p:nvSpPr>
        <p:spPr>
          <a:xfrm>
            <a:off x="609600" y="1341437"/>
            <a:ext cx="8229600" cy="4525963"/>
          </a:xfrm>
        </p:spPr>
        <p:txBody>
          <a:bodyPr/>
          <a:lstStyle/>
          <a:p>
            <a:r>
              <a:rPr lang="en-US" sz="3200" dirty="0" smtClean="0"/>
              <a:t>Created install instructions for the dev environment for </a:t>
            </a:r>
            <a:r>
              <a:rPr lang="en-US" sz="3200" dirty="0" err="1" smtClean="0"/>
              <a:t>OpenMRS</a:t>
            </a:r>
            <a:endParaRPr lang="en-US" sz="3200" dirty="0" smtClean="0"/>
          </a:p>
          <a:p>
            <a:r>
              <a:rPr lang="en-US" sz="3200" dirty="0" smtClean="0"/>
              <a:t>Added a keyboard to the Caribou onscreen keyboard</a:t>
            </a:r>
          </a:p>
          <a:p>
            <a:r>
              <a:rPr lang="en-US" sz="3200" dirty="0" smtClean="0"/>
              <a:t>Written guidelines for downloading and installing products</a:t>
            </a:r>
          </a:p>
          <a:p>
            <a:r>
              <a:rPr lang="en-US" sz="3200" dirty="0" smtClean="0"/>
              <a:t>Added color filters to vision software</a:t>
            </a:r>
          </a:p>
          <a:p>
            <a:r>
              <a:rPr lang="en-US" sz="3200" dirty="0" smtClean="0"/>
              <a:t>Created a volunteer management module for disaster management software</a:t>
            </a:r>
          </a:p>
          <a:p>
            <a:endParaRPr lang="en-US" sz="1800" dirty="0" smtClean="0"/>
          </a:p>
          <a:p>
            <a:endParaRPr lang="en-US"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5. Locating Projects</a:t>
            </a:r>
            <a:endParaRPr lang="en-US" dirty="0"/>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65760" y="1981201"/>
            <a:ext cx="8348472" cy="4168774"/>
          </a:xfrm>
        </p:spPr>
        <p:txBody>
          <a:bodyPr>
            <a:noAutofit/>
          </a:bodyPr>
          <a:lstStyle/>
          <a:p>
            <a:r>
              <a:rPr lang="en-US" sz="2400" dirty="0">
                <a:cs typeface="Arial" pitchFamily="34" charset="0"/>
              </a:rPr>
              <a:t>Attribution-</a:t>
            </a:r>
            <a:r>
              <a:rPr lang="en-US" sz="2400" dirty="0" err="1">
                <a:cs typeface="Arial" pitchFamily="34" charset="0"/>
              </a:rPr>
              <a:t>ShareAlike</a:t>
            </a:r>
            <a:r>
              <a:rPr lang="en-US" sz="2400" dirty="0">
                <a:cs typeface="Arial" pitchFamily="34" charset="0"/>
              </a:rPr>
              <a:t> 3.0 </a:t>
            </a:r>
            <a:r>
              <a:rPr lang="en-US" sz="2400" dirty="0" err="1">
                <a:cs typeface="Arial" pitchFamily="34" charset="0"/>
              </a:rPr>
              <a:t>Unported</a:t>
            </a:r>
            <a:r>
              <a:rPr lang="en-US" sz="2400" dirty="0">
                <a:cs typeface="Arial" pitchFamily="34" charset="0"/>
              </a:rPr>
              <a:t> (CC BY-SA </a:t>
            </a:r>
            <a:r>
              <a:rPr lang="en-US" sz="2400" dirty="0" smtClean="0">
                <a:cs typeface="Arial" pitchFamily="34" charset="0"/>
              </a:rPr>
              <a:t>3.0)</a:t>
            </a:r>
            <a:endParaRPr lang="en-US" sz="2400" dirty="0">
              <a:cs typeface="Arial" pitchFamily="34" charset="0"/>
            </a:endParaRPr>
          </a:p>
          <a:p>
            <a:r>
              <a:rPr lang="en-US" sz="2400" dirty="0" smtClean="0">
                <a:cs typeface="Arial" pitchFamily="34" charset="0"/>
              </a:rPr>
              <a:t>Users of this material are able </a:t>
            </a:r>
            <a:r>
              <a:rPr lang="en-US" sz="2400" dirty="0">
                <a:cs typeface="Arial" pitchFamily="34" charset="0"/>
              </a:rPr>
              <a:t>remix, tweak, and build upon </a:t>
            </a:r>
            <a:r>
              <a:rPr lang="en-US" sz="2400" dirty="0" smtClean="0">
                <a:cs typeface="Arial" pitchFamily="34" charset="0"/>
              </a:rPr>
              <a:t>this work </a:t>
            </a:r>
            <a:r>
              <a:rPr lang="en-US" sz="2400" dirty="0">
                <a:cs typeface="Arial" pitchFamily="34" charset="0"/>
              </a:rPr>
              <a:t>even for commercial purposes, as long as they credit </a:t>
            </a:r>
            <a:r>
              <a:rPr lang="en-US" sz="2400" dirty="0" smtClean="0">
                <a:cs typeface="Arial" pitchFamily="34" charset="0"/>
              </a:rPr>
              <a:t>the contributors </a:t>
            </a:r>
            <a:r>
              <a:rPr lang="en-US" sz="2400" dirty="0">
                <a:cs typeface="Arial" pitchFamily="34" charset="0"/>
              </a:rPr>
              <a:t>and license their new creations under the identical terms. </a:t>
            </a:r>
            <a:r>
              <a:rPr lang="en-US" sz="2400" dirty="0" smtClean="0">
                <a:cs typeface="Arial" pitchFamily="34" charset="0"/>
              </a:rPr>
              <a:t>All </a:t>
            </a:r>
            <a:r>
              <a:rPr lang="en-US" sz="2400" dirty="0">
                <a:cs typeface="Arial" pitchFamily="34" charset="0"/>
              </a:rPr>
              <a:t>new works based on </a:t>
            </a:r>
            <a:r>
              <a:rPr lang="en-US" sz="2400" dirty="0" smtClean="0">
                <a:cs typeface="Arial" pitchFamily="34" charset="0"/>
              </a:rPr>
              <a:t>this material will </a:t>
            </a:r>
            <a:r>
              <a:rPr lang="en-US" sz="2400" dirty="0">
                <a:cs typeface="Arial" pitchFamily="34" charset="0"/>
              </a:rPr>
              <a:t>carry the same license, so any derivatives will also allow commercial use. </a:t>
            </a:r>
          </a:p>
          <a:p>
            <a:r>
              <a:rPr lang="en-US" sz="2400" dirty="0" smtClean="0">
                <a:cs typeface="Arial" pitchFamily="34" charset="0"/>
                <a:hlinkClick r:id="rId3"/>
              </a:rPr>
              <a:t>http</a:t>
            </a:r>
            <a:r>
              <a:rPr lang="en-US" sz="2400" dirty="0">
                <a:cs typeface="Arial" pitchFamily="34" charset="0"/>
                <a:hlinkClick r:id="rId3"/>
              </a:rPr>
              <a:t>://creativecommons.org/licenses/by-sa/3.0/</a:t>
            </a:r>
            <a:endParaRPr lang="en-US" sz="2400" dirty="0">
              <a:cs typeface="Arial" pitchFamily="34" charset="0"/>
            </a:endParaRPr>
          </a:p>
        </p:txBody>
      </p:sp>
      <p:sp>
        <p:nvSpPr>
          <p:cNvPr id="3" name="Title 2"/>
          <p:cNvSpPr>
            <a:spLocks noGrp="1"/>
          </p:cNvSpPr>
          <p:nvPr>
            <p:ph type="title"/>
          </p:nvPr>
        </p:nvSpPr>
        <p:spPr>
          <a:xfrm>
            <a:off x="419100" y="762000"/>
            <a:ext cx="8229600" cy="935629"/>
          </a:xfrm>
        </p:spPr>
        <p:txBody>
          <a:bodyPr>
            <a:normAutofit/>
          </a:bodyPr>
          <a:lstStyle/>
          <a:p>
            <a:r>
              <a:rPr lang="en-US" sz="4000" dirty="0" smtClean="0">
                <a:cs typeface="Arial" pitchFamily="34" charset="0"/>
              </a:rPr>
              <a:t>Licensed Under Creative Commons</a:t>
            </a:r>
            <a:endParaRPr lang="en-US" sz="4000" dirty="0">
              <a:cs typeface="Arial" pitchFamily="34" charset="0"/>
            </a:endParaRPr>
          </a:p>
        </p:txBody>
      </p:sp>
    </p:spTree>
    <p:extLst>
      <p:ext uri="{BB962C8B-B14F-4D97-AF65-F5344CB8AC3E}">
        <p14:creationId xmlns:p14="http://schemas.microsoft.com/office/powerpoint/2010/main" xmlns="" val="2937801083"/>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dirty="0" smtClean="0"/>
              <a:t>Project Location</a:t>
            </a:r>
            <a:endParaRPr lang="en-US" dirty="0"/>
          </a:p>
        </p:txBody>
      </p:sp>
      <p:sp>
        <p:nvSpPr>
          <p:cNvPr id="3" name="Content Placeholder 2"/>
          <p:cNvSpPr>
            <a:spLocks noGrp="1"/>
          </p:cNvSpPr>
          <p:nvPr>
            <p:ph idx="1"/>
          </p:nvPr>
        </p:nvSpPr>
        <p:spPr>
          <a:xfrm>
            <a:off x="457200" y="1219200"/>
            <a:ext cx="8229600" cy="4953000"/>
          </a:xfrm>
        </p:spPr>
        <p:txBody>
          <a:bodyPr>
            <a:normAutofit fontScale="92500" lnSpcReduction="10000"/>
          </a:bodyPr>
          <a:lstStyle/>
          <a:p>
            <a:pPr marL="514350" indent="-514350">
              <a:buFont typeface="+mj-lt"/>
              <a:buAutoNum type="arabicPeriod"/>
            </a:pPr>
            <a:r>
              <a:rPr lang="en-US" sz="3200" dirty="0" smtClean="0"/>
              <a:t>Peruse sites for potential projects</a:t>
            </a:r>
            <a:endParaRPr lang="en-US" sz="2400" dirty="0" smtClean="0"/>
          </a:p>
          <a:p>
            <a:pPr lvl="1"/>
            <a:r>
              <a:rPr lang="en-US" sz="2400" dirty="0" smtClean="0"/>
              <a:t>Sourceforge – sourceforge.net</a:t>
            </a:r>
          </a:p>
          <a:p>
            <a:pPr lvl="1"/>
            <a:r>
              <a:rPr lang="en-US" sz="2400" dirty="0" err="1" smtClean="0"/>
              <a:t>GitHub</a:t>
            </a:r>
            <a:r>
              <a:rPr lang="en-US" sz="2400" dirty="0" smtClean="0"/>
              <a:t>  - github.com</a:t>
            </a:r>
          </a:p>
          <a:p>
            <a:pPr lvl="1"/>
            <a:r>
              <a:rPr lang="en-US" sz="2400" dirty="0" err="1" smtClean="0"/>
              <a:t>Launchpad</a:t>
            </a:r>
            <a:r>
              <a:rPr lang="en-US" sz="2400" dirty="0" smtClean="0"/>
              <a:t>  - launchpad.net</a:t>
            </a:r>
          </a:p>
          <a:p>
            <a:pPr lvl="1"/>
            <a:r>
              <a:rPr lang="en-US" sz="2400" dirty="0" err="1" smtClean="0"/>
              <a:t>Ohloh</a:t>
            </a:r>
            <a:r>
              <a:rPr lang="en-US" sz="2400" dirty="0" smtClean="0"/>
              <a:t>  - ohloh.net</a:t>
            </a:r>
          </a:p>
          <a:p>
            <a:pPr lvl="1"/>
            <a:r>
              <a:rPr lang="en-US" sz="2400" dirty="0" err="1" smtClean="0"/>
              <a:t>Gitorious</a:t>
            </a:r>
            <a:r>
              <a:rPr lang="en-US" sz="2400" dirty="0" smtClean="0"/>
              <a:t>  - gitorious.org</a:t>
            </a:r>
          </a:p>
          <a:p>
            <a:pPr lvl="1"/>
            <a:r>
              <a:rPr lang="en-US" sz="2400" dirty="0" smtClean="0"/>
              <a:t>List of HFOSS projects:</a:t>
            </a:r>
            <a:br>
              <a:rPr lang="en-US" sz="2400" dirty="0" smtClean="0"/>
            </a:br>
            <a:r>
              <a:rPr lang="en-US" sz="2400" dirty="0" smtClean="0"/>
              <a:t>http://www.xcitegroup.org/softhum/doku.php?id=g:hfoss_and_oss_projects</a:t>
            </a:r>
          </a:p>
          <a:p>
            <a:pPr marL="514350" indent="-514350">
              <a:buFont typeface="+mj-lt"/>
              <a:buAutoNum type="arabicPeriod"/>
            </a:pPr>
            <a:r>
              <a:rPr lang="en-US" sz="3200" dirty="0" smtClean="0"/>
              <a:t>Identify 5-6 potential projects</a:t>
            </a:r>
          </a:p>
          <a:p>
            <a:pPr marL="514350" indent="-514350">
              <a:buFont typeface="+mj-lt"/>
              <a:buAutoNum type="arabicPeriod"/>
            </a:pPr>
            <a:r>
              <a:rPr lang="en-US" sz="3200" dirty="0" smtClean="0"/>
              <a:t>Narrow down to three most interesting</a:t>
            </a:r>
          </a:p>
          <a:p>
            <a:pPr marL="514350" indent="-514350"/>
            <a:r>
              <a:rPr lang="en-US" sz="3200" dirty="0" smtClean="0"/>
              <a:t>OR ask </a:t>
            </a:r>
            <a:r>
              <a:rPr lang="en-US" sz="3200" dirty="0" err="1" smtClean="0"/>
              <a:t>TeachingOpenSource</a:t>
            </a:r>
            <a:r>
              <a:rPr lang="en-US" sz="3200" dirty="0" smtClean="0"/>
              <a:t> or </a:t>
            </a:r>
            <a:r>
              <a:rPr lang="en-US" sz="3200" dirty="0" err="1" smtClean="0"/>
              <a:t>OpenFE</a:t>
            </a:r>
            <a:r>
              <a:rPr lang="en-US" sz="3200" dirty="0" smtClean="0"/>
              <a:t> team</a:t>
            </a:r>
          </a:p>
        </p:txBody>
      </p:sp>
      <p:pic>
        <p:nvPicPr>
          <p:cNvPr id="4" name="Picture 3" descr="MC900441948.WMF"/>
          <p:cNvPicPr>
            <a:picLocks noChangeAspect="1"/>
          </p:cNvPicPr>
          <p:nvPr/>
        </p:nvPicPr>
        <p:blipFill>
          <a:blip r:embed="rId3" cstate="print"/>
          <a:stretch>
            <a:fillRect/>
          </a:stretch>
        </p:blipFill>
        <p:spPr>
          <a:xfrm>
            <a:off x="7239000" y="1752600"/>
            <a:ext cx="1231900" cy="182880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Try It!</a:t>
            </a:r>
            <a:endParaRPr lang="en-US" dirty="0"/>
          </a:p>
        </p:txBody>
      </p:sp>
      <p:sp>
        <p:nvSpPr>
          <p:cNvPr id="3" name="Content Placeholder 2"/>
          <p:cNvSpPr>
            <a:spLocks noGrp="1"/>
          </p:cNvSpPr>
          <p:nvPr>
            <p:ph idx="1"/>
          </p:nvPr>
        </p:nvSpPr>
        <p:spPr/>
        <p:txBody>
          <a:bodyPr/>
          <a:lstStyle/>
          <a:p>
            <a:r>
              <a:rPr lang="en-US" dirty="0" smtClean="0"/>
              <a:t>Go to: </a:t>
            </a:r>
            <a:br>
              <a:rPr lang="en-US" dirty="0" smtClean="0"/>
            </a:br>
            <a:r>
              <a:rPr lang="en-US" dirty="0" smtClean="0">
                <a:hlinkClick r:id="rId2"/>
              </a:rPr>
              <a:t>http://foss2serve.org/index.php/FOSS_Field_Trip_Activity</a:t>
            </a:r>
            <a:endParaRPr lang="en-US" dirty="0" smtClean="0"/>
          </a:p>
          <a:p>
            <a:r>
              <a:rPr lang="en-US" dirty="0" smtClean="0"/>
              <a:t>In Part 2, research a project in an area that you are interested in!</a:t>
            </a:r>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6. Evaluation Model</a:t>
            </a:r>
            <a:endParaRPr lang="en-US" dirty="0"/>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Model - 1</a:t>
            </a:r>
            <a:endParaRPr lang="en-US" dirty="0"/>
          </a:p>
        </p:txBody>
      </p:sp>
      <p:pic>
        <p:nvPicPr>
          <p:cNvPr id="12" name="Picture 11"/>
          <p:cNvPicPr>
            <a:picLocks noChangeAspect="1"/>
          </p:cNvPicPr>
          <p:nvPr/>
        </p:nvPicPr>
        <p:blipFill>
          <a:blip r:embed="rId3" cstate="print"/>
          <a:stretch>
            <a:fillRect/>
          </a:stretch>
        </p:blipFill>
        <p:spPr>
          <a:xfrm>
            <a:off x="1676401" y="1774732"/>
            <a:ext cx="6915150" cy="4476297"/>
          </a:xfrm>
          <a:prstGeom prst="rect">
            <a:avLst/>
          </a:prstGeom>
        </p:spPr>
      </p:pic>
      <p:pic>
        <p:nvPicPr>
          <p:cNvPr id="9" name="Content Placeholder 8" descr="MC900250922.WMF"/>
          <p:cNvPicPr>
            <a:picLocks noGrp="1" noChangeAspect="1"/>
          </p:cNvPicPr>
          <p:nvPr>
            <p:ph idx="1"/>
          </p:nvPr>
        </p:nvPicPr>
        <p:blipFill>
          <a:blip r:embed="rId4" cstate="print"/>
          <a:srcRect l="-43116" r="-43116"/>
          <a:stretch>
            <a:fillRect/>
          </a:stretch>
        </p:blipFill>
        <p:spPr>
          <a:xfrm>
            <a:off x="-1103531" y="1444532"/>
            <a:ext cx="5686347" cy="3071031"/>
          </a:xfr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Model - 2</a:t>
            </a:r>
            <a:endParaRPr lang="en-US" dirty="0"/>
          </a:p>
        </p:txBody>
      </p:sp>
      <p:sp>
        <p:nvSpPr>
          <p:cNvPr id="3" name="Content Placeholder 2"/>
          <p:cNvSpPr>
            <a:spLocks noGrp="1"/>
          </p:cNvSpPr>
          <p:nvPr>
            <p:ph idx="1"/>
          </p:nvPr>
        </p:nvSpPr>
        <p:spPr/>
        <p:txBody>
          <a:bodyPr/>
          <a:lstStyle/>
          <a:p>
            <a:r>
              <a:rPr lang="en-US" dirty="0" smtClean="0"/>
              <a:t>Rate criteria on scale of one to three</a:t>
            </a:r>
          </a:p>
          <a:p>
            <a:pPr lvl="1"/>
            <a:r>
              <a:rPr lang="en-US" dirty="0" smtClean="0"/>
              <a:t>Three is “best”</a:t>
            </a:r>
          </a:p>
          <a:p>
            <a:r>
              <a:rPr lang="en-US" dirty="0" smtClean="0"/>
              <a:t>Mission Critical Criteria:  Must be present to support student success</a:t>
            </a:r>
          </a:p>
          <a:p>
            <a:pPr lvl="1"/>
            <a:r>
              <a:rPr lang="en-US" dirty="0" smtClean="0"/>
              <a:t>No rating of less than two is acceptable</a:t>
            </a:r>
          </a:p>
          <a:p>
            <a:r>
              <a:rPr lang="en-US" dirty="0" smtClean="0"/>
              <a:t>Secondary Criteria: Contribute to the success but lack does not lead to failure</a:t>
            </a:r>
          </a:p>
          <a:p>
            <a:pPr lvl="1"/>
            <a:r>
              <a:rPr lang="en-US" dirty="0" smtClean="0"/>
              <a:t>Total score above 20 indicates a viable project</a:t>
            </a:r>
          </a:p>
          <a:p>
            <a:pPr lvl="1"/>
            <a:endParaRPr lang="en-US"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800000"/>
                </a:solidFill>
              </a:rPr>
              <a:t>Mission Critical</a:t>
            </a:r>
            <a:r>
              <a:rPr lang="en-US" dirty="0" smtClean="0"/>
              <a:t/>
            </a:r>
            <a:br>
              <a:rPr lang="en-US" dirty="0" smtClean="0"/>
            </a:br>
            <a:r>
              <a:rPr lang="en-US" dirty="0" smtClean="0"/>
              <a:t>Viability – Size, Scale Complexity</a:t>
            </a:r>
            <a:endParaRPr lang="en-US" dirty="0"/>
          </a:p>
        </p:txBody>
      </p:sp>
      <p:sp>
        <p:nvSpPr>
          <p:cNvPr id="3" name="Content Placeholder 2"/>
          <p:cNvSpPr>
            <a:spLocks noGrp="1"/>
          </p:cNvSpPr>
          <p:nvPr>
            <p:ph idx="1"/>
          </p:nvPr>
        </p:nvSpPr>
        <p:spPr/>
        <p:txBody>
          <a:bodyPr/>
          <a:lstStyle/>
          <a:p>
            <a:r>
              <a:rPr lang="en-US" dirty="0" smtClean="0"/>
              <a:t>Remember that students do not need to understand entire project</a:t>
            </a:r>
          </a:p>
          <a:p>
            <a:r>
              <a:rPr lang="en-US" dirty="0" smtClean="0"/>
              <a:t>LOC: 96 KLOC – 5 MLOC</a:t>
            </a:r>
          </a:p>
          <a:p>
            <a:pPr lvl="1"/>
            <a:r>
              <a:rPr lang="en-US" dirty="0" smtClean="0"/>
              <a:t>Very dependent on architecture</a:t>
            </a:r>
          </a:p>
          <a:p>
            <a:r>
              <a:rPr lang="en-US" dirty="0" smtClean="0"/>
              <a:t>Architecture: Modular architectures best</a:t>
            </a:r>
          </a:p>
          <a:p>
            <a:pPr lvl="1"/>
            <a:r>
              <a:rPr lang="en-US" dirty="0" smtClean="0"/>
              <a:t>E.g., plug-in architecture </a:t>
            </a:r>
          </a:p>
          <a:p>
            <a:r>
              <a:rPr lang="en-US" dirty="0" smtClean="0"/>
              <a:t>Number of committers: ~6 within the last 12 months</a:t>
            </a:r>
            <a:endParaRPr lang="en-US"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Mission Critical</a:t>
            </a:r>
            <a:r>
              <a:rPr lang="en-US" dirty="0" smtClean="0"/>
              <a:t/>
            </a:r>
            <a:br>
              <a:rPr lang="en-US" dirty="0" smtClean="0"/>
            </a:br>
            <a:r>
              <a:rPr lang="en-US" dirty="0" smtClean="0"/>
              <a:t>Viability – Activity</a:t>
            </a:r>
            <a:endParaRPr lang="en-US" dirty="0"/>
          </a:p>
        </p:txBody>
      </p:sp>
      <p:sp>
        <p:nvSpPr>
          <p:cNvPr id="3" name="Content Placeholder 2"/>
          <p:cNvSpPr>
            <a:spLocks noGrp="1"/>
          </p:cNvSpPr>
          <p:nvPr>
            <p:ph idx="1"/>
          </p:nvPr>
        </p:nvSpPr>
        <p:spPr/>
        <p:txBody>
          <a:bodyPr/>
          <a:lstStyle/>
          <a:p>
            <a:r>
              <a:rPr lang="en-US" dirty="0" smtClean="0"/>
              <a:t>Commits per month:  10-30 is reasonable</a:t>
            </a:r>
          </a:p>
          <a:p>
            <a:pPr lvl="1"/>
            <a:r>
              <a:rPr lang="en-US" dirty="0" smtClean="0"/>
              <a:t>Look back a year or so for commit pattern</a:t>
            </a:r>
          </a:p>
          <a:p>
            <a:pPr lvl="1"/>
            <a:r>
              <a:rPr lang="en-US" dirty="0" smtClean="0"/>
              <a:t>Projects may have cyclic commit pattern</a:t>
            </a:r>
            <a:endParaRPr lang="en-US"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Mission Critical</a:t>
            </a:r>
            <a:r>
              <a:rPr lang="en-US" dirty="0" smtClean="0"/>
              <a:t/>
            </a:r>
            <a:br>
              <a:rPr lang="en-US" dirty="0" smtClean="0"/>
            </a:br>
            <a:r>
              <a:rPr lang="en-US" dirty="0" smtClean="0"/>
              <a:t>Viability – Community</a:t>
            </a:r>
            <a:endParaRPr lang="en-US" dirty="0"/>
          </a:p>
        </p:txBody>
      </p:sp>
      <p:sp>
        <p:nvSpPr>
          <p:cNvPr id="3" name="Content Placeholder 2"/>
          <p:cNvSpPr>
            <a:spLocks noGrp="1"/>
          </p:cNvSpPr>
          <p:nvPr>
            <p:ph idx="1"/>
          </p:nvPr>
        </p:nvSpPr>
        <p:spPr/>
        <p:txBody>
          <a:bodyPr/>
          <a:lstStyle/>
          <a:p>
            <a:r>
              <a:rPr lang="en-US" dirty="0" smtClean="0"/>
              <a:t>Active user </a:t>
            </a:r>
            <a:r>
              <a:rPr lang="en-US" b="1" dirty="0" smtClean="0"/>
              <a:t>and</a:t>
            </a:r>
            <a:r>
              <a:rPr lang="en-US" dirty="0" smtClean="0"/>
              <a:t> developer communities</a:t>
            </a:r>
          </a:p>
          <a:p>
            <a:r>
              <a:rPr lang="en-US" dirty="0" smtClean="0"/>
              <a:t>Regular history of project downloads</a:t>
            </a:r>
          </a:p>
          <a:p>
            <a:r>
              <a:rPr lang="en-US" dirty="0" smtClean="0"/>
              <a:t>Regular documentation updates</a:t>
            </a:r>
          </a:p>
          <a:p>
            <a:r>
              <a:rPr lang="en-US" dirty="0" smtClean="0"/>
              <a:t>Current activity on user mailing lists</a:t>
            </a:r>
          </a:p>
          <a:p>
            <a:r>
              <a:rPr lang="en-US" dirty="0" smtClean="0"/>
              <a:t>Be careful of:</a:t>
            </a:r>
          </a:p>
          <a:p>
            <a:pPr lvl="1"/>
            <a:r>
              <a:rPr lang="en-US" dirty="0" smtClean="0"/>
              <a:t>Long lags between updates</a:t>
            </a:r>
          </a:p>
          <a:p>
            <a:pPr lvl="1"/>
            <a:r>
              <a:rPr lang="en-US" dirty="0" smtClean="0"/>
              <a:t>Current questions unanswered on forums</a:t>
            </a:r>
          </a:p>
          <a:p>
            <a:pPr lvl="1"/>
            <a:r>
              <a:rPr lang="en-US" dirty="0" smtClean="0"/>
              <a:t>No recent history of downloads</a:t>
            </a:r>
          </a:p>
          <a:p>
            <a:pPr lvl="1">
              <a:buNone/>
            </a:pPr>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Mission Critical</a:t>
            </a:r>
            <a:r>
              <a:rPr lang="en-US" dirty="0" smtClean="0"/>
              <a:t/>
            </a:r>
            <a:br>
              <a:rPr lang="en-US" dirty="0" smtClean="0"/>
            </a:br>
            <a:r>
              <a:rPr lang="en-US" dirty="0" smtClean="0"/>
              <a:t>Approachability – On-ramp</a:t>
            </a:r>
            <a:endParaRPr lang="en-US" dirty="0"/>
          </a:p>
        </p:txBody>
      </p:sp>
      <p:sp>
        <p:nvSpPr>
          <p:cNvPr id="3" name="Content Placeholder 2"/>
          <p:cNvSpPr>
            <a:spLocks noGrp="1"/>
          </p:cNvSpPr>
          <p:nvPr>
            <p:ph idx="1"/>
          </p:nvPr>
        </p:nvSpPr>
        <p:spPr/>
        <p:txBody>
          <a:bodyPr/>
          <a:lstStyle/>
          <a:p>
            <a:r>
              <a:rPr lang="en-US" dirty="0" smtClean="0"/>
              <a:t>Must have identifiable way for new people to contribute</a:t>
            </a:r>
          </a:p>
          <a:p>
            <a:r>
              <a:rPr lang="en-US" dirty="0" smtClean="0"/>
              <a:t>Rubric:</a:t>
            </a:r>
          </a:p>
          <a:p>
            <a:pPr lvl="1"/>
            <a:r>
              <a:rPr lang="en-US" dirty="0" smtClean="0"/>
              <a:t>Insufficient: few or no pointers on how to get involved</a:t>
            </a:r>
          </a:p>
          <a:p>
            <a:pPr lvl="1"/>
            <a:r>
              <a:rPr lang="en-US" dirty="0" smtClean="0"/>
              <a:t>Sufficient: Suggestions about how to get involved other than contributing money</a:t>
            </a:r>
          </a:p>
          <a:p>
            <a:pPr lvl="1"/>
            <a:r>
              <a:rPr lang="en-US" dirty="0" smtClean="0"/>
              <a:t>Ideal: Obvious link to getting started including list of tasks needed to be completed and detailed instructions</a:t>
            </a:r>
          </a:p>
          <a:p>
            <a:endParaRPr lang="en-US"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Mission Critical</a:t>
            </a:r>
            <a:r>
              <a:rPr lang="en-US" dirty="0" smtClean="0"/>
              <a:t/>
            </a:r>
            <a:br>
              <a:rPr lang="en-US" dirty="0" smtClean="0"/>
            </a:br>
            <a:r>
              <a:rPr lang="en-US" dirty="0" smtClean="0"/>
              <a:t>Suitability – Appropriate Artifacts</a:t>
            </a:r>
            <a:endParaRPr lang="en-US" dirty="0"/>
          </a:p>
        </p:txBody>
      </p:sp>
      <p:sp>
        <p:nvSpPr>
          <p:cNvPr id="3" name="Content Placeholder 2"/>
          <p:cNvSpPr>
            <a:spLocks noGrp="1"/>
          </p:cNvSpPr>
          <p:nvPr>
            <p:ph idx="1"/>
          </p:nvPr>
        </p:nvSpPr>
        <p:spPr/>
        <p:txBody>
          <a:bodyPr/>
          <a:lstStyle/>
          <a:p>
            <a:r>
              <a:rPr lang="en-US" dirty="0" smtClean="0"/>
              <a:t>Must have artifacts/tasks that support learning for your class</a:t>
            </a:r>
          </a:p>
          <a:p>
            <a:pPr lvl="1"/>
            <a:r>
              <a:rPr lang="en-US" dirty="0" smtClean="0"/>
              <a:t>Documentation, testing, design, coding, etc.</a:t>
            </a:r>
          </a:p>
          <a:p>
            <a:pPr lvl="1"/>
            <a:r>
              <a:rPr lang="en-US" dirty="0" smtClean="0"/>
              <a:t>Multiple opportunities for a variety of different kinds of contributions is best</a:t>
            </a:r>
            <a:endParaRPr lang="en-US"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1. Introductions</a:t>
            </a:r>
            <a:endParaRPr lang="en-US" dirty="0"/>
          </a:p>
        </p:txBody>
      </p:sp>
      <p:sp>
        <p:nvSpPr>
          <p:cNvPr id="6" name="Subtitle 5"/>
          <p:cNvSpPr>
            <a:spLocks noGrp="1"/>
          </p:cNvSpPr>
          <p:nvPr>
            <p:ph type="subTitle" idx="1"/>
          </p:nvPr>
        </p:nvSpPr>
        <p:spPr/>
        <p:txBody>
          <a:bodyPr/>
          <a:lstStyle/>
          <a:p>
            <a:r>
              <a:rPr lang="en-US" dirty="0" smtClean="0"/>
              <a:t>Foss2serve.org</a:t>
            </a:r>
          </a:p>
          <a:p>
            <a:r>
              <a:rPr lang="en-US" dirty="0" smtClean="0"/>
              <a:t>TeachingOpenSource.org</a:t>
            </a:r>
          </a:p>
          <a:p>
            <a:endParaRPr lang="en-US"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Mission Critical</a:t>
            </a:r>
            <a:r>
              <a:rPr lang="en-US" dirty="0" smtClean="0"/>
              <a:t/>
            </a:r>
            <a:br>
              <a:rPr lang="en-US" dirty="0" smtClean="0"/>
            </a:br>
            <a:r>
              <a:rPr lang="en-US" dirty="0" smtClean="0"/>
              <a:t>Suitability – Contributor Support</a:t>
            </a:r>
            <a:endParaRPr lang="en-US" dirty="0"/>
          </a:p>
        </p:txBody>
      </p:sp>
      <p:sp>
        <p:nvSpPr>
          <p:cNvPr id="3" name="Content Placeholder 2"/>
          <p:cNvSpPr>
            <a:spLocks noGrp="1"/>
          </p:cNvSpPr>
          <p:nvPr>
            <p:ph idx="1"/>
          </p:nvPr>
        </p:nvSpPr>
        <p:spPr/>
        <p:txBody>
          <a:bodyPr/>
          <a:lstStyle/>
          <a:p>
            <a:r>
              <a:rPr lang="en-US" sz="3200" dirty="0" smtClean="0"/>
              <a:t>Ideal: Community provides lots of guidance </a:t>
            </a:r>
          </a:p>
          <a:p>
            <a:r>
              <a:rPr lang="en-US" sz="3200" dirty="0" smtClean="0"/>
              <a:t>Project should contain information on how project is administered and managed</a:t>
            </a:r>
          </a:p>
          <a:p>
            <a:r>
              <a:rPr lang="en-US" sz="3200" dirty="0" smtClean="0"/>
              <a:t>Communication tools clearly documented</a:t>
            </a:r>
          </a:p>
          <a:p>
            <a:r>
              <a:rPr lang="en-US" sz="3200" dirty="0" smtClean="0"/>
              <a:t>Developers have a web presence</a:t>
            </a:r>
          </a:p>
          <a:p>
            <a:r>
              <a:rPr lang="en-US" sz="3200" dirty="0" smtClean="0"/>
              <a:t>Processes for getting change committed, feature selection etc. well documented.</a:t>
            </a:r>
          </a:p>
          <a:p>
            <a:r>
              <a:rPr lang="en-US" sz="3200" dirty="0" smtClean="0"/>
              <a:t>Responses to questions on IRC/list should be supportive and timely</a:t>
            </a:r>
            <a:endParaRPr lang="en-US" sz="3200"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1D1587"/>
                </a:solidFill>
              </a:rPr>
              <a:t>Secondary</a:t>
            </a:r>
            <a:r>
              <a:rPr lang="en-US" dirty="0" smtClean="0"/>
              <a:t/>
            </a:r>
            <a:br>
              <a:rPr lang="en-US" dirty="0" smtClean="0"/>
            </a:br>
            <a:r>
              <a:rPr lang="en-US" dirty="0" smtClean="0"/>
              <a:t>Suitability – Domain and Maturity</a:t>
            </a:r>
            <a:endParaRPr lang="en-US" dirty="0"/>
          </a:p>
        </p:txBody>
      </p:sp>
      <p:sp>
        <p:nvSpPr>
          <p:cNvPr id="3" name="Content Placeholder 2"/>
          <p:cNvSpPr>
            <a:spLocks noGrp="1"/>
          </p:cNvSpPr>
          <p:nvPr>
            <p:ph idx="1"/>
          </p:nvPr>
        </p:nvSpPr>
        <p:spPr/>
        <p:txBody>
          <a:bodyPr/>
          <a:lstStyle/>
          <a:p>
            <a:r>
              <a:rPr lang="en-US" dirty="0" smtClean="0"/>
              <a:t>Domain: Understandability can impact learning</a:t>
            </a:r>
          </a:p>
          <a:p>
            <a:pPr lvl="1"/>
            <a:r>
              <a:rPr lang="en-US" dirty="0" smtClean="0"/>
              <a:t>E.g., Software for Nuclear Magnetic Resonance  vs. gaming software</a:t>
            </a:r>
          </a:p>
          <a:p>
            <a:r>
              <a:rPr lang="en-US" dirty="0" smtClean="0"/>
              <a:t>Maturity: Should have at least one stable release</a:t>
            </a:r>
          </a:p>
          <a:p>
            <a:pPr lvl="1"/>
            <a:r>
              <a:rPr lang="en-US" dirty="0" smtClean="0"/>
              <a:t>Otherwise project may not have sufficient organization to support student learning</a:t>
            </a:r>
          </a:p>
          <a:p>
            <a:pPr lvl="1"/>
            <a:endParaRPr lang="en-US"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1D1587"/>
                </a:solidFill>
              </a:rPr>
              <a:t>Secondary</a:t>
            </a:r>
            <a:r>
              <a:rPr lang="en-US" dirty="0" smtClean="0"/>
              <a:t/>
            </a:r>
            <a:br>
              <a:rPr lang="en-US" dirty="0" smtClean="0"/>
            </a:br>
            <a:r>
              <a:rPr lang="en-US" dirty="0" smtClean="0"/>
              <a:t>Suitability – User Support &amp; Roadmap</a:t>
            </a:r>
            <a:endParaRPr lang="en-US" dirty="0"/>
          </a:p>
        </p:txBody>
      </p:sp>
      <p:sp>
        <p:nvSpPr>
          <p:cNvPr id="3" name="Content Placeholder 2"/>
          <p:cNvSpPr>
            <a:spLocks noGrp="1"/>
          </p:cNvSpPr>
          <p:nvPr>
            <p:ph idx="1"/>
          </p:nvPr>
        </p:nvSpPr>
        <p:spPr/>
        <p:txBody>
          <a:bodyPr/>
          <a:lstStyle/>
          <a:p>
            <a:r>
              <a:rPr lang="en-US" dirty="0" smtClean="0"/>
              <a:t>User Support: Clear instructions for downloading, installing and using product</a:t>
            </a:r>
          </a:p>
          <a:p>
            <a:pPr lvl="1"/>
            <a:r>
              <a:rPr lang="en-US" dirty="0" smtClean="0"/>
              <a:t>FAQs, forums, and lists</a:t>
            </a:r>
          </a:p>
          <a:p>
            <a:pPr lvl="1"/>
            <a:r>
              <a:rPr lang="en-US" dirty="0" smtClean="0"/>
              <a:t>Quality of end-user documentation</a:t>
            </a:r>
          </a:p>
          <a:p>
            <a:r>
              <a:rPr lang="en-US" dirty="0" smtClean="0"/>
              <a:t>Does project have clear roadmap for future?</a:t>
            </a:r>
          </a:p>
          <a:p>
            <a:pPr lvl="1"/>
            <a:r>
              <a:rPr lang="en-US" dirty="0" smtClean="0"/>
              <a:t>Provides students with understanding of forward direction</a:t>
            </a:r>
            <a:endParaRPr lang="en-US"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1D1587"/>
                </a:solidFill>
              </a:rPr>
              <a:t>Secondary</a:t>
            </a:r>
            <a:r>
              <a:rPr lang="en-US" dirty="0" smtClean="0"/>
              <a:t/>
            </a:r>
            <a:br>
              <a:rPr lang="en-US" dirty="0" smtClean="0"/>
            </a:br>
            <a:r>
              <a:rPr lang="en-US" dirty="0" smtClean="0"/>
              <a:t>Approachability – Contribution Types and Openness</a:t>
            </a:r>
            <a:endParaRPr lang="en-US" dirty="0"/>
          </a:p>
        </p:txBody>
      </p:sp>
      <p:sp>
        <p:nvSpPr>
          <p:cNvPr id="3" name="Content Placeholder 2"/>
          <p:cNvSpPr>
            <a:spLocks noGrp="1"/>
          </p:cNvSpPr>
          <p:nvPr>
            <p:ph idx="1"/>
          </p:nvPr>
        </p:nvSpPr>
        <p:spPr/>
        <p:txBody>
          <a:bodyPr/>
          <a:lstStyle/>
          <a:p>
            <a:r>
              <a:rPr lang="en-US" dirty="0" smtClean="0"/>
              <a:t>Support for multiple contribution types?</a:t>
            </a:r>
          </a:p>
          <a:p>
            <a:pPr lvl="1"/>
            <a:r>
              <a:rPr lang="en-US" dirty="0" smtClean="0"/>
              <a:t>More is better </a:t>
            </a:r>
          </a:p>
          <a:p>
            <a:r>
              <a:rPr lang="en-US" dirty="0" smtClean="0"/>
              <a:t>Openness to contributions </a:t>
            </a:r>
          </a:p>
          <a:p>
            <a:pPr lvl="1"/>
            <a:r>
              <a:rPr lang="en-US" dirty="0" smtClean="0"/>
              <a:t>Does project accept external patches</a:t>
            </a:r>
          </a:p>
          <a:p>
            <a:pPr lvl="1"/>
            <a:r>
              <a:rPr lang="en-US" dirty="0" smtClean="0"/>
              <a:t>Description of how to get changes committed</a:t>
            </a:r>
          </a:p>
          <a:p>
            <a:pPr lvl="1"/>
            <a:r>
              <a:rPr lang="en-US" dirty="0" smtClean="0"/>
              <a:t>Identification of committers</a:t>
            </a:r>
          </a:p>
          <a:p>
            <a:pPr lvl="1"/>
            <a:r>
              <a:rPr lang="en-US" dirty="0" smtClean="0"/>
              <a:t>Be wary of projects that do not accept changes not from core members</a:t>
            </a:r>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1D1587"/>
                </a:solidFill>
              </a:rPr>
              <a:t>Secondary</a:t>
            </a:r>
            <a:r>
              <a:rPr lang="en-US" dirty="0" smtClean="0"/>
              <a:t/>
            </a:r>
            <a:br>
              <a:rPr lang="en-US" dirty="0" smtClean="0"/>
            </a:br>
            <a:r>
              <a:rPr lang="en-US" dirty="0" smtClean="0"/>
              <a:t>Approachability – Student Friendliness</a:t>
            </a:r>
            <a:endParaRPr lang="en-US" dirty="0"/>
          </a:p>
        </p:txBody>
      </p:sp>
      <p:sp>
        <p:nvSpPr>
          <p:cNvPr id="3" name="Content Placeholder 2"/>
          <p:cNvSpPr>
            <a:spLocks noGrp="1"/>
          </p:cNvSpPr>
          <p:nvPr>
            <p:ph idx="1"/>
          </p:nvPr>
        </p:nvSpPr>
        <p:spPr/>
        <p:txBody>
          <a:bodyPr/>
          <a:lstStyle/>
          <a:p>
            <a:r>
              <a:rPr lang="en-US" dirty="0" smtClean="0"/>
              <a:t>Ideal project welcomes and values student contributions</a:t>
            </a:r>
          </a:p>
          <a:p>
            <a:pPr lvl="1"/>
            <a:r>
              <a:rPr lang="en-US" dirty="0" smtClean="0"/>
              <a:t>Check tone of discussion on IRC and forums</a:t>
            </a:r>
          </a:p>
          <a:p>
            <a:pPr lvl="1"/>
            <a:r>
              <a:rPr lang="en-US" dirty="0" smtClean="0"/>
              <a:t>Is “flaming” is tolerated?</a:t>
            </a:r>
          </a:p>
          <a:p>
            <a:r>
              <a:rPr lang="en-US" dirty="0" smtClean="0"/>
              <a:t>Evidence of previous student participation is helpful</a:t>
            </a:r>
          </a:p>
          <a:p>
            <a:pPr lvl="1"/>
            <a:r>
              <a:rPr lang="en-US" dirty="0" smtClean="0"/>
              <a:t>E.g., Google Summer of Code</a:t>
            </a:r>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1D1587"/>
                </a:solidFill>
              </a:rPr>
              <a:t>Secondary</a:t>
            </a:r>
            <a:r>
              <a:rPr lang="en-US" dirty="0" smtClean="0"/>
              <a:t/>
            </a:r>
            <a:br>
              <a:rPr lang="en-US" dirty="0" smtClean="0"/>
            </a:br>
            <a:r>
              <a:rPr lang="en-US" dirty="0" smtClean="0"/>
              <a:t>Suitability </a:t>
            </a:r>
            <a:endParaRPr lang="en-US" dirty="0"/>
          </a:p>
        </p:txBody>
      </p:sp>
      <p:sp>
        <p:nvSpPr>
          <p:cNvPr id="3" name="Content Placeholder 2"/>
          <p:cNvSpPr>
            <a:spLocks noGrp="1"/>
          </p:cNvSpPr>
          <p:nvPr>
            <p:ph idx="1"/>
          </p:nvPr>
        </p:nvSpPr>
        <p:spPr/>
        <p:txBody>
          <a:bodyPr/>
          <a:lstStyle/>
          <a:p>
            <a:r>
              <a:rPr lang="en-US" dirty="0" smtClean="0"/>
              <a:t>Product: Students must be able to understand what product does</a:t>
            </a:r>
          </a:p>
          <a:p>
            <a:r>
              <a:rPr lang="en-US" dirty="0" smtClean="0"/>
              <a:t>Platform: Do you have support for platform project runs on?</a:t>
            </a:r>
          </a:p>
          <a:p>
            <a:r>
              <a:rPr lang="en-US" dirty="0" smtClean="0"/>
              <a:t>Development features:</a:t>
            </a:r>
          </a:p>
          <a:p>
            <a:pPr lvl="1"/>
            <a:r>
              <a:rPr lang="en-US" dirty="0" smtClean="0"/>
              <a:t>Programming language</a:t>
            </a:r>
          </a:p>
          <a:p>
            <a:pPr lvl="1"/>
            <a:r>
              <a:rPr lang="en-US" dirty="0" smtClean="0"/>
              <a:t>Development environment</a:t>
            </a:r>
          </a:p>
          <a:p>
            <a:pPr lvl="1"/>
            <a:r>
              <a:rPr lang="en-US" dirty="0" smtClean="0"/>
              <a:t>Supporting technologies: database packages, libraries, etc.</a:t>
            </a:r>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Factors</a:t>
            </a:r>
            <a:endParaRPr lang="en-US" dirty="0"/>
          </a:p>
        </p:txBody>
      </p:sp>
      <p:sp>
        <p:nvSpPr>
          <p:cNvPr id="3" name="Content Placeholder 2"/>
          <p:cNvSpPr>
            <a:spLocks noGrp="1"/>
          </p:cNvSpPr>
          <p:nvPr>
            <p:ph idx="1"/>
          </p:nvPr>
        </p:nvSpPr>
        <p:spPr/>
        <p:txBody>
          <a:bodyPr/>
          <a:lstStyle/>
          <a:p>
            <a:r>
              <a:rPr lang="en-US" dirty="0" smtClean="0"/>
              <a:t>Sizzle!  Is project attractive to students?</a:t>
            </a:r>
          </a:p>
          <a:p>
            <a:r>
              <a:rPr lang="en-US" dirty="0" smtClean="0"/>
              <a:t>Long-term prospects: Is this a project that could be used for more than one term?</a:t>
            </a:r>
          </a:p>
          <a:p>
            <a:r>
              <a:rPr lang="en-US" dirty="0" smtClean="0"/>
              <a:t>Ownership: Does project hold possibility for students to have a sense of “ownership”?</a:t>
            </a:r>
          </a:p>
          <a:p>
            <a:pPr lvl="1"/>
            <a:r>
              <a:rPr lang="en-US" dirty="0" smtClean="0"/>
              <a:t>Will students want to follow the project during future development?</a:t>
            </a:r>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7. An Example</a:t>
            </a:r>
            <a:endParaRPr lang="en-US" dirty="0"/>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fontScale="90000"/>
          </a:bodyPr>
          <a:lstStyle/>
          <a:p>
            <a:r>
              <a:rPr lang="en-US" dirty="0" smtClean="0"/>
              <a:t>8. Your Turn! Applying the Model</a:t>
            </a:r>
            <a:endParaRPr lang="en-US" dirty="0"/>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Questions?</a:t>
            </a:r>
            <a:endParaRPr lang="en-US" dirty="0"/>
          </a:p>
        </p:txBody>
      </p:sp>
      <p:sp>
        <p:nvSpPr>
          <p:cNvPr id="3" name="Content Placeholder 2"/>
          <p:cNvSpPr>
            <a:spLocks noGrp="1"/>
          </p:cNvSpPr>
          <p:nvPr>
            <p:ph idx="1"/>
          </p:nvPr>
        </p:nvSpPr>
        <p:spPr>
          <a:xfrm>
            <a:off x="549275" y="1447800"/>
            <a:ext cx="8042276" cy="5055870"/>
          </a:xfrm>
        </p:spPr>
        <p:txBody>
          <a:bodyPr>
            <a:normAutofit fontScale="92500" lnSpcReduction="10000"/>
          </a:bodyPr>
          <a:lstStyle/>
          <a:p>
            <a:r>
              <a:rPr lang="en-US" b="1" dirty="0" smtClean="0"/>
              <a:t>Links:</a:t>
            </a:r>
          </a:p>
          <a:p>
            <a:pPr lvl="1"/>
            <a:r>
              <a:rPr lang="en-US" dirty="0" smtClean="0"/>
              <a:t>Foss2serve – http://foss2serve.org</a:t>
            </a:r>
          </a:p>
          <a:p>
            <a:pPr lvl="1"/>
            <a:r>
              <a:rPr lang="en-US" dirty="0" smtClean="0"/>
              <a:t>Teaching Open Source – http://teachingopensource.org</a:t>
            </a:r>
          </a:p>
          <a:p>
            <a:pPr lvl="1"/>
            <a:r>
              <a:rPr lang="en-US" dirty="0" smtClean="0"/>
              <a:t>http://HFOSS.org</a:t>
            </a:r>
          </a:p>
          <a:p>
            <a:pPr lvl="1"/>
            <a:r>
              <a:rPr lang="en-US" dirty="0" smtClean="0"/>
              <a:t>Producing Open Source Software - http://producingoss.com/</a:t>
            </a:r>
          </a:p>
          <a:p>
            <a:pPr lvl="1"/>
            <a:r>
              <a:rPr lang="en-US" dirty="0" smtClean="0"/>
              <a:t>The Cathedral and The Bazaar http://catb.org/~esr/writings/homesteading/</a:t>
            </a:r>
          </a:p>
          <a:p>
            <a:pPr lvl="1"/>
            <a:r>
              <a:rPr lang="en-US" dirty="0" smtClean="0">
                <a:hlinkClick r:id="rId2"/>
              </a:rPr>
              <a:t>http://OpenSouce.com</a:t>
            </a:r>
            <a:endParaRPr lang="en-US" dirty="0" smtClean="0"/>
          </a:p>
          <a:p>
            <a:pPr lvl="1"/>
            <a:r>
              <a:rPr lang="en-US" dirty="0" smtClean="0"/>
              <a:t>http://openhatch.org</a:t>
            </a:r>
          </a:p>
          <a:p>
            <a:pPr lvl="1"/>
            <a:endParaRPr lang="en-US" dirty="0" smtClean="0"/>
          </a:p>
          <a:p>
            <a:pPr lvl="1"/>
            <a:endParaRPr lang="en-US" dirty="0" smtClean="0"/>
          </a:p>
          <a:p>
            <a:pPr algn="ctr">
              <a:buNone/>
            </a:pPr>
            <a:endParaRPr lang="en-US" sz="6000" dirty="0" smtClean="0"/>
          </a:p>
        </p:txBody>
      </p:sp>
      <p:pic>
        <p:nvPicPr>
          <p:cNvPr id="2050" name="Picture 2" descr="C:\Users\Hislop\Desktop\GH\GHDocuments\Other\Media\Clip Art\Question Marks.png"/>
          <p:cNvPicPr>
            <a:picLocks noChangeAspect="1" noChangeArrowheads="1"/>
          </p:cNvPicPr>
          <p:nvPr/>
        </p:nvPicPr>
        <p:blipFill>
          <a:blip r:embed="rId3" cstate="print"/>
          <a:srcRect/>
          <a:stretch>
            <a:fillRect/>
          </a:stretch>
        </p:blipFill>
        <p:spPr bwMode="auto">
          <a:xfrm>
            <a:off x="6835488" y="0"/>
            <a:ext cx="2308512" cy="2008823"/>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2. Set Up</a:t>
            </a:r>
            <a:endParaRPr lang="en-US" dirty="0"/>
          </a:p>
        </p:txBody>
      </p:sp>
      <p:sp>
        <p:nvSpPr>
          <p:cNvPr id="6" name="Subtitle 5"/>
          <p:cNvSpPr>
            <a:spLocks noGrp="1"/>
          </p:cNvSpPr>
          <p:nvPr>
            <p:ph type="subTitle" idx="1"/>
          </p:nvPr>
        </p:nvSpPr>
        <p:spPr/>
        <p:txBody>
          <a:bodyPr/>
          <a:lstStyle/>
          <a:p>
            <a:r>
              <a:rPr lang="en-US" dirty="0" err="1" smtClean="0"/>
              <a:t>Wifi</a:t>
            </a:r>
            <a:r>
              <a:rPr lang="en-US" dirty="0" smtClean="0"/>
              <a:t>:</a:t>
            </a:r>
          </a:p>
          <a:p>
            <a:r>
              <a:rPr lang="en-US" dirty="0" err="1" smtClean="0"/>
              <a:t>Etherpad</a:t>
            </a:r>
            <a:r>
              <a:rPr lang="en-US" dirty="0" smtClean="0"/>
              <a:t>:</a:t>
            </a:r>
          </a:p>
          <a:p>
            <a:endParaRPr lang="en-US" dirty="0"/>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3. What is HFOSS?</a:t>
            </a:r>
            <a:endParaRPr lang="en-US" dirty="0"/>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8425EBC2-12FA-4DAC-9208-53513007645F}"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1"/>
          <p:cNvPicPr>
            <a:picLocks noChangeAspect="1" noChangeArrowheads="1"/>
          </p:cNvPicPr>
          <p:nvPr/>
        </p:nvPicPr>
        <p:blipFill>
          <a:blip r:embed="rId3"/>
          <a:srcRect/>
          <a:stretch>
            <a:fillRect/>
          </a:stretch>
        </p:blipFill>
        <p:spPr bwMode="auto">
          <a:xfrm>
            <a:off x="4567238" y="3059113"/>
            <a:ext cx="9525" cy="9525"/>
          </a:xfrm>
          <a:prstGeom prst="rect">
            <a:avLst/>
          </a:prstGeom>
          <a:noFill/>
          <a:ln w="9525" cap="flat">
            <a:noFill/>
            <a:round/>
            <a:headEnd/>
            <a:tailEnd/>
          </a:ln>
          <a:effectLst/>
        </p:spPr>
      </p:pic>
      <p:pic>
        <p:nvPicPr>
          <p:cNvPr id="22530" name="Picture 2"/>
          <p:cNvPicPr>
            <a:picLocks noChangeAspect="1" noChangeArrowheads="1"/>
          </p:cNvPicPr>
          <p:nvPr/>
        </p:nvPicPr>
        <p:blipFill>
          <a:blip r:embed="rId3"/>
          <a:srcRect/>
          <a:stretch>
            <a:fillRect/>
          </a:stretch>
        </p:blipFill>
        <p:spPr bwMode="auto">
          <a:xfrm>
            <a:off x="4567238" y="3059113"/>
            <a:ext cx="9525" cy="9525"/>
          </a:xfrm>
          <a:prstGeom prst="rect">
            <a:avLst/>
          </a:prstGeom>
          <a:noFill/>
          <a:ln w="9525" cap="flat">
            <a:noFill/>
            <a:round/>
            <a:headEnd/>
            <a:tailEnd/>
          </a:ln>
          <a:effectLst/>
        </p:spPr>
      </p:pic>
      <p:pic>
        <p:nvPicPr>
          <p:cNvPr id="22531" name="Picture 3"/>
          <p:cNvPicPr>
            <a:picLocks noChangeAspect="1" noChangeArrowheads="1"/>
          </p:cNvPicPr>
          <p:nvPr/>
        </p:nvPicPr>
        <p:blipFill>
          <a:blip r:embed="rId3"/>
          <a:srcRect/>
          <a:stretch>
            <a:fillRect/>
          </a:stretch>
        </p:blipFill>
        <p:spPr bwMode="auto">
          <a:xfrm>
            <a:off x="4567238" y="3059113"/>
            <a:ext cx="9525" cy="9525"/>
          </a:xfrm>
          <a:prstGeom prst="rect">
            <a:avLst/>
          </a:prstGeom>
          <a:noFill/>
          <a:ln w="9525" cap="flat">
            <a:noFill/>
            <a:round/>
            <a:headEnd/>
            <a:tailEnd/>
          </a:ln>
          <a:effectLst/>
        </p:spPr>
      </p:pic>
      <p:pic>
        <p:nvPicPr>
          <p:cNvPr id="22532" name="Picture 4"/>
          <p:cNvPicPr>
            <a:picLocks noChangeAspect="1" noChangeArrowheads="1"/>
          </p:cNvPicPr>
          <p:nvPr/>
        </p:nvPicPr>
        <p:blipFill>
          <a:blip r:embed="rId3"/>
          <a:srcRect/>
          <a:stretch>
            <a:fillRect/>
          </a:stretch>
        </p:blipFill>
        <p:spPr bwMode="auto">
          <a:xfrm>
            <a:off x="4567238" y="3059113"/>
            <a:ext cx="9525" cy="9525"/>
          </a:xfrm>
          <a:prstGeom prst="rect">
            <a:avLst/>
          </a:prstGeom>
          <a:noFill/>
          <a:ln w="9525" cap="flat">
            <a:noFill/>
            <a:round/>
            <a:headEnd/>
            <a:tailEnd/>
          </a:ln>
          <a:effectLst/>
        </p:spPr>
      </p:pic>
      <p:pic>
        <p:nvPicPr>
          <p:cNvPr id="22533" name="Picture 5"/>
          <p:cNvPicPr>
            <a:picLocks noChangeAspect="1" noChangeArrowheads="1"/>
          </p:cNvPicPr>
          <p:nvPr/>
        </p:nvPicPr>
        <p:blipFill>
          <a:blip r:embed="rId3"/>
          <a:srcRect/>
          <a:stretch>
            <a:fillRect/>
          </a:stretch>
        </p:blipFill>
        <p:spPr bwMode="auto">
          <a:xfrm>
            <a:off x="4567238" y="3059113"/>
            <a:ext cx="9525" cy="9525"/>
          </a:xfrm>
          <a:prstGeom prst="rect">
            <a:avLst/>
          </a:prstGeom>
          <a:noFill/>
          <a:ln w="9525" cap="flat">
            <a:noFill/>
            <a:round/>
            <a:headEnd/>
            <a:tailEnd/>
          </a:ln>
          <a:effectLst/>
        </p:spPr>
      </p:pic>
      <p:grpSp>
        <p:nvGrpSpPr>
          <p:cNvPr id="2" name="Group 6"/>
          <p:cNvGrpSpPr>
            <a:grpSpLocks/>
          </p:cNvGrpSpPr>
          <p:nvPr/>
        </p:nvGrpSpPr>
        <p:grpSpPr bwMode="auto">
          <a:xfrm>
            <a:off x="968375" y="1295400"/>
            <a:ext cx="7032625" cy="4572000"/>
            <a:chOff x="843" y="1190"/>
            <a:chExt cx="3971" cy="2706"/>
          </a:xfrm>
        </p:grpSpPr>
        <p:pic>
          <p:nvPicPr>
            <p:cNvPr id="22535" name="Picture 7"/>
            <p:cNvPicPr>
              <a:picLocks noChangeAspect="1" noChangeArrowheads="1"/>
            </p:cNvPicPr>
            <p:nvPr/>
          </p:nvPicPr>
          <p:blipFill>
            <a:blip r:embed="rId4" cstate="print"/>
            <a:srcRect/>
            <a:stretch>
              <a:fillRect/>
            </a:stretch>
          </p:blipFill>
          <p:spPr bwMode="auto">
            <a:xfrm>
              <a:off x="913" y="1343"/>
              <a:ext cx="2007" cy="197"/>
            </a:xfrm>
            <a:prstGeom prst="rect">
              <a:avLst/>
            </a:prstGeom>
            <a:noFill/>
            <a:ln w="9525" cap="flat">
              <a:noFill/>
              <a:round/>
              <a:headEnd/>
              <a:tailEnd/>
            </a:ln>
            <a:effectLst/>
          </p:spPr>
        </p:pic>
        <p:grpSp>
          <p:nvGrpSpPr>
            <p:cNvPr id="3" name="Group 8"/>
            <p:cNvGrpSpPr>
              <a:grpSpLocks/>
            </p:cNvGrpSpPr>
            <p:nvPr/>
          </p:nvGrpSpPr>
          <p:grpSpPr bwMode="auto">
            <a:xfrm>
              <a:off x="870" y="1706"/>
              <a:ext cx="1018" cy="278"/>
              <a:chOff x="870" y="1706"/>
              <a:chExt cx="1018" cy="278"/>
            </a:xfrm>
          </p:grpSpPr>
          <p:pic>
            <p:nvPicPr>
              <p:cNvPr id="22537" name="Picture 9"/>
              <p:cNvPicPr>
                <a:picLocks noChangeAspect="1" noChangeArrowheads="1"/>
              </p:cNvPicPr>
              <p:nvPr/>
            </p:nvPicPr>
            <p:blipFill>
              <a:blip r:embed="rId5" cstate="print"/>
              <a:srcRect/>
              <a:stretch>
                <a:fillRect/>
              </a:stretch>
            </p:blipFill>
            <p:spPr bwMode="auto">
              <a:xfrm>
                <a:off x="870" y="1706"/>
                <a:ext cx="219" cy="278"/>
              </a:xfrm>
              <a:prstGeom prst="rect">
                <a:avLst/>
              </a:prstGeom>
              <a:noFill/>
              <a:ln w="9525" cap="flat">
                <a:noFill/>
                <a:round/>
                <a:headEnd/>
                <a:tailEnd/>
              </a:ln>
              <a:effectLst/>
            </p:spPr>
          </p:pic>
          <p:pic>
            <p:nvPicPr>
              <p:cNvPr id="22538" name="Picture 10"/>
              <p:cNvPicPr>
                <a:picLocks noChangeAspect="1" noChangeArrowheads="1"/>
              </p:cNvPicPr>
              <p:nvPr/>
            </p:nvPicPr>
            <p:blipFill>
              <a:blip r:embed="rId6" cstate="print"/>
              <a:srcRect/>
              <a:stretch>
                <a:fillRect/>
              </a:stretch>
            </p:blipFill>
            <p:spPr bwMode="auto">
              <a:xfrm>
                <a:off x="1102" y="1706"/>
                <a:ext cx="786" cy="278"/>
              </a:xfrm>
              <a:prstGeom prst="rect">
                <a:avLst/>
              </a:prstGeom>
              <a:noFill/>
              <a:ln w="9525" cap="flat">
                <a:noFill/>
                <a:round/>
                <a:headEnd/>
                <a:tailEnd/>
              </a:ln>
              <a:effectLst/>
            </p:spPr>
          </p:pic>
        </p:grpSp>
        <p:pic>
          <p:nvPicPr>
            <p:cNvPr id="22539" name="Picture 11"/>
            <p:cNvPicPr>
              <a:picLocks noChangeAspect="1" noChangeArrowheads="1"/>
            </p:cNvPicPr>
            <p:nvPr/>
          </p:nvPicPr>
          <p:blipFill>
            <a:blip r:embed="rId7" cstate="print"/>
            <a:srcRect/>
            <a:stretch>
              <a:fillRect/>
            </a:stretch>
          </p:blipFill>
          <p:spPr bwMode="auto">
            <a:xfrm>
              <a:off x="4120" y="2460"/>
              <a:ext cx="694" cy="374"/>
            </a:xfrm>
            <a:prstGeom prst="rect">
              <a:avLst/>
            </a:prstGeom>
            <a:noFill/>
            <a:ln w="9525" cap="flat">
              <a:noFill/>
              <a:round/>
              <a:headEnd/>
              <a:tailEnd/>
            </a:ln>
            <a:effectLst/>
          </p:spPr>
        </p:pic>
        <p:pic>
          <p:nvPicPr>
            <p:cNvPr id="22540" name="Picture 12"/>
            <p:cNvPicPr>
              <a:picLocks noChangeAspect="1" noChangeArrowheads="1"/>
            </p:cNvPicPr>
            <p:nvPr/>
          </p:nvPicPr>
          <p:blipFill>
            <a:blip r:embed="rId8" cstate="print"/>
            <a:srcRect/>
            <a:stretch>
              <a:fillRect/>
            </a:stretch>
          </p:blipFill>
          <p:spPr bwMode="auto">
            <a:xfrm>
              <a:off x="3839" y="2919"/>
              <a:ext cx="796" cy="978"/>
            </a:xfrm>
            <a:prstGeom prst="rect">
              <a:avLst/>
            </a:prstGeom>
            <a:noFill/>
            <a:ln w="9525" cap="flat">
              <a:noFill/>
              <a:round/>
              <a:headEnd/>
              <a:tailEnd/>
            </a:ln>
            <a:effectLst/>
          </p:spPr>
        </p:pic>
        <p:pic>
          <p:nvPicPr>
            <p:cNvPr id="22541" name="Picture 13"/>
            <p:cNvPicPr>
              <a:picLocks noChangeAspect="1" noChangeArrowheads="1"/>
            </p:cNvPicPr>
            <p:nvPr/>
          </p:nvPicPr>
          <p:blipFill>
            <a:blip r:embed="rId9" cstate="print"/>
            <a:srcRect/>
            <a:stretch>
              <a:fillRect/>
            </a:stretch>
          </p:blipFill>
          <p:spPr bwMode="auto">
            <a:xfrm>
              <a:off x="915" y="2083"/>
              <a:ext cx="492" cy="512"/>
            </a:xfrm>
            <a:prstGeom prst="rect">
              <a:avLst/>
            </a:prstGeom>
            <a:noFill/>
            <a:ln w="9525" cap="flat">
              <a:noFill/>
              <a:round/>
              <a:headEnd/>
              <a:tailEnd/>
            </a:ln>
            <a:effectLst/>
          </p:spPr>
        </p:pic>
        <p:pic>
          <p:nvPicPr>
            <p:cNvPr id="22542" name="Picture 14"/>
            <p:cNvPicPr>
              <a:picLocks noChangeAspect="1" noChangeArrowheads="1"/>
            </p:cNvPicPr>
            <p:nvPr/>
          </p:nvPicPr>
          <p:blipFill>
            <a:blip r:embed="rId10" cstate="print"/>
            <a:srcRect/>
            <a:stretch>
              <a:fillRect/>
            </a:stretch>
          </p:blipFill>
          <p:spPr bwMode="auto">
            <a:xfrm>
              <a:off x="2329" y="1872"/>
              <a:ext cx="1406" cy="975"/>
            </a:xfrm>
            <a:prstGeom prst="rect">
              <a:avLst/>
            </a:prstGeom>
            <a:noFill/>
            <a:ln w="9525" cap="flat">
              <a:noFill/>
              <a:round/>
              <a:headEnd/>
              <a:tailEnd/>
            </a:ln>
            <a:effectLst/>
          </p:spPr>
        </p:pic>
        <p:pic>
          <p:nvPicPr>
            <p:cNvPr id="22543" name="Picture 15"/>
            <p:cNvPicPr>
              <a:picLocks noChangeAspect="1" noChangeArrowheads="1"/>
            </p:cNvPicPr>
            <p:nvPr/>
          </p:nvPicPr>
          <p:blipFill>
            <a:blip r:embed="rId11" cstate="print"/>
            <a:srcRect/>
            <a:stretch>
              <a:fillRect/>
            </a:stretch>
          </p:blipFill>
          <p:spPr bwMode="auto">
            <a:xfrm>
              <a:off x="1948" y="2851"/>
              <a:ext cx="927" cy="273"/>
            </a:xfrm>
            <a:prstGeom prst="rect">
              <a:avLst/>
            </a:prstGeom>
            <a:noFill/>
            <a:ln w="9525" cap="flat">
              <a:noFill/>
              <a:round/>
              <a:headEnd/>
              <a:tailEnd/>
            </a:ln>
            <a:effectLst/>
          </p:spPr>
        </p:pic>
        <p:pic>
          <p:nvPicPr>
            <p:cNvPr id="22544" name="Picture 16"/>
            <p:cNvPicPr>
              <a:picLocks noChangeAspect="1" noChangeArrowheads="1"/>
            </p:cNvPicPr>
            <p:nvPr/>
          </p:nvPicPr>
          <p:blipFill>
            <a:blip r:embed="rId12" cstate="print"/>
            <a:srcRect/>
            <a:stretch>
              <a:fillRect/>
            </a:stretch>
          </p:blipFill>
          <p:spPr bwMode="auto">
            <a:xfrm>
              <a:off x="4067" y="1190"/>
              <a:ext cx="707" cy="338"/>
            </a:xfrm>
            <a:prstGeom prst="rect">
              <a:avLst/>
            </a:prstGeom>
            <a:noFill/>
            <a:ln w="9525" cap="flat">
              <a:noFill/>
              <a:round/>
              <a:headEnd/>
              <a:tailEnd/>
            </a:ln>
            <a:effectLst/>
          </p:spPr>
        </p:pic>
        <p:pic>
          <p:nvPicPr>
            <p:cNvPr id="22545" name="Picture 17"/>
            <p:cNvPicPr>
              <a:picLocks noChangeAspect="1" noChangeArrowheads="1"/>
            </p:cNvPicPr>
            <p:nvPr/>
          </p:nvPicPr>
          <p:blipFill>
            <a:blip r:embed="rId13" cstate="print"/>
            <a:srcRect/>
            <a:stretch>
              <a:fillRect/>
            </a:stretch>
          </p:blipFill>
          <p:spPr bwMode="auto">
            <a:xfrm>
              <a:off x="1821" y="2477"/>
              <a:ext cx="586" cy="363"/>
            </a:xfrm>
            <a:prstGeom prst="rect">
              <a:avLst/>
            </a:prstGeom>
            <a:noFill/>
            <a:ln w="9525" cap="flat">
              <a:noFill/>
              <a:round/>
              <a:headEnd/>
              <a:tailEnd/>
            </a:ln>
            <a:effectLst/>
          </p:spPr>
        </p:pic>
        <p:pic>
          <p:nvPicPr>
            <p:cNvPr id="22546" name="Picture 18"/>
            <p:cNvPicPr>
              <a:picLocks noChangeAspect="1" noChangeArrowheads="1"/>
            </p:cNvPicPr>
            <p:nvPr/>
          </p:nvPicPr>
          <p:blipFill>
            <a:blip r:embed="rId14" cstate="print"/>
            <a:srcRect/>
            <a:stretch>
              <a:fillRect/>
            </a:stretch>
          </p:blipFill>
          <p:spPr bwMode="auto">
            <a:xfrm>
              <a:off x="4210" y="1747"/>
              <a:ext cx="483" cy="566"/>
            </a:xfrm>
            <a:prstGeom prst="rect">
              <a:avLst/>
            </a:prstGeom>
            <a:noFill/>
            <a:ln w="9525" cap="flat">
              <a:noFill/>
              <a:round/>
              <a:headEnd/>
              <a:tailEnd/>
            </a:ln>
            <a:effectLst/>
          </p:spPr>
        </p:pic>
        <p:pic>
          <p:nvPicPr>
            <p:cNvPr id="22547" name="Picture 19"/>
            <p:cNvPicPr>
              <a:picLocks noChangeAspect="1" noChangeArrowheads="1"/>
            </p:cNvPicPr>
            <p:nvPr/>
          </p:nvPicPr>
          <p:blipFill>
            <a:blip r:embed="rId15" cstate="print"/>
            <a:srcRect/>
            <a:stretch>
              <a:fillRect/>
            </a:stretch>
          </p:blipFill>
          <p:spPr bwMode="auto">
            <a:xfrm>
              <a:off x="3433" y="2088"/>
              <a:ext cx="637" cy="640"/>
            </a:xfrm>
            <a:prstGeom prst="rect">
              <a:avLst/>
            </a:prstGeom>
            <a:noFill/>
            <a:ln w="9525" cap="flat">
              <a:noFill/>
              <a:round/>
              <a:headEnd/>
              <a:tailEnd/>
            </a:ln>
            <a:effectLst/>
          </p:spPr>
        </p:pic>
        <p:pic>
          <p:nvPicPr>
            <p:cNvPr id="22548" name="Picture 20"/>
            <p:cNvPicPr>
              <a:picLocks noChangeAspect="1" noChangeArrowheads="1"/>
            </p:cNvPicPr>
            <p:nvPr/>
          </p:nvPicPr>
          <p:blipFill>
            <a:blip r:embed="rId16" cstate="print"/>
            <a:srcRect/>
            <a:stretch>
              <a:fillRect/>
            </a:stretch>
          </p:blipFill>
          <p:spPr bwMode="auto">
            <a:xfrm>
              <a:off x="2171" y="1662"/>
              <a:ext cx="1889" cy="321"/>
            </a:xfrm>
            <a:prstGeom prst="rect">
              <a:avLst/>
            </a:prstGeom>
            <a:noFill/>
            <a:ln w="9525" cap="flat">
              <a:noFill/>
              <a:round/>
              <a:headEnd/>
              <a:tailEnd/>
            </a:ln>
            <a:effectLst/>
          </p:spPr>
        </p:pic>
        <p:pic>
          <p:nvPicPr>
            <p:cNvPr id="22549" name="Picture 21"/>
            <p:cNvPicPr>
              <a:picLocks noChangeAspect="1" noChangeArrowheads="1"/>
            </p:cNvPicPr>
            <p:nvPr/>
          </p:nvPicPr>
          <p:blipFill>
            <a:blip r:embed="rId17" cstate="print"/>
            <a:srcRect/>
            <a:stretch>
              <a:fillRect/>
            </a:stretch>
          </p:blipFill>
          <p:spPr bwMode="auto">
            <a:xfrm>
              <a:off x="2815" y="3563"/>
              <a:ext cx="966" cy="301"/>
            </a:xfrm>
            <a:prstGeom prst="rect">
              <a:avLst/>
            </a:prstGeom>
            <a:noFill/>
            <a:ln w="9525" cap="flat">
              <a:noFill/>
              <a:round/>
              <a:headEnd/>
              <a:tailEnd/>
            </a:ln>
            <a:effectLst/>
          </p:spPr>
        </p:pic>
        <p:pic>
          <p:nvPicPr>
            <p:cNvPr id="22550" name="Picture 22"/>
            <p:cNvPicPr>
              <a:picLocks noChangeAspect="1" noChangeArrowheads="1"/>
            </p:cNvPicPr>
            <p:nvPr/>
          </p:nvPicPr>
          <p:blipFill>
            <a:blip r:embed="rId18" cstate="print"/>
            <a:srcRect/>
            <a:stretch>
              <a:fillRect/>
            </a:stretch>
          </p:blipFill>
          <p:spPr bwMode="auto">
            <a:xfrm>
              <a:off x="2969" y="2737"/>
              <a:ext cx="1073" cy="529"/>
            </a:xfrm>
            <a:prstGeom prst="rect">
              <a:avLst/>
            </a:prstGeom>
            <a:noFill/>
            <a:ln w="9525" cap="flat">
              <a:noFill/>
              <a:round/>
              <a:headEnd/>
              <a:tailEnd/>
            </a:ln>
            <a:effectLst/>
          </p:spPr>
        </p:pic>
        <p:pic>
          <p:nvPicPr>
            <p:cNvPr id="22551" name="Picture 23"/>
            <p:cNvPicPr>
              <a:picLocks noChangeAspect="1" noChangeArrowheads="1"/>
            </p:cNvPicPr>
            <p:nvPr/>
          </p:nvPicPr>
          <p:blipFill>
            <a:blip r:embed="rId19" cstate="print"/>
            <a:srcRect/>
            <a:stretch>
              <a:fillRect/>
            </a:stretch>
          </p:blipFill>
          <p:spPr bwMode="auto">
            <a:xfrm>
              <a:off x="2924" y="1307"/>
              <a:ext cx="1151" cy="182"/>
            </a:xfrm>
            <a:prstGeom prst="rect">
              <a:avLst/>
            </a:prstGeom>
            <a:noFill/>
            <a:ln w="9525" cap="flat">
              <a:noFill/>
              <a:round/>
              <a:headEnd/>
              <a:tailEnd/>
            </a:ln>
            <a:effectLst/>
          </p:spPr>
        </p:pic>
        <p:pic>
          <p:nvPicPr>
            <p:cNvPr id="22552" name="Picture 24"/>
            <p:cNvPicPr>
              <a:picLocks noChangeAspect="1" noChangeArrowheads="1"/>
            </p:cNvPicPr>
            <p:nvPr/>
          </p:nvPicPr>
          <p:blipFill>
            <a:blip r:embed="rId20" cstate="print"/>
            <a:srcRect/>
            <a:stretch>
              <a:fillRect/>
            </a:stretch>
          </p:blipFill>
          <p:spPr bwMode="auto">
            <a:xfrm>
              <a:off x="843" y="3198"/>
              <a:ext cx="1354" cy="465"/>
            </a:xfrm>
            <a:prstGeom prst="rect">
              <a:avLst/>
            </a:prstGeom>
            <a:noFill/>
            <a:ln w="9525" cap="flat">
              <a:noFill/>
              <a:round/>
              <a:headEnd/>
              <a:tailEnd/>
            </a:ln>
            <a:effectLst/>
          </p:spPr>
        </p:pic>
        <p:pic>
          <p:nvPicPr>
            <p:cNvPr id="22553" name="Picture 25"/>
            <p:cNvPicPr>
              <a:picLocks noChangeAspect="1" noChangeArrowheads="1"/>
            </p:cNvPicPr>
            <p:nvPr/>
          </p:nvPicPr>
          <p:blipFill>
            <a:blip r:embed="rId21" cstate="print"/>
            <a:srcRect/>
            <a:stretch>
              <a:fillRect/>
            </a:stretch>
          </p:blipFill>
          <p:spPr bwMode="auto">
            <a:xfrm>
              <a:off x="1443" y="2126"/>
              <a:ext cx="1173" cy="289"/>
            </a:xfrm>
            <a:prstGeom prst="rect">
              <a:avLst/>
            </a:prstGeom>
            <a:noFill/>
            <a:ln w="9525" cap="flat">
              <a:noFill/>
              <a:round/>
              <a:headEnd/>
              <a:tailEnd/>
            </a:ln>
            <a:effectLst/>
          </p:spPr>
        </p:pic>
        <p:pic>
          <p:nvPicPr>
            <p:cNvPr id="22554" name="Picture 26"/>
            <p:cNvPicPr>
              <a:picLocks noChangeAspect="1" noChangeArrowheads="1"/>
            </p:cNvPicPr>
            <p:nvPr/>
          </p:nvPicPr>
          <p:blipFill>
            <a:blip r:embed="rId22" cstate="print"/>
            <a:srcRect/>
            <a:stretch>
              <a:fillRect/>
            </a:stretch>
          </p:blipFill>
          <p:spPr bwMode="auto">
            <a:xfrm>
              <a:off x="866" y="2718"/>
              <a:ext cx="760" cy="287"/>
            </a:xfrm>
            <a:prstGeom prst="rect">
              <a:avLst/>
            </a:prstGeom>
            <a:noFill/>
            <a:ln w="9525" cap="flat">
              <a:noFill/>
              <a:round/>
              <a:headEnd/>
              <a:tailEnd/>
            </a:ln>
            <a:effectLst/>
          </p:spPr>
        </p:pic>
        <p:pic>
          <p:nvPicPr>
            <p:cNvPr id="22555" name="Picture 27"/>
            <p:cNvPicPr>
              <a:picLocks noChangeAspect="1" noChangeArrowheads="1"/>
            </p:cNvPicPr>
            <p:nvPr/>
          </p:nvPicPr>
          <p:blipFill>
            <a:blip r:embed="rId23" cstate="print"/>
            <a:srcRect/>
            <a:stretch>
              <a:fillRect/>
            </a:stretch>
          </p:blipFill>
          <p:spPr bwMode="auto">
            <a:xfrm>
              <a:off x="2410" y="3233"/>
              <a:ext cx="724" cy="249"/>
            </a:xfrm>
            <a:prstGeom prst="rect">
              <a:avLst/>
            </a:prstGeom>
            <a:noFill/>
            <a:ln w="9525" cap="flat">
              <a:noFill/>
              <a:round/>
              <a:headEnd/>
              <a:tailEnd/>
            </a:ln>
            <a:effectLst/>
          </p:spPr>
        </p:pic>
      </p:grpSp>
      <p:sp>
        <p:nvSpPr>
          <p:cNvPr id="22556" name="Text Box 28"/>
          <p:cNvSpPr txBox="1">
            <a:spLocks noChangeArrowheads="1"/>
          </p:cNvSpPr>
          <p:nvPr/>
        </p:nvSpPr>
        <p:spPr bwMode="auto">
          <a:xfrm>
            <a:off x="425450" y="304800"/>
            <a:ext cx="8229600" cy="1143000"/>
          </a:xfrm>
          <a:prstGeom prst="rect">
            <a:avLst/>
          </a:prstGeom>
          <a:noFill/>
          <a:ln w="9525" cap="flat">
            <a:noFill/>
            <a:round/>
            <a:headEnd/>
            <a:tailEnd/>
          </a:ln>
          <a:effectLst/>
        </p:spPr>
        <p:txBody>
          <a:bodyPr lIns="90000" tIns="46800" rIns="9000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dirty="0">
                <a:solidFill>
                  <a:srgbClr val="000000"/>
                </a:solidFill>
                <a:latin typeface="Calibri" pitchFamily="34" charset="0"/>
                <a:cs typeface="Arial" pitchFamily="34" charset="0"/>
              </a:rPr>
              <a:t>Examples of Open Source Software</a:t>
            </a:r>
          </a:p>
        </p:txBody>
      </p:sp>
      <p:sp>
        <p:nvSpPr>
          <p:cNvPr id="30" name="TextBox 29"/>
          <p:cNvSpPr txBox="1"/>
          <p:nvPr/>
        </p:nvSpPr>
        <p:spPr>
          <a:xfrm>
            <a:off x="1079425" y="5983069"/>
            <a:ext cx="6921575" cy="646331"/>
          </a:xfrm>
          <a:prstGeom prst="rect">
            <a:avLst/>
          </a:prstGeom>
          <a:noFill/>
        </p:spPr>
        <p:txBody>
          <a:bodyPr wrap="square" rtlCol="0">
            <a:spAutoFit/>
          </a:bodyPr>
          <a:lstStyle/>
          <a:p>
            <a:r>
              <a:rPr lang="en-US" dirty="0" smtClean="0"/>
              <a:t>Attribute: Matt </a:t>
            </a:r>
            <a:r>
              <a:rPr lang="en-US" dirty="0" err="1" smtClean="0">
                <a:solidFill>
                  <a:schemeClr val="tx2">
                    <a:lumMod val="50000"/>
                  </a:schemeClr>
                </a:solidFill>
              </a:rPr>
              <a:t>Germonprez</a:t>
            </a:r>
            <a:r>
              <a:rPr lang="en-US" dirty="0" smtClean="0">
                <a:solidFill>
                  <a:schemeClr val="tx2">
                    <a:lumMod val="50000"/>
                  </a:schemeClr>
                </a:solidFill>
              </a:rPr>
              <a:t>, Julie and Ken Kendall, Brian Warner, </a:t>
            </a:r>
          </a:p>
          <a:p>
            <a:r>
              <a:rPr lang="en-US" dirty="0" smtClean="0">
                <a:solidFill>
                  <a:schemeClr val="tx2">
                    <a:lumMod val="50000"/>
                  </a:schemeClr>
                </a:solidFill>
              </a:rPr>
              <a:t>Lars </a:t>
            </a:r>
            <a:r>
              <a:rPr lang="en-US" dirty="0" err="1" smtClean="0">
                <a:solidFill>
                  <a:schemeClr val="tx2">
                    <a:lumMod val="50000"/>
                  </a:schemeClr>
                </a:solidFill>
              </a:rPr>
              <a:t>Mathiassen</a:t>
            </a:r>
            <a:r>
              <a:rPr lang="en-US" dirty="0" smtClean="0">
                <a:solidFill>
                  <a:schemeClr val="tx2">
                    <a:lumMod val="50000"/>
                  </a:schemeClr>
                </a:solidFill>
              </a:rPr>
              <a:t>, Brett Young</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1"/>
          <p:cNvSpPr txBox="1">
            <a:spLocks noChangeArrowheads="1"/>
          </p:cNvSpPr>
          <p:nvPr/>
        </p:nvSpPr>
        <p:spPr bwMode="auto">
          <a:xfrm>
            <a:off x="365125" y="1447800"/>
            <a:ext cx="8348663" cy="4629150"/>
          </a:xfrm>
          <a:prstGeom prst="rect">
            <a:avLst/>
          </a:prstGeom>
          <a:noFill/>
          <a:ln w="9525" cap="flat">
            <a:noFill/>
            <a:round/>
            <a:headEnd/>
            <a:tailEnd/>
          </a:ln>
          <a:effectLst/>
        </p:spPr>
        <p:txBody>
          <a:bodyPr/>
          <a:lstStyle/>
          <a:p>
            <a:pPr marL="342900" indent="-341313">
              <a:lnSpc>
                <a:spcPct val="110000"/>
              </a:lnSpc>
              <a:spcBef>
                <a:spcPts val="1000"/>
              </a:spcBef>
              <a:buClr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000000"/>
                </a:solidFill>
                <a:latin typeface="Calibri" pitchFamily="34" charset="0"/>
                <a:cs typeface="Arial" pitchFamily="34" charset="0"/>
              </a:rPr>
              <a:t>Enterprise Linux: “software that is developed, tested, or improved through public collaboration and distributed with the idea that </a:t>
            </a:r>
            <a:r>
              <a:rPr lang="en-US" sz="2800" dirty="0" smtClean="0">
                <a:solidFill>
                  <a:srgbClr val="000000"/>
                </a:solidFill>
                <a:latin typeface="Calibri" pitchFamily="34" charset="0"/>
                <a:cs typeface="Arial" pitchFamily="34" charset="0"/>
              </a:rPr>
              <a:t>it must </a:t>
            </a:r>
            <a:r>
              <a:rPr lang="en-US" sz="2800" dirty="0">
                <a:solidFill>
                  <a:srgbClr val="000000"/>
                </a:solidFill>
                <a:latin typeface="Calibri" pitchFamily="34" charset="0"/>
                <a:cs typeface="Arial" pitchFamily="34" charset="0"/>
              </a:rPr>
              <a:t>be shared with others, ensuring an open future collaboration.”</a:t>
            </a:r>
          </a:p>
          <a:p>
            <a:pPr marL="342900" indent="-341313">
              <a:spcBef>
                <a:spcPts val="800"/>
              </a:spcBef>
              <a:buFont typeface="Arial" pitchFamily="34"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000000"/>
                </a:solidFill>
                <a:latin typeface="Calibri" pitchFamily="34" charset="0"/>
                <a:cs typeface="Arial" pitchFamily="34" charset="0"/>
              </a:rPr>
              <a:t>O'Reilly: “software that is released with source code under a license that ensures that derivative works will also be available as source code, protects certain rights of the original authors, and prohibits restrictions on how the software can be used or who can use it”</a:t>
            </a:r>
          </a:p>
        </p:txBody>
      </p:sp>
      <p:sp>
        <p:nvSpPr>
          <p:cNvPr id="23554" name="Text Box 2"/>
          <p:cNvSpPr txBox="1">
            <a:spLocks noChangeArrowheads="1"/>
          </p:cNvSpPr>
          <p:nvPr/>
        </p:nvSpPr>
        <p:spPr bwMode="auto">
          <a:xfrm>
            <a:off x="425450" y="381000"/>
            <a:ext cx="8229600" cy="1457325"/>
          </a:xfrm>
          <a:prstGeom prst="rect">
            <a:avLst/>
          </a:prstGeom>
          <a:noFill/>
          <a:ln w="9525" cap="flat">
            <a:noFill/>
            <a:round/>
            <a:headEnd/>
            <a:tailEnd/>
          </a:ln>
          <a:effectLst/>
        </p:spPr>
        <p:txBody>
          <a:bodyPr lIns="90000" tIns="46800" rIns="9000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dirty="0" smtClean="0">
                <a:solidFill>
                  <a:srgbClr val="000000"/>
                </a:solidFill>
                <a:latin typeface="Calibri" pitchFamily="34" charset="0"/>
                <a:cs typeface="Arial" pitchFamily="34" charset="0"/>
              </a:rPr>
              <a:t>FOSS </a:t>
            </a:r>
            <a:r>
              <a:rPr lang="en-US" sz="4000" dirty="0">
                <a:solidFill>
                  <a:srgbClr val="000000"/>
                </a:solidFill>
                <a:latin typeface="Calibri" pitchFamily="34" charset="0"/>
                <a:cs typeface="Arial" pitchFamily="34" charset="0"/>
              </a:rPr>
              <a:t>Definitions</a:t>
            </a:r>
          </a:p>
        </p:txBody>
      </p:sp>
      <p:sp>
        <p:nvSpPr>
          <p:cNvPr id="4" name="TextBox 3"/>
          <p:cNvSpPr txBox="1"/>
          <p:nvPr/>
        </p:nvSpPr>
        <p:spPr>
          <a:xfrm>
            <a:off x="1612825" y="6135469"/>
            <a:ext cx="6921575" cy="646331"/>
          </a:xfrm>
          <a:prstGeom prst="rect">
            <a:avLst/>
          </a:prstGeom>
          <a:noFill/>
        </p:spPr>
        <p:txBody>
          <a:bodyPr wrap="square" rtlCol="0">
            <a:spAutoFit/>
          </a:bodyPr>
          <a:lstStyle/>
          <a:p>
            <a:r>
              <a:rPr lang="en-US" dirty="0" smtClean="0"/>
              <a:t>Attribute: Matt </a:t>
            </a:r>
            <a:r>
              <a:rPr lang="en-US" dirty="0" err="1" smtClean="0">
                <a:solidFill>
                  <a:schemeClr val="tx2">
                    <a:lumMod val="50000"/>
                  </a:schemeClr>
                </a:solidFill>
              </a:rPr>
              <a:t>Germonprez</a:t>
            </a:r>
            <a:r>
              <a:rPr lang="en-US" dirty="0" smtClean="0">
                <a:solidFill>
                  <a:schemeClr val="tx2">
                    <a:lumMod val="50000"/>
                  </a:schemeClr>
                </a:solidFill>
              </a:rPr>
              <a:t>, Julie and Ken Kendall, Brian Warner, </a:t>
            </a:r>
          </a:p>
          <a:p>
            <a:r>
              <a:rPr lang="en-US" dirty="0" smtClean="0">
                <a:solidFill>
                  <a:schemeClr val="tx2">
                    <a:lumMod val="50000"/>
                  </a:schemeClr>
                </a:solidFill>
              </a:rPr>
              <a:t>Lars </a:t>
            </a:r>
            <a:r>
              <a:rPr lang="en-US" dirty="0" err="1" smtClean="0">
                <a:solidFill>
                  <a:schemeClr val="tx2">
                    <a:lumMod val="50000"/>
                  </a:schemeClr>
                </a:solidFill>
              </a:rPr>
              <a:t>Mathiassen</a:t>
            </a:r>
            <a:r>
              <a:rPr lang="en-US" dirty="0" smtClean="0">
                <a:solidFill>
                  <a:schemeClr val="tx2">
                    <a:lumMod val="50000"/>
                  </a:schemeClr>
                </a:solidFill>
              </a:rPr>
              <a:t>, Brett Young</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577850" y="2557462"/>
            <a:ext cx="2500313" cy="956288"/>
          </a:xfrm>
          <a:prstGeom prst="rect">
            <a:avLst/>
          </a:prstGeom>
          <a:noFill/>
          <a:ln w="9525" cap="flat">
            <a:noFill/>
            <a:round/>
            <a:headEnd/>
            <a:tailEnd/>
          </a:ln>
          <a:effectLst/>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dirty="0" smtClean="0">
                <a:solidFill>
                  <a:srgbClr val="000000"/>
                </a:solidFill>
                <a:latin typeface="Calibri" pitchFamily="34" charset="0"/>
                <a:cs typeface="Arial" pitchFamily="34" charset="0"/>
              </a:rPr>
              <a:t>Govern use of the work.</a:t>
            </a:r>
            <a:endParaRPr lang="en-US" sz="2800" dirty="0">
              <a:solidFill>
                <a:srgbClr val="000000"/>
              </a:solidFill>
              <a:latin typeface="Calibri" pitchFamily="34" charset="0"/>
              <a:cs typeface="Arial" pitchFamily="34" charset="0"/>
            </a:endParaRPr>
          </a:p>
        </p:txBody>
      </p:sp>
      <p:sp>
        <p:nvSpPr>
          <p:cNvPr id="24578" name="Text Box 2"/>
          <p:cNvSpPr txBox="1">
            <a:spLocks noChangeArrowheads="1"/>
          </p:cNvSpPr>
          <p:nvPr/>
        </p:nvSpPr>
        <p:spPr bwMode="auto">
          <a:xfrm>
            <a:off x="3089275" y="2557462"/>
            <a:ext cx="2790825" cy="3541612"/>
          </a:xfrm>
          <a:prstGeom prst="rect">
            <a:avLst/>
          </a:prstGeom>
          <a:noFill/>
          <a:ln w="9525" cap="flat">
            <a:noFill/>
            <a:round/>
            <a:headEnd/>
            <a:tailEnd/>
          </a:ln>
          <a:effectLst/>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dirty="0" smtClean="0">
                <a:solidFill>
                  <a:srgbClr val="000000"/>
                </a:solidFill>
                <a:latin typeface="Calibri" pitchFamily="34" charset="0"/>
                <a:cs typeface="Arial" pitchFamily="34" charset="0"/>
              </a:rPr>
              <a:t>Collection of </a:t>
            </a:r>
            <a:r>
              <a:rPr lang="en-US" sz="2800" dirty="0">
                <a:solidFill>
                  <a:srgbClr val="000000"/>
                </a:solidFill>
                <a:latin typeface="Calibri" pitchFamily="34" charset="0"/>
                <a:cs typeface="Arial" pitchFamily="34" charset="0"/>
              </a:rPr>
              <a:t>developers and users with a common interest in the creation, enhancement, and support of a </a:t>
            </a:r>
            <a:r>
              <a:rPr lang="en-US" sz="2800" dirty="0" smtClean="0">
                <a:solidFill>
                  <a:srgbClr val="000000"/>
                </a:solidFill>
                <a:latin typeface="Calibri" pitchFamily="34" charset="0"/>
                <a:cs typeface="Arial" pitchFamily="34" charset="0"/>
              </a:rPr>
              <a:t>product.</a:t>
            </a:r>
            <a:endParaRPr lang="en-US" sz="2800" dirty="0">
              <a:solidFill>
                <a:srgbClr val="000000"/>
              </a:solidFill>
              <a:latin typeface="Calibri" pitchFamily="34" charset="0"/>
              <a:cs typeface="Arial" pitchFamily="34" charset="0"/>
            </a:endParaRPr>
          </a:p>
        </p:txBody>
      </p:sp>
      <p:sp>
        <p:nvSpPr>
          <p:cNvPr id="24579" name="Text Box 3"/>
          <p:cNvSpPr txBox="1">
            <a:spLocks noChangeArrowheads="1"/>
          </p:cNvSpPr>
          <p:nvPr/>
        </p:nvSpPr>
        <p:spPr bwMode="auto">
          <a:xfrm>
            <a:off x="6321425" y="2557462"/>
            <a:ext cx="2649538" cy="2248950"/>
          </a:xfrm>
          <a:prstGeom prst="rect">
            <a:avLst/>
          </a:prstGeom>
          <a:noFill/>
          <a:ln w="9525" cap="flat">
            <a:noFill/>
            <a:round/>
            <a:headEnd/>
            <a:tailEnd/>
          </a:ln>
          <a:effectLst/>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dirty="0" smtClean="0">
                <a:solidFill>
                  <a:srgbClr val="000000"/>
                </a:solidFill>
                <a:latin typeface="Calibri" pitchFamily="34" charset="0"/>
                <a:cs typeface="Arial" pitchFamily="34" charset="0"/>
              </a:rPr>
              <a:t>Guides Open </a:t>
            </a:r>
            <a:r>
              <a:rPr lang="en-US" sz="2800" dirty="0">
                <a:solidFill>
                  <a:srgbClr val="000000"/>
                </a:solidFill>
                <a:latin typeface="Calibri" pitchFamily="34" charset="0"/>
                <a:cs typeface="Arial" pitchFamily="34" charset="0"/>
              </a:rPr>
              <a:t>Source development</a:t>
            </a: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dirty="0">
                <a:solidFill>
                  <a:srgbClr val="000000"/>
                </a:solidFill>
                <a:latin typeface="Calibri" pitchFamily="34" charset="0"/>
                <a:cs typeface="Arial" pitchFamily="34" charset="0"/>
              </a:rPr>
              <a:t>by the </a:t>
            </a:r>
            <a:r>
              <a:rPr lang="en-US" sz="2800" dirty="0" smtClean="0">
                <a:solidFill>
                  <a:srgbClr val="000000"/>
                </a:solidFill>
                <a:latin typeface="Calibri" pitchFamily="34" charset="0"/>
                <a:cs typeface="Arial" pitchFamily="34" charset="0"/>
              </a:rPr>
              <a:t>community.</a:t>
            </a:r>
            <a:endParaRPr lang="en-US" sz="2800" dirty="0">
              <a:solidFill>
                <a:srgbClr val="000000"/>
              </a:solidFill>
              <a:latin typeface="Calibri" pitchFamily="34" charset="0"/>
              <a:cs typeface="Arial" pitchFamily="34" charset="0"/>
            </a:endParaRPr>
          </a:p>
        </p:txBody>
      </p:sp>
      <p:sp>
        <p:nvSpPr>
          <p:cNvPr id="24580" name="AutoShape 4"/>
          <p:cNvSpPr>
            <a:spLocks noChangeArrowheads="1"/>
          </p:cNvSpPr>
          <p:nvPr/>
        </p:nvSpPr>
        <p:spPr bwMode="auto">
          <a:xfrm flipH="1">
            <a:off x="6172200" y="1536700"/>
            <a:ext cx="2300288" cy="108585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2147483647 w 1078750"/>
              <a:gd name="T5" fmla="*/ 2147483647 h 506039"/>
              <a:gd name="T6" fmla="*/ 2147483647 w 1078750"/>
              <a:gd name="T7" fmla="*/ 2147483647 h 506039"/>
              <a:gd name="T8" fmla="*/ 2147483647 w 1078750"/>
              <a:gd name="T9" fmla="*/ 2147483647 h 506039"/>
              <a:gd name="T10" fmla="*/ 2147483647 w 1078750"/>
              <a:gd name="T11" fmla="*/ 2147483647 h 506039"/>
              <a:gd name="T12" fmla="*/ 2147483647 w 1078750"/>
              <a:gd name="T13" fmla="*/ 2147483647 h 506039"/>
              <a:gd name="T14" fmla="*/ 2147483647 w 1078750"/>
              <a:gd name="T15" fmla="*/ 2147483647 h 506039"/>
              <a:gd name="T16" fmla="*/ 2147483647 w 1078750"/>
              <a:gd name="T17" fmla="*/ 2147483647 h 506039"/>
              <a:gd name="T18" fmla="*/ 2147483647 w 1078750"/>
              <a:gd name="T19" fmla="*/ 2147483647 h 506039"/>
              <a:gd name="T20" fmla="*/ 2147483647 w 1078750"/>
              <a:gd name="T21" fmla="*/ 2147483647 h 506039"/>
              <a:gd name="T22" fmla="*/ 2147483647 w 1078750"/>
              <a:gd name="T23" fmla="*/ 2147483647 h 506039"/>
              <a:gd name="T24" fmla="*/ 2147483647 w 1078750"/>
              <a:gd name="T25" fmla="*/ 2147483647 h 506039"/>
              <a:gd name="T26" fmla="*/ 2147483647 w 1078750"/>
              <a:gd name="T27" fmla="*/ 2147483647 h 506039"/>
              <a:gd name="T28" fmla="*/ 2147483647 w 1078750"/>
              <a:gd name="T29" fmla="*/ 2147483647 h 506039"/>
              <a:gd name="T30" fmla="*/ 0 w 1078750"/>
              <a:gd name="T31" fmla="*/ 0 h 506039"/>
              <a:gd name="T32" fmla="*/ 0 w 1078750"/>
              <a:gd name="T33" fmla="*/ 0 h 506039"/>
              <a:gd name="T34" fmla="*/ 1078750 w 1078750"/>
              <a:gd name="T35" fmla="*/ 506039 h 506039"/>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T32" t="T33" r="T34" b="T35"/>
            <a:pathLst>
              <a:path w="1078750" h="506039">
                <a:moveTo>
                  <a:pt x="1001714" y="7422"/>
                </a:moveTo>
                <a:cubicBezTo>
                  <a:pt x="1005711" y="49789"/>
                  <a:pt x="958177" y="192842"/>
                  <a:pt x="964645" y="247165"/>
                </a:cubicBezTo>
                <a:cubicBezTo>
                  <a:pt x="979352" y="277214"/>
                  <a:pt x="1001536" y="225034"/>
                  <a:pt x="1022482" y="231099"/>
                </a:cubicBezTo>
                <a:cubicBezTo>
                  <a:pt x="1077167" y="227524"/>
                  <a:pt x="1071048" y="288624"/>
                  <a:pt x="1072651" y="299619"/>
                </a:cubicBezTo>
                <a:cubicBezTo>
                  <a:pt x="1069862" y="325232"/>
                  <a:pt x="1078750" y="378152"/>
                  <a:pt x="1035314" y="379008"/>
                </a:cubicBezTo>
                <a:cubicBezTo>
                  <a:pt x="1004429" y="380508"/>
                  <a:pt x="1012452" y="320772"/>
                  <a:pt x="980523" y="355215"/>
                </a:cubicBezTo>
                <a:cubicBezTo>
                  <a:pt x="973319" y="414458"/>
                  <a:pt x="987625" y="429018"/>
                  <a:pt x="1007611" y="486060"/>
                </a:cubicBezTo>
                <a:cubicBezTo>
                  <a:pt x="900847" y="501617"/>
                  <a:pt x="527847" y="506039"/>
                  <a:pt x="425089" y="491934"/>
                </a:cubicBezTo>
                <a:cubicBezTo>
                  <a:pt x="373655" y="491500"/>
                  <a:pt x="383095" y="440859"/>
                  <a:pt x="411951" y="444807"/>
                </a:cubicBezTo>
                <a:cubicBezTo>
                  <a:pt x="472353" y="438767"/>
                  <a:pt x="435023" y="393098"/>
                  <a:pt x="363666" y="390310"/>
                </a:cubicBezTo>
                <a:cubicBezTo>
                  <a:pt x="301759" y="393318"/>
                  <a:pt x="249661" y="418583"/>
                  <a:pt x="306733" y="447353"/>
                </a:cubicBezTo>
                <a:cubicBezTo>
                  <a:pt x="338635" y="448993"/>
                  <a:pt x="388569" y="485969"/>
                  <a:pt x="281333" y="492240"/>
                </a:cubicBezTo>
                <a:cubicBezTo>
                  <a:pt x="116162" y="492236"/>
                  <a:pt x="128884" y="491500"/>
                  <a:pt x="1933" y="486577"/>
                </a:cubicBezTo>
                <a:cubicBezTo>
                  <a:pt x="3051" y="365903"/>
                  <a:pt x="5512" y="87555"/>
                  <a:pt x="0" y="0"/>
                </a:cubicBezTo>
              </a:path>
            </a:pathLst>
          </a:custGeom>
          <a:solidFill>
            <a:srgbClr val="77131F"/>
          </a:solidFill>
          <a:ln w="9525" cap="flat">
            <a:noFill/>
            <a:round/>
            <a:headEnd/>
            <a:tailEnd/>
          </a:ln>
          <a:effectLst/>
        </p:spPr>
        <p:txBody>
          <a:bodyPr lIns="45720" tIns="46800" rIns="45720" bIns="46800" anchor="ctr" anchorCtr="1"/>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FFFFFF"/>
                </a:solidFill>
                <a:latin typeface="Calibri" pitchFamily="34" charset="0"/>
              </a:rPr>
              <a:t> Methodology</a:t>
            </a:r>
          </a:p>
        </p:txBody>
      </p:sp>
      <p:sp>
        <p:nvSpPr>
          <p:cNvPr id="24581" name="AutoShape 5"/>
          <p:cNvSpPr>
            <a:spLocks noChangeArrowheads="1"/>
          </p:cNvSpPr>
          <p:nvPr/>
        </p:nvSpPr>
        <p:spPr bwMode="auto">
          <a:xfrm>
            <a:off x="577850" y="1524000"/>
            <a:ext cx="2301875" cy="108585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2147483647 w 1078750"/>
              <a:gd name="T5" fmla="*/ 2147483647 h 506039"/>
              <a:gd name="T6" fmla="*/ 2147483647 w 1078750"/>
              <a:gd name="T7" fmla="*/ 2147483647 h 506039"/>
              <a:gd name="T8" fmla="*/ 2147483647 w 1078750"/>
              <a:gd name="T9" fmla="*/ 2147483647 h 506039"/>
              <a:gd name="T10" fmla="*/ 2147483647 w 1078750"/>
              <a:gd name="T11" fmla="*/ 2147483647 h 506039"/>
              <a:gd name="T12" fmla="*/ 2147483647 w 1078750"/>
              <a:gd name="T13" fmla="*/ 2147483647 h 506039"/>
              <a:gd name="T14" fmla="*/ 2147483647 w 1078750"/>
              <a:gd name="T15" fmla="*/ 2147483647 h 506039"/>
              <a:gd name="T16" fmla="*/ 2147483647 w 1078750"/>
              <a:gd name="T17" fmla="*/ 2147483647 h 506039"/>
              <a:gd name="T18" fmla="*/ 2147483647 w 1078750"/>
              <a:gd name="T19" fmla="*/ 2147483647 h 506039"/>
              <a:gd name="T20" fmla="*/ 2147483647 w 1078750"/>
              <a:gd name="T21" fmla="*/ 2147483647 h 506039"/>
              <a:gd name="T22" fmla="*/ 2147483647 w 1078750"/>
              <a:gd name="T23" fmla="*/ 2147483647 h 506039"/>
              <a:gd name="T24" fmla="*/ 2147483647 w 1078750"/>
              <a:gd name="T25" fmla="*/ 2147483647 h 506039"/>
              <a:gd name="T26" fmla="*/ 2147483647 w 1078750"/>
              <a:gd name="T27" fmla="*/ 2147483647 h 506039"/>
              <a:gd name="T28" fmla="*/ 2147483647 w 1078750"/>
              <a:gd name="T29" fmla="*/ 2147483647 h 506039"/>
              <a:gd name="T30" fmla="*/ 0 w 1078750"/>
              <a:gd name="T31" fmla="*/ 0 h 506039"/>
              <a:gd name="T32" fmla="*/ 0 w 1078750"/>
              <a:gd name="T33" fmla="*/ 0 h 506039"/>
              <a:gd name="T34" fmla="*/ 1078750 w 1078750"/>
              <a:gd name="T35" fmla="*/ 506039 h 506039"/>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T32" t="T33" r="T34" b="T35"/>
            <a:pathLst>
              <a:path w="1078750" h="506039">
                <a:moveTo>
                  <a:pt x="1001714" y="7422"/>
                </a:moveTo>
                <a:cubicBezTo>
                  <a:pt x="1005711" y="49789"/>
                  <a:pt x="958177" y="192842"/>
                  <a:pt x="964645" y="247165"/>
                </a:cubicBezTo>
                <a:cubicBezTo>
                  <a:pt x="979352" y="277214"/>
                  <a:pt x="1001536" y="225034"/>
                  <a:pt x="1022482" y="231099"/>
                </a:cubicBezTo>
                <a:cubicBezTo>
                  <a:pt x="1077167" y="227524"/>
                  <a:pt x="1071048" y="288624"/>
                  <a:pt x="1072651" y="299619"/>
                </a:cubicBezTo>
                <a:cubicBezTo>
                  <a:pt x="1069862" y="325232"/>
                  <a:pt x="1078750" y="378152"/>
                  <a:pt x="1035314" y="379008"/>
                </a:cubicBezTo>
                <a:cubicBezTo>
                  <a:pt x="1004429" y="380508"/>
                  <a:pt x="1012452" y="320772"/>
                  <a:pt x="980523" y="355215"/>
                </a:cubicBezTo>
                <a:cubicBezTo>
                  <a:pt x="973319" y="414458"/>
                  <a:pt x="987625" y="429018"/>
                  <a:pt x="1007611" y="486060"/>
                </a:cubicBezTo>
                <a:cubicBezTo>
                  <a:pt x="900847" y="501617"/>
                  <a:pt x="527847" y="506039"/>
                  <a:pt x="425089" y="491934"/>
                </a:cubicBezTo>
                <a:cubicBezTo>
                  <a:pt x="373655" y="491500"/>
                  <a:pt x="383095" y="440859"/>
                  <a:pt x="411951" y="444807"/>
                </a:cubicBezTo>
                <a:cubicBezTo>
                  <a:pt x="472353" y="438767"/>
                  <a:pt x="435023" y="393098"/>
                  <a:pt x="363666" y="390310"/>
                </a:cubicBezTo>
                <a:cubicBezTo>
                  <a:pt x="301759" y="393318"/>
                  <a:pt x="249661" y="418583"/>
                  <a:pt x="306733" y="447353"/>
                </a:cubicBezTo>
                <a:cubicBezTo>
                  <a:pt x="338635" y="448993"/>
                  <a:pt x="388569" y="485969"/>
                  <a:pt x="281333" y="492240"/>
                </a:cubicBezTo>
                <a:cubicBezTo>
                  <a:pt x="116162" y="492236"/>
                  <a:pt x="128884" y="491500"/>
                  <a:pt x="1933" y="486577"/>
                </a:cubicBezTo>
                <a:cubicBezTo>
                  <a:pt x="3051" y="365903"/>
                  <a:pt x="5512" y="87555"/>
                  <a:pt x="0" y="0"/>
                </a:cubicBezTo>
              </a:path>
            </a:pathLst>
          </a:custGeom>
          <a:solidFill>
            <a:srgbClr val="298527"/>
          </a:solidFill>
          <a:ln w="9525" cap="flat">
            <a:noFill/>
            <a:round/>
            <a:headEnd/>
            <a:tailEnd/>
          </a:ln>
          <a:effectLst/>
        </p:spPr>
        <p:txBody>
          <a:bodyPr lIns="45720" tIns="46800" rIns="4572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FFFFFF"/>
                </a:solidFill>
                <a:latin typeface="Calibri" pitchFamily="34" charset="0"/>
              </a:rPr>
              <a:t>Licenses </a:t>
            </a:r>
          </a:p>
        </p:txBody>
      </p:sp>
      <p:sp>
        <p:nvSpPr>
          <p:cNvPr id="24582" name="AutoShape 6"/>
          <p:cNvSpPr>
            <a:spLocks noChangeArrowheads="1"/>
          </p:cNvSpPr>
          <p:nvPr/>
        </p:nvSpPr>
        <p:spPr bwMode="auto">
          <a:xfrm>
            <a:off x="3275013" y="1536700"/>
            <a:ext cx="2419350" cy="10541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 w 3881254"/>
              <a:gd name="T5" fmla="*/ 5 h 1743676"/>
              <a:gd name="T6" fmla="*/ 12 w 3881254"/>
              <a:gd name="T7" fmla="*/ 6 h 1743676"/>
              <a:gd name="T8" fmla="*/ 13 w 3881254"/>
              <a:gd name="T9" fmla="*/ 5 h 1743676"/>
              <a:gd name="T10" fmla="*/ 14 w 3881254"/>
              <a:gd name="T11" fmla="*/ 6 h 1743676"/>
              <a:gd name="T12" fmla="*/ 27 w 3881254"/>
              <a:gd name="T13" fmla="*/ 6 h 1743676"/>
              <a:gd name="T14" fmla="*/ 27 w 3881254"/>
              <a:gd name="T15" fmla="*/ 4 h 1743676"/>
              <a:gd name="T16" fmla="*/ 26 w 3881254"/>
              <a:gd name="T17" fmla="*/ 4 h 1743676"/>
              <a:gd name="T18" fmla="*/ 26 w 3881254"/>
              <a:gd name="T19" fmla="*/ 3 h 1743676"/>
              <a:gd name="T20" fmla="*/ 28 w 3881254"/>
              <a:gd name="T21" fmla="*/ 3 h 1743676"/>
              <a:gd name="T22" fmla="*/ 27 w 3881254"/>
              <a:gd name="T23" fmla="*/ 1 h 1743676"/>
              <a:gd name="T24" fmla="*/ 1 w 3881254"/>
              <a:gd name="T25" fmla="*/ 0 h 1743676"/>
              <a:gd name="T26" fmla="*/ 1 w 3881254"/>
              <a:gd name="T27" fmla="*/ 3 h 1743676"/>
              <a:gd name="T28" fmla="*/ 1 w 3881254"/>
              <a:gd name="T29" fmla="*/ 2 h 1743676"/>
              <a:gd name="T30" fmla="*/ 4 w 3881254"/>
              <a:gd name="T31" fmla="*/ 4 h 1743676"/>
              <a:gd name="T32" fmla="*/ 2 w 3881254"/>
              <a:gd name="T33" fmla="*/ 5 h 1743676"/>
              <a:gd name="T34" fmla="*/ 1 w 3881254"/>
              <a:gd name="T35" fmla="*/ 4 h 1743676"/>
              <a:gd name="T36" fmla="*/ 1 w 3881254"/>
              <a:gd name="T37" fmla="*/ 5 h 1743676"/>
              <a:gd name="T38" fmla="*/ 0 w 3881254"/>
              <a:gd name="T39" fmla="*/ 0 h 1743676"/>
              <a:gd name="T40" fmla="*/ 3881254 w 3881254"/>
              <a:gd name="T41" fmla="*/ 1743676 h 1743676"/>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T38" t="T39" r="T40" b="T41"/>
            <a:pathLst>
              <a:path w="3881254" h="1743676">
                <a:moveTo>
                  <a:pt x="253510" y="1651000"/>
                </a:moveTo>
                <a:cubicBezTo>
                  <a:pt x="497084" y="1721708"/>
                  <a:pt x="1315154" y="1693912"/>
                  <a:pt x="1608628" y="1711982"/>
                </a:cubicBezTo>
                <a:cubicBezTo>
                  <a:pt x="1861069" y="1704863"/>
                  <a:pt x="1318818" y="1403557"/>
                  <a:pt x="1768158" y="1392921"/>
                </a:cubicBezTo>
                <a:cubicBezTo>
                  <a:pt x="2313216" y="1406215"/>
                  <a:pt x="1647360" y="1686792"/>
                  <a:pt x="1959593" y="1696028"/>
                </a:cubicBezTo>
                <a:cubicBezTo>
                  <a:pt x="2298414" y="1687981"/>
                  <a:pt x="3351099" y="1743676"/>
                  <a:pt x="3641557" y="1663700"/>
                </a:cubicBezTo>
                <a:cubicBezTo>
                  <a:pt x="3703210" y="1648393"/>
                  <a:pt x="3785060" y="1310004"/>
                  <a:pt x="3702339" y="1216171"/>
                </a:cubicBezTo>
                <a:cubicBezTo>
                  <a:pt x="3611308" y="1202595"/>
                  <a:pt x="3686935" y="1275080"/>
                  <a:pt x="3552034" y="1292147"/>
                </a:cubicBezTo>
                <a:cubicBezTo>
                  <a:pt x="3373020" y="1291481"/>
                  <a:pt x="3437951" y="806086"/>
                  <a:pt x="3531046" y="800100"/>
                </a:cubicBezTo>
                <a:cubicBezTo>
                  <a:pt x="3737679" y="783354"/>
                  <a:pt x="3618584" y="875265"/>
                  <a:pt x="3783576" y="889311"/>
                </a:cubicBezTo>
                <a:cubicBezTo>
                  <a:pt x="3881254" y="887817"/>
                  <a:pt x="3700670" y="410254"/>
                  <a:pt x="3670433" y="25400"/>
                </a:cubicBezTo>
                <a:lnTo>
                  <a:pt x="228110" y="0"/>
                </a:lnTo>
                <a:cubicBezTo>
                  <a:pt x="171983" y="366784"/>
                  <a:pt x="0" y="806427"/>
                  <a:pt x="127133" y="838200"/>
                </a:cubicBezTo>
                <a:cubicBezTo>
                  <a:pt x="186400" y="829733"/>
                  <a:pt x="190822" y="754724"/>
                  <a:pt x="249099" y="741012"/>
                </a:cubicBezTo>
                <a:cubicBezTo>
                  <a:pt x="412550" y="720515"/>
                  <a:pt x="456531" y="776239"/>
                  <a:pt x="453768" y="1018318"/>
                </a:cubicBezTo>
                <a:cubicBezTo>
                  <a:pt x="449676" y="1112833"/>
                  <a:pt x="456441" y="1291115"/>
                  <a:pt x="336215" y="1308100"/>
                </a:cubicBezTo>
                <a:cubicBezTo>
                  <a:pt x="240164" y="1299633"/>
                  <a:pt x="272537" y="1148547"/>
                  <a:pt x="147186" y="1215947"/>
                </a:cubicBezTo>
                <a:cubicBezTo>
                  <a:pt x="138719" y="1273097"/>
                  <a:pt x="137738" y="1387598"/>
                  <a:pt x="253510" y="1651000"/>
                </a:cubicBezTo>
                <a:close/>
              </a:path>
            </a:pathLst>
          </a:custGeom>
          <a:solidFill>
            <a:srgbClr val="2E3D9A"/>
          </a:solidFill>
          <a:ln w="9525" cap="flat">
            <a:noFill/>
            <a:round/>
            <a:headEnd/>
            <a:tailEnd/>
          </a:ln>
          <a:effectLst/>
        </p:spPr>
        <p:txBody>
          <a:bodyPr lIns="45720" tIns="46800" rIns="4572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a:solidFill>
                  <a:srgbClr val="FFFFFF"/>
                </a:solidFill>
                <a:latin typeface="Calibri" pitchFamily="34" charset="0"/>
              </a:rPr>
              <a:t>Community</a:t>
            </a:r>
          </a:p>
        </p:txBody>
      </p:sp>
      <p:sp>
        <p:nvSpPr>
          <p:cNvPr id="24584" name="Text Box 8"/>
          <p:cNvSpPr txBox="1">
            <a:spLocks noChangeArrowheads="1"/>
          </p:cNvSpPr>
          <p:nvPr/>
        </p:nvSpPr>
        <p:spPr bwMode="auto">
          <a:xfrm>
            <a:off x="425450" y="304800"/>
            <a:ext cx="8229600" cy="1143000"/>
          </a:xfrm>
          <a:prstGeom prst="rect">
            <a:avLst/>
          </a:prstGeom>
          <a:noFill/>
          <a:ln w="9525" cap="flat">
            <a:noFill/>
            <a:round/>
            <a:headEnd/>
            <a:tailEnd/>
          </a:ln>
          <a:effectLst/>
        </p:spPr>
        <p:txBody>
          <a:bodyPr lIns="90000" tIns="46800" rIns="9000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dirty="0" smtClean="0">
                <a:solidFill>
                  <a:srgbClr val="000000"/>
                </a:solidFill>
                <a:latin typeface="Calibri" pitchFamily="34" charset="0"/>
                <a:cs typeface="Arial" pitchFamily="34" charset="0"/>
              </a:rPr>
              <a:t>FOSS is </a:t>
            </a:r>
            <a:r>
              <a:rPr lang="en-US" sz="4000" dirty="0">
                <a:solidFill>
                  <a:srgbClr val="000000"/>
                </a:solidFill>
                <a:latin typeface="Calibri" pitchFamily="34" charset="0"/>
                <a:cs typeface="Arial" pitchFamily="34" charset="0"/>
              </a:rPr>
              <a:t>Three Things</a:t>
            </a:r>
          </a:p>
        </p:txBody>
      </p:sp>
      <p:sp>
        <p:nvSpPr>
          <p:cNvPr id="10" name="TextBox 9"/>
          <p:cNvSpPr txBox="1"/>
          <p:nvPr/>
        </p:nvSpPr>
        <p:spPr>
          <a:xfrm>
            <a:off x="1612825" y="6135469"/>
            <a:ext cx="6921575" cy="646331"/>
          </a:xfrm>
          <a:prstGeom prst="rect">
            <a:avLst/>
          </a:prstGeom>
          <a:noFill/>
        </p:spPr>
        <p:txBody>
          <a:bodyPr wrap="square" rtlCol="0">
            <a:spAutoFit/>
          </a:bodyPr>
          <a:lstStyle/>
          <a:p>
            <a:r>
              <a:rPr lang="en-US" dirty="0" smtClean="0"/>
              <a:t>Attribute: Matt </a:t>
            </a:r>
            <a:r>
              <a:rPr lang="en-US" dirty="0" err="1" smtClean="0">
                <a:solidFill>
                  <a:schemeClr val="tx2">
                    <a:lumMod val="50000"/>
                  </a:schemeClr>
                </a:solidFill>
              </a:rPr>
              <a:t>Germonprez</a:t>
            </a:r>
            <a:r>
              <a:rPr lang="en-US" dirty="0" smtClean="0">
                <a:solidFill>
                  <a:schemeClr val="tx2">
                    <a:lumMod val="50000"/>
                  </a:schemeClr>
                </a:solidFill>
              </a:rPr>
              <a:t>, Julie and Ken Kendall, Brian Warner, </a:t>
            </a:r>
          </a:p>
          <a:p>
            <a:r>
              <a:rPr lang="en-US" dirty="0" smtClean="0">
                <a:solidFill>
                  <a:schemeClr val="tx2">
                    <a:lumMod val="50000"/>
                  </a:schemeClr>
                </a:solidFill>
              </a:rPr>
              <a:t>Lars </a:t>
            </a:r>
            <a:r>
              <a:rPr lang="en-US" dirty="0" err="1" smtClean="0">
                <a:solidFill>
                  <a:schemeClr val="tx2">
                    <a:lumMod val="50000"/>
                  </a:schemeClr>
                </a:solidFill>
              </a:rPr>
              <a:t>Mathiassen</a:t>
            </a:r>
            <a:r>
              <a:rPr lang="en-US" dirty="0" smtClean="0">
                <a:solidFill>
                  <a:schemeClr val="tx2">
                    <a:lumMod val="50000"/>
                  </a:schemeClr>
                </a:solidFill>
              </a:rPr>
              <a:t>, Brett Young</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AutoShape 1"/>
          <p:cNvSpPr>
            <a:spLocks noChangeArrowheads="1"/>
          </p:cNvSpPr>
          <p:nvPr/>
        </p:nvSpPr>
        <p:spPr bwMode="auto">
          <a:xfrm>
            <a:off x="642938" y="2438400"/>
            <a:ext cx="7921625" cy="2743200"/>
          </a:xfrm>
          <a:prstGeom prst="roundRect">
            <a:avLst>
              <a:gd name="adj" fmla="val 65"/>
            </a:avLst>
          </a:prstGeom>
          <a:solidFill>
            <a:srgbClr val="298527"/>
          </a:solidFill>
          <a:ln w="9525" cap="flat">
            <a:noFill/>
            <a:round/>
            <a:headEnd/>
            <a:tailEnd/>
          </a:ln>
          <a:effectLst/>
        </p:spPr>
        <p:txBody>
          <a:bodyPr lIns="90000" tIns="46800" rIns="90000" bIns="46800" anchor="ctr"/>
          <a:lstStyle/>
          <a:p>
            <a:pPr marL="290513" indent="-290513">
              <a:buClr>
                <a:srgbClr val="FFFFFF"/>
              </a:buClr>
              <a:buFont typeface="Arial" pitchFamily="34" charset="0"/>
              <a:buChar char="•"/>
              <a:tabLst>
                <a:tab pos="290513" algn="l"/>
                <a:tab pos="1204913" algn="l"/>
                <a:tab pos="2119313" algn="l"/>
                <a:tab pos="3033713" algn="l"/>
                <a:tab pos="3948113" algn="l"/>
                <a:tab pos="4862513" algn="l"/>
                <a:tab pos="5776913" algn="l"/>
                <a:tab pos="6691313" algn="l"/>
                <a:tab pos="7605713" algn="l"/>
                <a:tab pos="8520113" algn="l"/>
                <a:tab pos="9434513" algn="l"/>
                <a:tab pos="10348913" algn="l"/>
              </a:tabLst>
            </a:pPr>
            <a:r>
              <a:rPr lang="en-GB" sz="2400" dirty="0">
                <a:solidFill>
                  <a:srgbClr val="FFFFFF"/>
                </a:solidFill>
                <a:latin typeface="Calibri" pitchFamily="34" charset="0"/>
                <a:cs typeface="Arial" pitchFamily="34" charset="0"/>
              </a:rPr>
              <a:t>More than 60 </a:t>
            </a:r>
            <a:r>
              <a:rPr lang="en-GB" sz="2400" dirty="0" smtClean="0">
                <a:solidFill>
                  <a:srgbClr val="FFFFFF"/>
                </a:solidFill>
                <a:latin typeface="Calibri" pitchFamily="34" charset="0"/>
                <a:cs typeface="Arial" pitchFamily="34" charset="0"/>
              </a:rPr>
              <a:t>licenses, but two </a:t>
            </a:r>
            <a:r>
              <a:rPr lang="en-GB" sz="2400" dirty="0">
                <a:solidFill>
                  <a:srgbClr val="FFFFFF"/>
                </a:solidFill>
                <a:latin typeface="Calibri" pitchFamily="34" charset="0"/>
                <a:cs typeface="Arial" pitchFamily="34" charset="0"/>
              </a:rPr>
              <a:t>basic types of licenses</a:t>
            </a:r>
            <a:br>
              <a:rPr lang="en-GB" sz="2400" dirty="0">
                <a:solidFill>
                  <a:srgbClr val="FFFFFF"/>
                </a:solidFill>
                <a:latin typeface="Calibri" pitchFamily="34" charset="0"/>
                <a:cs typeface="Arial" pitchFamily="34" charset="0"/>
              </a:rPr>
            </a:br>
            <a:endParaRPr lang="en-GB" sz="2400" dirty="0" smtClean="0">
              <a:solidFill>
                <a:srgbClr val="FFFFFF"/>
              </a:solidFill>
              <a:latin typeface="Calibri" pitchFamily="34" charset="0"/>
              <a:cs typeface="Arial" pitchFamily="34" charset="0"/>
            </a:endParaRPr>
          </a:p>
          <a:p>
            <a:pPr marL="457200" indent="-457200">
              <a:buClr>
                <a:srgbClr val="FFFFFF"/>
              </a:buClr>
              <a:buFont typeface="+mj-lt"/>
              <a:buAutoNum type="arabicPeriod"/>
              <a:tabLst>
                <a:tab pos="290513" algn="l"/>
                <a:tab pos="1204913" algn="l"/>
                <a:tab pos="2119313" algn="l"/>
                <a:tab pos="3033713" algn="l"/>
                <a:tab pos="3948113" algn="l"/>
                <a:tab pos="4862513" algn="l"/>
                <a:tab pos="5776913" algn="l"/>
                <a:tab pos="6691313" algn="l"/>
                <a:tab pos="7605713" algn="l"/>
                <a:tab pos="8520113" algn="l"/>
                <a:tab pos="9434513" algn="l"/>
                <a:tab pos="10348913" algn="l"/>
              </a:tabLst>
            </a:pPr>
            <a:r>
              <a:rPr lang="en-US" sz="2400" dirty="0" smtClean="0">
                <a:solidFill>
                  <a:srgbClr val="FFFFFF"/>
                </a:solidFill>
                <a:latin typeface="Calibri" pitchFamily="34" charset="0"/>
                <a:cs typeface="Arial" pitchFamily="34" charset="0"/>
              </a:rPr>
              <a:t>Require code </a:t>
            </a:r>
            <a:r>
              <a:rPr lang="en-US" sz="2400" dirty="0">
                <a:solidFill>
                  <a:srgbClr val="FFFFFF"/>
                </a:solidFill>
                <a:latin typeface="Calibri" pitchFamily="34" charset="0"/>
                <a:cs typeface="Arial" pitchFamily="34" charset="0"/>
              </a:rPr>
              <a:t>changes to be returned to the </a:t>
            </a:r>
            <a:r>
              <a:rPr lang="en-US" sz="2400" dirty="0" smtClean="0">
                <a:solidFill>
                  <a:srgbClr val="FFFFFF"/>
                </a:solidFill>
                <a:latin typeface="Calibri" pitchFamily="34" charset="0"/>
                <a:cs typeface="Arial" pitchFamily="34" charset="0"/>
              </a:rPr>
              <a:t>community. AKA “</a:t>
            </a:r>
            <a:r>
              <a:rPr lang="en-US" sz="2400" dirty="0" err="1" smtClean="0">
                <a:solidFill>
                  <a:srgbClr val="FFFFFF"/>
                </a:solidFill>
                <a:latin typeface="Calibri" pitchFamily="34" charset="0"/>
                <a:cs typeface="Arial" pitchFamily="34" charset="0"/>
              </a:rPr>
              <a:t>Copyleft</a:t>
            </a:r>
            <a:r>
              <a:rPr lang="en-US" sz="2400" dirty="0" smtClean="0">
                <a:solidFill>
                  <a:srgbClr val="FFFFFF"/>
                </a:solidFill>
                <a:latin typeface="Calibri" pitchFamily="34" charset="0"/>
                <a:cs typeface="Arial" pitchFamily="34" charset="0"/>
              </a:rPr>
              <a:t>” </a:t>
            </a:r>
            <a:r>
              <a:rPr lang="en-US" sz="2400" dirty="0">
                <a:solidFill>
                  <a:srgbClr val="FFFFFF"/>
                </a:solidFill>
                <a:latin typeface="Calibri" pitchFamily="34" charset="0"/>
                <a:cs typeface="Arial" pitchFamily="34" charset="0"/>
              </a:rPr>
              <a:t>license. </a:t>
            </a:r>
            <a:br>
              <a:rPr lang="en-US" sz="2400" dirty="0">
                <a:solidFill>
                  <a:srgbClr val="FFFFFF"/>
                </a:solidFill>
                <a:latin typeface="Calibri" pitchFamily="34" charset="0"/>
                <a:cs typeface="Arial" pitchFamily="34" charset="0"/>
              </a:rPr>
            </a:br>
            <a:endParaRPr lang="en-US" sz="2400" dirty="0" smtClean="0">
              <a:solidFill>
                <a:srgbClr val="FFFFFF"/>
              </a:solidFill>
              <a:latin typeface="Calibri" pitchFamily="34" charset="0"/>
              <a:cs typeface="Arial" pitchFamily="34" charset="0"/>
            </a:endParaRPr>
          </a:p>
          <a:p>
            <a:pPr marL="457200" indent="-457200">
              <a:buClr>
                <a:srgbClr val="FFFFFF"/>
              </a:buClr>
              <a:buFont typeface="+mj-lt"/>
              <a:buAutoNum type="arabicPeriod"/>
              <a:tabLst>
                <a:tab pos="290513" algn="l"/>
                <a:tab pos="1204913" algn="l"/>
                <a:tab pos="2119313" algn="l"/>
                <a:tab pos="3033713" algn="l"/>
                <a:tab pos="3948113" algn="l"/>
                <a:tab pos="4862513" algn="l"/>
                <a:tab pos="5776913" algn="l"/>
                <a:tab pos="6691313" algn="l"/>
                <a:tab pos="7605713" algn="l"/>
                <a:tab pos="8520113" algn="l"/>
                <a:tab pos="9434513" algn="l"/>
                <a:tab pos="10348913" algn="l"/>
              </a:tabLst>
            </a:pPr>
            <a:r>
              <a:rPr lang="en-US" sz="2400" dirty="0" smtClean="0">
                <a:solidFill>
                  <a:srgbClr val="FFFFFF"/>
                </a:solidFill>
                <a:latin typeface="Calibri" pitchFamily="34" charset="0"/>
                <a:cs typeface="Arial" pitchFamily="34" charset="0"/>
              </a:rPr>
              <a:t>Permit modified </a:t>
            </a:r>
            <a:r>
              <a:rPr lang="en-US" sz="2400" dirty="0">
                <a:solidFill>
                  <a:srgbClr val="FFFFFF"/>
                </a:solidFill>
                <a:latin typeface="Calibri" pitchFamily="34" charset="0"/>
                <a:cs typeface="Arial" pitchFamily="34" charset="0"/>
              </a:rPr>
              <a:t>versions to be retained as proprietary and permit arbitrary integration into proprietary software. </a:t>
            </a:r>
          </a:p>
        </p:txBody>
      </p:sp>
      <p:sp>
        <p:nvSpPr>
          <p:cNvPr id="25602" name="AutoShape 2"/>
          <p:cNvSpPr>
            <a:spLocks noChangeArrowheads="1"/>
          </p:cNvSpPr>
          <p:nvPr/>
        </p:nvSpPr>
        <p:spPr bwMode="auto">
          <a:xfrm>
            <a:off x="609600" y="5334000"/>
            <a:ext cx="7924800" cy="709613"/>
          </a:xfrm>
          <a:prstGeom prst="roundRect">
            <a:avLst>
              <a:gd name="adj" fmla="val 65"/>
            </a:avLst>
          </a:prstGeom>
          <a:solidFill>
            <a:srgbClr val="F2AB01"/>
          </a:solidFill>
          <a:ln w="9525" cap="flat">
            <a:noFill/>
            <a:round/>
            <a:headEnd/>
            <a:tailEnd/>
          </a:ln>
          <a:effectLst/>
        </p:spPr>
        <p:txBody>
          <a:bodyPr wrap="none" lIns="90000" tIns="46800" rIns="90000" bIns="46800" anchor="ctr"/>
          <a:lstStyle/>
          <a:p>
            <a:pPr algn="ctr">
              <a:buClrTx/>
              <a:buSzPct val="75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dirty="0">
                <a:solidFill>
                  <a:srgbClr val="000000"/>
                </a:solidFill>
                <a:latin typeface="Calibri" pitchFamily="34" charset="0"/>
                <a:cs typeface="Arial" pitchFamily="34" charset="0"/>
              </a:rPr>
              <a:t>Copyrights are still a core foundational element </a:t>
            </a:r>
            <a:br>
              <a:rPr lang="en-GB" sz="2400" dirty="0">
                <a:solidFill>
                  <a:srgbClr val="000000"/>
                </a:solidFill>
                <a:latin typeface="Calibri" pitchFamily="34" charset="0"/>
                <a:cs typeface="Arial" pitchFamily="34" charset="0"/>
              </a:rPr>
            </a:br>
            <a:r>
              <a:rPr lang="en-GB" sz="2400" dirty="0">
                <a:solidFill>
                  <a:srgbClr val="000000"/>
                </a:solidFill>
                <a:latin typeface="Calibri" pitchFamily="34" charset="0"/>
                <a:cs typeface="Arial" pitchFamily="34" charset="0"/>
              </a:rPr>
              <a:t>of all Open Source licenses</a:t>
            </a:r>
          </a:p>
        </p:txBody>
      </p:sp>
      <p:sp>
        <p:nvSpPr>
          <p:cNvPr id="25603" name="Text Box 3"/>
          <p:cNvSpPr txBox="1">
            <a:spLocks noChangeArrowheads="1"/>
          </p:cNvSpPr>
          <p:nvPr/>
        </p:nvSpPr>
        <p:spPr bwMode="auto">
          <a:xfrm>
            <a:off x="425450" y="304800"/>
            <a:ext cx="8229600" cy="1143000"/>
          </a:xfrm>
          <a:prstGeom prst="rect">
            <a:avLst/>
          </a:prstGeom>
          <a:noFill/>
          <a:ln w="9525" cap="flat">
            <a:noFill/>
            <a:round/>
            <a:headEnd/>
            <a:tailEnd/>
          </a:ln>
          <a:effectLst/>
        </p:spPr>
        <p:txBody>
          <a:bodyPr lIns="90000" tIns="46800" rIns="9000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000" dirty="0" smtClean="0">
                <a:solidFill>
                  <a:srgbClr val="000000"/>
                </a:solidFill>
                <a:latin typeface="Calibri" pitchFamily="34" charset="0"/>
                <a:cs typeface="Arial" pitchFamily="34" charset="0"/>
              </a:rPr>
              <a:t>FOSS Licenses</a:t>
            </a:r>
            <a:endParaRPr lang="en-US" sz="4000" dirty="0">
              <a:solidFill>
                <a:srgbClr val="000000"/>
              </a:solidFill>
              <a:latin typeface="Calibri" pitchFamily="34" charset="0"/>
              <a:cs typeface="Arial" pitchFamily="34" charset="0"/>
            </a:endParaRPr>
          </a:p>
        </p:txBody>
      </p:sp>
      <p:sp>
        <p:nvSpPr>
          <p:cNvPr id="25604" name="AutoShape 4"/>
          <p:cNvSpPr>
            <a:spLocks noChangeArrowheads="1"/>
          </p:cNvSpPr>
          <p:nvPr/>
        </p:nvSpPr>
        <p:spPr bwMode="auto">
          <a:xfrm>
            <a:off x="577850" y="1219200"/>
            <a:ext cx="2301875" cy="108585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2147483647 w 1078750"/>
              <a:gd name="T5" fmla="*/ 2147483647 h 506039"/>
              <a:gd name="T6" fmla="*/ 2147483647 w 1078750"/>
              <a:gd name="T7" fmla="*/ 2147483647 h 506039"/>
              <a:gd name="T8" fmla="*/ 2147483647 w 1078750"/>
              <a:gd name="T9" fmla="*/ 2147483647 h 506039"/>
              <a:gd name="T10" fmla="*/ 2147483647 w 1078750"/>
              <a:gd name="T11" fmla="*/ 2147483647 h 506039"/>
              <a:gd name="T12" fmla="*/ 2147483647 w 1078750"/>
              <a:gd name="T13" fmla="*/ 2147483647 h 506039"/>
              <a:gd name="T14" fmla="*/ 2147483647 w 1078750"/>
              <a:gd name="T15" fmla="*/ 2147483647 h 506039"/>
              <a:gd name="T16" fmla="*/ 2147483647 w 1078750"/>
              <a:gd name="T17" fmla="*/ 2147483647 h 506039"/>
              <a:gd name="T18" fmla="*/ 2147483647 w 1078750"/>
              <a:gd name="T19" fmla="*/ 2147483647 h 506039"/>
              <a:gd name="T20" fmla="*/ 2147483647 w 1078750"/>
              <a:gd name="T21" fmla="*/ 2147483647 h 506039"/>
              <a:gd name="T22" fmla="*/ 2147483647 w 1078750"/>
              <a:gd name="T23" fmla="*/ 2147483647 h 506039"/>
              <a:gd name="T24" fmla="*/ 2147483647 w 1078750"/>
              <a:gd name="T25" fmla="*/ 2147483647 h 506039"/>
              <a:gd name="T26" fmla="*/ 2147483647 w 1078750"/>
              <a:gd name="T27" fmla="*/ 2147483647 h 506039"/>
              <a:gd name="T28" fmla="*/ 2147483647 w 1078750"/>
              <a:gd name="T29" fmla="*/ 2147483647 h 506039"/>
              <a:gd name="T30" fmla="*/ 0 w 1078750"/>
              <a:gd name="T31" fmla="*/ 0 h 506039"/>
              <a:gd name="T32" fmla="*/ 0 w 1078750"/>
              <a:gd name="T33" fmla="*/ 0 h 506039"/>
              <a:gd name="T34" fmla="*/ 1078750 w 1078750"/>
              <a:gd name="T35" fmla="*/ 506039 h 506039"/>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T32" t="T33" r="T34" b="T35"/>
            <a:pathLst>
              <a:path w="1078750" h="506039">
                <a:moveTo>
                  <a:pt x="1001714" y="7422"/>
                </a:moveTo>
                <a:cubicBezTo>
                  <a:pt x="1005711" y="49789"/>
                  <a:pt x="958177" y="192842"/>
                  <a:pt x="964645" y="247165"/>
                </a:cubicBezTo>
                <a:cubicBezTo>
                  <a:pt x="979352" y="277214"/>
                  <a:pt x="1001536" y="225034"/>
                  <a:pt x="1022482" y="231099"/>
                </a:cubicBezTo>
                <a:cubicBezTo>
                  <a:pt x="1077167" y="227524"/>
                  <a:pt x="1071048" y="288624"/>
                  <a:pt x="1072651" y="299619"/>
                </a:cubicBezTo>
                <a:cubicBezTo>
                  <a:pt x="1069862" y="325232"/>
                  <a:pt x="1078750" y="378152"/>
                  <a:pt x="1035314" y="379008"/>
                </a:cubicBezTo>
                <a:cubicBezTo>
                  <a:pt x="1004429" y="380508"/>
                  <a:pt x="1012452" y="320772"/>
                  <a:pt x="980523" y="355215"/>
                </a:cubicBezTo>
                <a:cubicBezTo>
                  <a:pt x="973319" y="414458"/>
                  <a:pt x="987625" y="429018"/>
                  <a:pt x="1007611" y="486060"/>
                </a:cubicBezTo>
                <a:cubicBezTo>
                  <a:pt x="900847" y="501617"/>
                  <a:pt x="527847" y="506039"/>
                  <a:pt x="425089" y="491934"/>
                </a:cubicBezTo>
                <a:cubicBezTo>
                  <a:pt x="373655" y="491500"/>
                  <a:pt x="383095" y="440859"/>
                  <a:pt x="411951" y="444807"/>
                </a:cubicBezTo>
                <a:cubicBezTo>
                  <a:pt x="472353" y="438767"/>
                  <a:pt x="435023" y="393098"/>
                  <a:pt x="363666" y="390310"/>
                </a:cubicBezTo>
                <a:cubicBezTo>
                  <a:pt x="301759" y="393318"/>
                  <a:pt x="249661" y="418583"/>
                  <a:pt x="306733" y="447353"/>
                </a:cubicBezTo>
                <a:cubicBezTo>
                  <a:pt x="338635" y="448993"/>
                  <a:pt x="388569" y="485969"/>
                  <a:pt x="281333" y="492240"/>
                </a:cubicBezTo>
                <a:cubicBezTo>
                  <a:pt x="116162" y="492236"/>
                  <a:pt x="128884" y="491500"/>
                  <a:pt x="1933" y="486577"/>
                </a:cubicBezTo>
                <a:cubicBezTo>
                  <a:pt x="3051" y="365903"/>
                  <a:pt x="5512" y="87555"/>
                  <a:pt x="0" y="0"/>
                </a:cubicBezTo>
              </a:path>
            </a:pathLst>
          </a:custGeom>
          <a:solidFill>
            <a:srgbClr val="298527"/>
          </a:solidFill>
          <a:ln w="9525" cap="flat">
            <a:noFill/>
            <a:round/>
            <a:headEnd/>
            <a:tailEnd/>
          </a:ln>
          <a:effectLst/>
        </p:spPr>
        <p:txBody>
          <a:bodyPr lIns="45720" tIns="46800" rIns="4572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dirty="0">
                <a:solidFill>
                  <a:srgbClr val="FFFFFF"/>
                </a:solidFill>
                <a:latin typeface="Calibri" pitchFamily="34" charset="0"/>
              </a:rPr>
              <a:t>Licenses </a:t>
            </a:r>
          </a:p>
        </p:txBody>
      </p:sp>
      <p:sp>
        <p:nvSpPr>
          <p:cNvPr id="6" name="TextBox 5"/>
          <p:cNvSpPr txBox="1"/>
          <p:nvPr/>
        </p:nvSpPr>
        <p:spPr>
          <a:xfrm>
            <a:off x="1612825" y="6135469"/>
            <a:ext cx="6921575" cy="646331"/>
          </a:xfrm>
          <a:prstGeom prst="rect">
            <a:avLst/>
          </a:prstGeom>
          <a:noFill/>
        </p:spPr>
        <p:txBody>
          <a:bodyPr wrap="square" rtlCol="0">
            <a:spAutoFit/>
          </a:bodyPr>
          <a:lstStyle/>
          <a:p>
            <a:r>
              <a:rPr lang="en-US" dirty="0" smtClean="0"/>
              <a:t>Attribute: Matt </a:t>
            </a:r>
            <a:r>
              <a:rPr lang="en-US" dirty="0" err="1" smtClean="0">
                <a:solidFill>
                  <a:schemeClr val="tx2">
                    <a:lumMod val="50000"/>
                  </a:schemeClr>
                </a:solidFill>
              </a:rPr>
              <a:t>Germonprez</a:t>
            </a:r>
            <a:r>
              <a:rPr lang="en-US" dirty="0" smtClean="0">
                <a:solidFill>
                  <a:schemeClr val="tx2">
                    <a:lumMod val="50000"/>
                  </a:schemeClr>
                </a:solidFill>
              </a:rPr>
              <a:t>, Julie and Ken Kendall, Brian Warner, </a:t>
            </a:r>
          </a:p>
          <a:p>
            <a:r>
              <a:rPr lang="en-US" dirty="0" smtClean="0">
                <a:solidFill>
                  <a:schemeClr val="tx2">
                    <a:lumMod val="50000"/>
                  </a:schemeClr>
                </a:solidFill>
              </a:rPr>
              <a:t>Lars </a:t>
            </a:r>
            <a:r>
              <a:rPr lang="en-US" dirty="0" err="1" smtClean="0">
                <a:solidFill>
                  <a:schemeClr val="tx2">
                    <a:lumMod val="50000"/>
                  </a:schemeClr>
                </a:solidFill>
              </a:rPr>
              <a:t>Mathiassen</a:t>
            </a:r>
            <a:r>
              <a:rPr lang="en-US" dirty="0" smtClean="0">
                <a:solidFill>
                  <a:schemeClr val="tx2">
                    <a:lumMod val="50000"/>
                  </a:schemeClr>
                </a:solidFill>
              </a:rPr>
              <a:t>, Brett Young</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islopEllis">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2948</TotalTime>
  <Words>3014</Words>
  <Application>Microsoft Office PowerPoint</Application>
  <PresentationFormat>On-screen Show (4:3)</PresentationFormat>
  <Paragraphs>339</Paragraphs>
  <Slides>39</Slides>
  <Notes>13</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HislopEllis</vt:lpstr>
      <vt:lpstr>Project Selection for Student Participation in Humanitarian FOSS</vt:lpstr>
      <vt:lpstr>Licensed Under Creative Commons</vt:lpstr>
      <vt:lpstr>1. Introductions</vt:lpstr>
      <vt:lpstr>2. Set Up</vt:lpstr>
      <vt:lpstr>3. What is HFOSS?</vt:lpstr>
      <vt:lpstr>Slide 6</vt:lpstr>
      <vt:lpstr>Slide 7</vt:lpstr>
      <vt:lpstr>Slide 8</vt:lpstr>
      <vt:lpstr>Slide 9</vt:lpstr>
      <vt:lpstr>Slide 10</vt:lpstr>
      <vt:lpstr>Slide 11</vt:lpstr>
      <vt:lpstr>What is HFOSS</vt:lpstr>
      <vt:lpstr>4. Student Participation</vt:lpstr>
      <vt:lpstr>Challenges</vt:lpstr>
      <vt:lpstr>Learning Opportunities - Technical</vt:lpstr>
      <vt:lpstr>Learning Opportunities – Soft Skills</vt:lpstr>
      <vt:lpstr>Learning Opportunities –  Domain Knowledge</vt:lpstr>
      <vt:lpstr>Students Have…</vt:lpstr>
      <vt:lpstr>5. Locating Projects</vt:lpstr>
      <vt:lpstr>Project Location</vt:lpstr>
      <vt:lpstr>You Try It!</vt:lpstr>
      <vt:lpstr>6. Evaluation Model</vt:lpstr>
      <vt:lpstr>The Model - 1</vt:lpstr>
      <vt:lpstr>The Model - 2</vt:lpstr>
      <vt:lpstr>Mission Critical Viability – Size, Scale Complexity</vt:lpstr>
      <vt:lpstr>Mission Critical Viability – Activity</vt:lpstr>
      <vt:lpstr>Mission Critical Viability – Community</vt:lpstr>
      <vt:lpstr>Mission Critical Approachability – On-ramp</vt:lpstr>
      <vt:lpstr>Mission Critical Suitability – Appropriate Artifacts</vt:lpstr>
      <vt:lpstr>Mission Critical Suitability – Contributor Support</vt:lpstr>
      <vt:lpstr>Secondary Suitability – Domain and Maturity</vt:lpstr>
      <vt:lpstr>Secondary Suitability – User Support &amp; Roadmap</vt:lpstr>
      <vt:lpstr>Secondary Approachability – Contribution Types and Openness</vt:lpstr>
      <vt:lpstr>Secondary Approachability – Student Friendliness</vt:lpstr>
      <vt:lpstr>Secondary Suitability </vt:lpstr>
      <vt:lpstr>Other Factors</vt:lpstr>
      <vt:lpstr>7. An Example</vt:lpstr>
      <vt:lpstr>8. Your Turn! Applying the Model</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heidi</cp:lastModifiedBy>
  <cp:revision>757</cp:revision>
  <dcterms:created xsi:type="dcterms:W3CDTF">2009-06-29T15:20:32Z</dcterms:created>
  <dcterms:modified xsi:type="dcterms:W3CDTF">2013-04-10T01:32:16Z</dcterms:modified>
</cp:coreProperties>
</file>