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9" r:id="rId2"/>
    <p:sldId id="290" r:id="rId3"/>
    <p:sldId id="315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6" r:id="rId19"/>
    <p:sldId id="291" r:id="rId20"/>
    <p:sldId id="292" r:id="rId21"/>
    <p:sldId id="293" r:id="rId22"/>
    <p:sldId id="297" r:id="rId23"/>
    <p:sldId id="317" r:id="rId24"/>
    <p:sldId id="318" r:id="rId25"/>
    <p:sldId id="319" r:id="rId26"/>
    <p:sldId id="320" r:id="rId27"/>
    <p:sldId id="321" r:id="rId28"/>
    <p:sldId id="322" r:id="rId29"/>
    <p:sldId id="313" r:id="rId30"/>
    <p:sldId id="314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20565" autoAdjust="0"/>
    <p:restoredTop sz="94660" autoAdjust="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DFE600C-2BD0-44D0-8C5A-45AE99C22234}" type="datetimeFigureOut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456312E-E57D-45F0-B1F6-81258F2CC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973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44DE975-2DCA-44C8-B5B2-327A4AC2DE40}" type="slidenum">
              <a:rPr lang="en-US" smtClean="0"/>
              <a:pPr eaLnBrk="1" hangingPunct="1">
                <a:defRPr/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09483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411DA9-4C76-43FC-8000-E51FF6F9D28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37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155AE2-E394-4B38-BCF9-D554B93D896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57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973FA-15C0-4D7E-9011-A7DC1508A20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40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C80666-11A9-405F-870E-E83A59BC084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15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63746D-CFF4-471F-9A54-A57C61AD065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03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smtClean="0">
                <a:solidFill>
                  <a:srgbClr val="0D0D0D"/>
                </a:solidFill>
              </a:rPr>
              <a:t>Statistical significance is determined by chi-squared analysis using these two groupings:  ABC and DFW</a:t>
            </a:r>
          </a:p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2E19D8D8-8B02-4970-9543-81CCA85357D8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477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smtClean="0">
                <a:latin typeface="Trebuchet MS" pitchFamily="34" charset="0"/>
              </a:rPr>
              <a:t>Can point to 0-49 and indicate that this is “not good”</a:t>
            </a:r>
          </a:p>
          <a:p>
            <a:pPr>
              <a:spcBef>
                <a:spcPct val="0"/>
              </a:spcBef>
            </a:pPr>
            <a:r>
              <a:rPr lang="en-US" altLang="en-US" smtClean="0">
                <a:latin typeface="Trebuchet MS" pitchFamily="34" charset="0"/>
              </a:rPr>
              <a:t>Reiterate that these students (or almost all of them) passed the Org 1 final less than a month earlier</a:t>
            </a:r>
          </a:p>
          <a:p>
            <a:pPr>
              <a:spcBef>
                <a:spcPct val="0"/>
              </a:spcBef>
            </a:pPr>
            <a:r>
              <a:rPr lang="en-US" altLang="en-US" smtClean="0">
                <a:latin typeface="Trebuchet MS" pitchFamily="34" charset="0"/>
              </a:rPr>
              <a:t>About 250 students (we think)</a:t>
            </a:r>
          </a:p>
          <a:p>
            <a:pPr>
              <a:spcBef>
                <a:spcPct val="0"/>
              </a:spcBef>
            </a:pPr>
            <a:r>
              <a:rPr lang="en-US" altLang="en-US" smtClean="0">
                <a:latin typeface="Trebuchet MS" pitchFamily="34" charset="0"/>
              </a:rPr>
              <a:t>This is the SECOND year this was done –first year POGIL instructor wrote quiz and got essentially similar results</a:t>
            </a:r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E25D31BB-3B60-4F76-A340-5317FC0318D2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283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43642-9E3D-4D31-8E83-C0A1298E03CE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448E-0680-4C38-9AF8-BC5A18435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0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A631C-BCA8-454E-9D1C-46718FBD35E3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50F76-E0AF-4C73-8012-31B234BEC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4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3398D-005C-4168-8F0F-E2336AEE55BF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E34D2-04A1-40FE-93C8-5A3A06D61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3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30762-0255-4C59-9280-F37E33988D01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8D9A0-0273-444B-A1A5-8A94A3401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8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16248-C420-404F-B834-3BD1A66FEDA5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FD028-C8D7-4321-A0BC-0A4511553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22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9F199-1419-4F0D-8BBE-BF89B439E53A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5C0CB-5C2E-4381-8F7A-3A6BADB87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0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E6497-E73D-4491-A766-6E28FC360E2E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66B47-6064-4BEB-9B02-D5D231396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94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C8774-A068-4247-BB2E-C4895B760015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5AA10-74C7-4716-9EB4-DD4EDCD319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9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9044-4ACC-4DBF-8A50-DC5DBAFE91F8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6CE66-36FE-4EDB-8AC5-81C55B458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57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C5C9D-D036-4CCD-A45D-ECC24D17C2C9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4E94C-E412-4678-B7A6-7F73F3744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573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37909-1C0E-446E-9893-DA1BE91A0147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E1249-2109-42EC-AFC8-056DD242E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1C40FF-038D-480B-B2D0-4163F41F16EB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E22022-A6BF-4C6F-BA44-1D72B0973B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pogil.org/" TargetMode="External"/><Relationship Id="rId2" Type="http://schemas.openxmlformats.org/officeDocument/2006/relationships/hyperlink" Target="http://pogil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mailto:clif@kussmaul.or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000" dirty="0" smtClean="0"/>
              <a:t>2.1 </a:t>
            </a:r>
            <a:r>
              <a:rPr lang="en-US" altLang="en-US" sz="4000" dirty="0" smtClean="0"/>
              <a:t>Approach to HFOSS Learning</a:t>
            </a:r>
            <a:endParaRPr lang="en-US" altLang="en-US" sz="4000" dirty="0" smtClean="0"/>
          </a:p>
        </p:txBody>
      </p:sp>
      <p:pic>
        <p:nvPicPr>
          <p:cNvPr id="13315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Hi-Lo Activity: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en-US" dirty="0" smtClean="0"/>
              <a:t>After this </a:t>
            </a:r>
            <a:r>
              <a:rPr lang="en-US" dirty="0"/>
              <a:t>activity, learners should be able to:</a:t>
            </a:r>
          </a:p>
          <a:p>
            <a:pPr>
              <a:defRPr/>
            </a:pPr>
            <a:r>
              <a:rPr lang="en-US" dirty="0"/>
              <a:t>Explain the pros &amp; cons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various </a:t>
            </a:r>
            <a:r>
              <a:rPr lang="en-US" dirty="0"/>
              <a:t>simple search strategies.</a:t>
            </a:r>
          </a:p>
          <a:p>
            <a:pPr>
              <a:defRPr/>
            </a:pPr>
            <a:r>
              <a:rPr lang="en-US" dirty="0"/>
              <a:t>Explain </a:t>
            </a:r>
            <a:r>
              <a:rPr lang="en-US" dirty="0" smtClean="0"/>
              <a:t>the common tradeoff </a:t>
            </a:r>
            <a:r>
              <a:rPr lang="en-US" dirty="0"/>
              <a:t>between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algorithm difficulty and performance.</a:t>
            </a:r>
            <a:endParaRPr lang="en-US" dirty="0"/>
          </a:p>
          <a:p>
            <a:pPr>
              <a:defRPr/>
            </a:pPr>
            <a:r>
              <a:rPr lang="en-US" dirty="0"/>
              <a:t>Assess the performance of simple algorithms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 </a:t>
            </a:r>
            <a:r>
              <a:rPr lang="en-US" dirty="0"/>
              <a:t>a function of their input </a:t>
            </a:r>
            <a:r>
              <a:rPr lang="en-US" dirty="0" smtClean="0"/>
              <a:t>size.</a:t>
            </a: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dirty="0"/>
              <a:t>This activity should </a:t>
            </a:r>
            <a:r>
              <a:rPr lang="en-US" dirty="0" smtClean="0"/>
              <a:t>also help </a:t>
            </a:r>
            <a:r>
              <a:rPr lang="en-US" dirty="0"/>
              <a:t>learners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develop teamwork </a:t>
            </a:r>
            <a:r>
              <a:rPr lang="en-US" dirty="0"/>
              <a:t>and critical thinking skills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does POGIL help students?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dirty="0">
                <a:sym typeface="Wingdings" panose="05000000000000000000" pitchFamily="2" charset="2"/>
              </a:rPr>
              <a:t>Students develop process skills: communication, teamwork, critical thinking, problems solving, etc.</a:t>
            </a:r>
          </a:p>
          <a:p>
            <a:pPr lvl="1">
              <a:defRPr/>
            </a:pPr>
            <a:r>
              <a:rPr lang="en-US" dirty="0">
                <a:sym typeface="Wingdings" panose="05000000000000000000" pitchFamily="2" charset="2"/>
              </a:rPr>
              <a:t>PROCESS ORIENTED</a:t>
            </a:r>
          </a:p>
          <a:p>
            <a:pPr>
              <a:defRPr/>
            </a:pPr>
            <a:r>
              <a:rPr lang="en-US" dirty="0" smtClean="0"/>
              <a:t>Students construct their own understanding </a:t>
            </a:r>
            <a:br>
              <a:rPr lang="en-US" dirty="0" smtClean="0"/>
            </a:br>
            <a:r>
              <a:rPr lang="en-US" dirty="0" smtClean="0"/>
              <a:t>of key concepts </a:t>
            </a:r>
            <a:r>
              <a:rPr lang="en-US" dirty="0" smtClean="0">
                <a:sym typeface="Wingdings" panose="05000000000000000000" pitchFamily="2" charset="2"/>
              </a:rPr>
              <a:t> better learning outcomes.</a:t>
            </a:r>
          </a:p>
          <a:p>
            <a:pPr lvl="1">
              <a:defRPr/>
            </a:pPr>
            <a:r>
              <a:rPr lang="en-US" dirty="0" smtClean="0">
                <a:sym typeface="Wingdings" panose="05000000000000000000" pitchFamily="2" charset="2"/>
              </a:rPr>
              <a:t>GUIDED INQUIRY</a:t>
            </a:r>
          </a:p>
          <a:p>
            <a:pPr>
              <a:defRPr/>
            </a:pPr>
            <a:r>
              <a:rPr lang="en-US" dirty="0" smtClean="0">
                <a:sym typeface="Wingdings" panose="05000000000000000000" pitchFamily="2" charset="2"/>
              </a:rPr>
              <a:t>Students learn from (&amp; teach) each other.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How does POGIL help teachers?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Teachers get continual feedback </a:t>
            </a:r>
            <a:br>
              <a:rPr lang="en-US" altLang="en-US" dirty="0" smtClean="0"/>
            </a:br>
            <a:r>
              <a:rPr lang="en-US" altLang="en-US" dirty="0" smtClean="0"/>
              <a:t>about student engagement and learning.</a:t>
            </a:r>
          </a:p>
          <a:p>
            <a:r>
              <a:rPr lang="en-US" altLang="en-US" dirty="0" smtClean="0"/>
              <a:t>Teachers provide just-in-time help </a:t>
            </a:r>
            <a:br>
              <a:rPr lang="en-US" altLang="en-US" dirty="0" smtClean="0"/>
            </a:br>
            <a:r>
              <a:rPr lang="en-US" altLang="en-US" dirty="0" smtClean="0"/>
              <a:t>customized to student needs.</a:t>
            </a:r>
          </a:p>
          <a:p>
            <a:r>
              <a:rPr lang="en-US" altLang="en-US" dirty="0" smtClean="0"/>
              <a:t>Teachers can use these experiences </a:t>
            </a:r>
            <a:br>
              <a:rPr lang="en-US" altLang="en-US" dirty="0" smtClean="0"/>
            </a:br>
            <a:r>
              <a:rPr lang="en-US" altLang="en-US" dirty="0" smtClean="0"/>
              <a:t>to improve their activities.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What is the history of POGIL?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Started ~20 years ago in college chemistry.</a:t>
            </a:r>
          </a:p>
          <a:p>
            <a:pPr lvl="1"/>
            <a:r>
              <a:rPr lang="en-US" sz="2000" dirty="0" smtClean="0"/>
              <a:t>high school through graduate school</a:t>
            </a:r>
          </a:p>
          <a:p>
            <a:pPr lvl="1"/>
            <a:r>
              <a:rPr lang="en-US" sz="2000" dirty="0" smtClean="0"/>
              <a:t>across STEM, into other areas</a:t>
            </a:r>
          </a:p>
          <a:p>
            <a:pPr lvl="1"/>
            <a:r>
              <a:rPr lang="en-US" sz="2000" dirty="0" smtClean="0"/>
              <a:t>across US, into India, Australia, New Zealand, …</a:t>
            </a:r>
          </a:p>
          <a:p>
            <a:r>
              <a:rPr lang="en-US" sz="2800" dirty="0" smtClean="0"/>
              <a:t>Multiple grants from NSF and others.</a:t>
            </a:r>
          </a:p>
          <a:p>
            <a:r>
              <a:rPr lang="en-US" sz="2800" dirty="0" smtClean="0"/>
              <a:t>Multiple research studies on student outcomes.</a:t>
            </a:r>
          </a:p>
          <a:p>
            <a:r>
              <a:rPr lang="en-US" sz="2800" dirty="0" smtClean="0"/>
              <a:t>The POGIL Project is a national non-profit</a:t>
            </a:r>
            <a:br>
              <a:rPr lang="en-US" sz="2800" dirty="0" smtClean="0"/>
            </a:br>
            <a:r>
              <a:rPr lang="en-US" sz="2800" dirty="0" smtClean="0"/>
              <a:t>to provide teacher professional development,</a:t>
            </a:r>
            <a:br>
              <a:rPr lang="en-US" sz="2800" dirty="0" smtClean="0"/>
            </a:br>
            <a:r>
              <a:rPr lang="en-US" sz="2800" dirty="0" smtClean="0"/>
              <a:t>activity review &amp; endorsement, and other support.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6002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the history of CS POGIL?</a:t>
            </a:r>
          </a:p>
        </p:txBody>
      </p:sp>
      <p:sp>
        <p:nvSpPr>
          <p:cNvPr id="3072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200" dirty="0" smtClean="0"/>
              <a:t>Multiple small scale efforts</a:t>
            </a:r>
          </a:p>
          <a:p>
            <a:r>
              <a:rPr lang="en-US" altLang="en-US" sz="3200" dirty="0" smtClean="0"/>
              <a:t>2011- NSF grant for CS-POGIL</a:t>
            </a:r>
          </a:p>
          <a:p>
            <a:pPr lvl="1"/>
            <a:r>
              <a:rPr lang="en-US" altLang="en-US" sz="2400" dirty="0" smtClean="0"/>
              <a:t>develop POGIL activities for CS</a:t>
            </a:r>
          </a:p>
          <a:p>
            <a:pPr lvl="1"/>
            <a:r>
              <a:rPr lang="en-US" altLang="en-US" sz="2400" dirty="0" smtClean="0"/>
              <a:t>present at conferences &amp; workshops</a:t>
            </a:r>
          </a:p>
          <a:p>
            <a:pPr lvl="1"/>
            <a:r>
              <a:rPr lang="en-US" altLang="en-US" sz="2400" dirty="0" smtClean="0"/>
              <a:t>support CS faculty to attend workshops</a:t>
            </a:r>
          </a:p>
          <a:p>
            <a:r>
              <a:rPr lang="en-US" altLang="en-US" sz="3200" dirty="0" smtClean="0"/>
              <a:t>2014- multiple smaller grants </a:t>
            </a:r>
            <a:br>
              <a:rPr lang="en-US" altLang="en-US" sz="3200" dirty="0" smtClean="0"/>
            </a:br>
            <a:r>
              <a:rPr lang="en-US" altLang="en-US" sz="3200" dirty="0" smtClean="0"/>
              <a:t>from Google, AAC&amp;U TIDES, et al</a:t>
            </a:r>
          </a:p>
          <a:p>
            <a:r>
              <a:rPr lang="en-US" altLang="en-US" sz="3200" dirty="0" smtClean="0"/>
              <a:t>2015 NSF grant for HFOSS + CS-POGIL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How to learn more?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200" dirty="0" smtClean="0"/>
              <a:t>The POGIL Project 	</a:t>
            </a:r>
            <a:r>
              <a:rPr lang="en-US" altLang="en-US" sz="3200" dirty="0" smtClean="0">
                <a:hlinkClick r:id="rId2"/>
              </a:rPr>
              <a:t>http://pogil.org</a:t>
            </a:r>
            <a:endParaRPr lang="en-US" altLang="en-US" sz="3200" dirty="0" smtClean="0"/>
          </a:p>
          <a:p>
            <a:pPr lvl="1"/>
            <a:r>
              <a:rPr lang="en-US" altLang="en-US" sz="2400" dirty="0" smtClean="0"/>
              <a:t>non-profit organization (donations welcome)</a:t>
            </a:r>
          </a:p>
          <a:p>
            <a:pPr lvl="1"/>
            <a:r>
              <a:rPr lang="en-US" altLang="en-US" sz="2400" dirty="0" smtClean="0"/>
              <a:t>POGIL Regional Meetings &amp; other training</a:t>
            </a:r>
          </a:p>
          <a:p>
            <a:pPr lvl="1"/>
            <a:r>
              <a:rPr lang="en-US" altLang="en-US" sz="2400" dirty="0" smtClean="0"/>
              <a:t>references &amp; links to other information</a:t>
            </a:r>
          </a:p>
          <a:p>
            <a:r>
              <a:rPr lang="en-US" altLang="en-US" sz="3200" dirty="0" smtClean="0"/>
              <a:t>CS-POGIL Project	</a:t>
            </a:r>
            <a:r>
              <a:rPr lang="en-US" altLang="en-US" sz="3200" dirty="0" smtClean="0">
                <a:hlinkClick r:id="rId3"/>
              </a:rPr>
              <a:t>http://cspogil.org</a:t>
            </a:r>
            <a:endParaRPr lang="en-US" altLang="en-US" sz="3200" dirty="0" smtClean="0"/>
          </a:p>
          <a:p>
            <a:pPr lvl="1"/>
            <a:r>
              <a:rPr lang="en-US" altLang="en-US" sz="2400" dirty="0" smtClean="0"/>
              <a:t>activities for CS, IT, related areas</a:t>
            </a:r>
          </a:p>
          <a:p>
            <a:pPr lvl="1"/>
            <a:r>
              <a:rPr lang="en-US" altLang="en-US" sz="2400" dirty="0" smtClean="0"/>
              <a:t>projects for </a:t>
            </a:r>
            <a:r>
              <a:rPr lang="en-US" altLang="en-US" sz="2400" dirty="0" err="1" smtClean="0"/>
              <a:t>IntroCS</a:t>
            </a:r>
            <a:r>
              <a:rPr lang="en-US" altLang="en-US" sz="2400" dirty="0" smtClean="0"/>
              <a:t>, CS Principles, etc.</a:t>
            </a:r>
          </a:p>
          <a:p>
            <a:r>
              <a:rPr lang="en-US" altLang="en-US" sz="3200" dirty="0" smtClean="0"/>
              <a:t>Clif Kussmaul		</a:t>
            </a:r>
            <a:r>
              <a:rPr lang="en-US" altLang="en-US" sz="3200" dirty="0" smtClean="0">
                <a:hlinkClick r:id="rId4"/>
              </a:rPr>
              <a:t>clif@kussmaul.org</a:t>
            </a:r>
            <a:endParaRPr lang="en-US" altLang="en-US" sz="3200" dirty="0" smtClean="0"/>
          </a:p>
        </p:txBody>
      </p:sp>
      <p:pic>
        <p:nvPicPr>
          <p:cNvPr id="31748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72" b="22662"/>
          <a:stretch>
            <a:fillRect/>
          </a:stretch>
        </p:blipFill>
        <p:spPr bwMode="auto">
          <a:xfrm>
            <a:off x="7153422" y="1600201"/>
            <a:ext cx="153337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General Chemistry at </a:t>
            </a:r>
            <a:br>
              <a:rPr lang="en-US" altLang="en-US" smtClean="0"/>
            </a:br>
            <a:r>
              <a:rPr lang="en-US" altLang="en-US" smtClean="0"/>
              <a:t>Franklin &amp; Marshall College</a:t>
            </a:r>
          </a:p>
        </p:txBody>
      </p:sp>
      <p:sp>
        <p:nvSpPr>
          <p:cNvPr id="32771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en-US" sz="2000" smtClean="0"/>
              <a:t>JJ Farrell, RS Moog, JN Spencer (1999)</a:t>
            </a:r>
            <a:br>
              <a:rPr lang="en-US" altLang="en-US" sz="2000" smtClean="0"/>
            </a:br>
            <a:r>
              <a:rPr lang="en-US" altLang="en-US" sz="2000" i="1" smtClean="0"/>
              <a:t>A Guided Inquiry Chemistry Course</a:t>
            </a:r>
            <a:r>
              <a:rPr lang="en-US" altLang="en-US" sz="2000" smtClean="0"/>
              <a:t>.  J. Chem. Educ., 76, 570–574.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8148A0B9-AEB7-49C5-9BCF-A565706734EF}" type="slidenum">
              <a:rPr lang="en-US" smtClean="0"/>
              <a:pPr algn="l">
                <a:defRPr/>
              </a:pPr>
              <a:t>16</a:t>
            </a:fld>
            <a:endParaRPr lang="en-US" dirty="0"/>
          </a:p>
        </p:txBody>
      </p:sp>
      <p:pic>
        <p:nvPicPr>
          <p:cNvPr id="32773" name="Picture 5" descr="intro to POGIL data from classroms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2" r="10838"/>
          <a:stretch>
            <a:fillRect/>
          </a:stretch>
        </p:blipFill>
        <p:spPr bwMode="auto">
          <a:xfrm>
            <a:off x="763588" y="2519363"/>
            <a:ext cx="7616825" cy="38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Organic Chemistry 2 Pre-Quiz </a:t>
            </a:r>
            <a:br>
              <a:rPr lang="en-US" dirty="0" smtClean="0"/>
            </a:br>
            <a:r>
              <a:rPr lang="en-US" dirty="0" smtClean="0"/>
              <a:t>at a Large Public University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en-US" sz="2000" dirty="0" smtClean="0"/>
              <a:t>Ruder, S.M., &amp; Hunnicutt, S.S. (2008). </a:t>
            </a:r>
            <a:r>
              <a:rPr lang="en-US" altLang="en-US" sz="2000" i="1" dirty="0" smtClean="0"/>
              <a:t>POGIL in Chemistry Courses </a:t>
            </a:r>
            <a:br>
              <a:rPr lang="en-US" altLang="en-US" sz="2000" i="1" dirty="0" smtClean="0"/>
            </a:br>
            <a:r>
              <a:rPr lang="en-US" altLang="en-US" sz="2000" i="1" dirty="0" smtClean="0"/>
              <a:t>at a Large Urban University:  A Case Study</a:t>
            </a:r>
            <a:r>
              <a:rPr lang="en-US" altLang="en-US" sz="2000" dirty="0" smtClean="0"/>
              <a:t>. In RS Moog, JN Spencer (Eds.), </a:t>
            </a:r>
            <a:br>
              <a:rPr lang="en-US" altLang="en-US" sz="2000" dirty="0" smtClean="0"/>
            </a:br>
            <a:r>
              <a:rPr lang="en-US" altLang="en-US" sz="2000" dirty="0" smtClean="0"/>
              <a:t>Process-Oriented Guided Inquiry Learning (pp. 133–147). ACS.</a:t>
            </a:r>
          </a:p>
          <a:p>
            <a:pPr marL="0" indent="0">
              <a:buFont typeface="Arial" charset="0"/>
              <a:buNone/>
            </a:pPr>
            <a:endParaRPr lang="en-US" altLang="en-US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A1A5DFCF-B165-4D22-9049-777EFD7B3420}" type="slidenum">
              <a:rPr lang="en-US" smtClean="0"/>
              <a:pPr algn="l">
                <a:defRPr/>
              </a:pPr>
              <a:t>17</a:t>
            </a:fld>
            <a:endParaRPr lang="en-US" dirty="0"/>
          </a:p>
        </p:txBody>
      </p:sp>
      <p:pic>
        <p:nvPicPr>
          <p:cNvPr id="33797" name="Picture 9" descr="POGIL_intro_slide_grap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2681288"/>
            <a:ext cx="5892800" cy="367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Organizing HFOSS 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F448E-0680-4C38-9AF8-BC5A1843579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07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HFOSS Learning Efforts</a:t>
            </a:r>
            <a:endParaRPr lang="en-US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HFOSS and </a:t>
            </a:r>
            <a:r>
              <a:rPr lang="en-US" altLang="en-US" dirty="0" err="1" smtClean="0"/>
              <a:t>SoftHum</a:t>
            </a:r>
            <a:r>
              <a:rPr lang="en-US" altLang="en-US" dirty="0" smtClean="0"/>
              <a:t> - Initial projects</a:t>
            </a:r>
          </a:p>
          <a:p>
            <a:pPr lvl="1">
              <a:defRPr/>
            </a:pPr>
            <a:r>
              <a:rPr lang="en-US" altLang="en-US" dirty="0" smtClean="0"/>
              <a:t>Exploration and proof of concept</a:t>
            </a:r>
            <a:endParaRPr lang="en-US" altLang="en-US" dirty="0" smtClean="0"/>
          </a:p>
          <a:p>
            <a:pPr>
              <a:defRPr/>
            </a:pPr>
            <a:r>
              <a:rPr lang="en-US" altLang="en-US" dirty="0" smtClean="0"/>
              <a:t>OpenFE - NSF-funded project</a:t>
            </a:r>
          </a:p>
          <a:p>
            <a:pPr lvl="1">
              <a:defRPr/>
            </a:pPr>
            <a:r>
              <a:rPr lang="en-US" altLang="en-US" dirty="0" smtClean="0"/>
              <a:t>Dissemination and c</a:t>
            </a:r>
            <a:r>
              <a:rPr lang="en-US" altLang="en-US" dirty="0" smtClean="0"/>
              <a:t>ommunity genesis</a:t>
            </a:r>
          </a:p>
          <a:p>
            <a:pPr lvl="1">
              <a:defRPr/>
            </a:pPr>
            <a:r>
              <a:rPr lang="en-US" altLang="en-US" b="1" dirty="0" smtClean="0"/>
              <a:t>Open</a:t>
            </a:r>
            <a:r>
              <a:rPr lang="en-US" altLang="en-US" dirty="0" smtClean="0"/>
              <a:t> </a:t>
            </a:r>
            <a:r>
              <a:rPr lang="en-US" altLang="en-US" dirty="0" smtClean="0"/>
              <a:t>Source </a:t>
            </a:r>
            <a:r>
              <a:rPr lang="en-US" altLang="en-US" b="1" dirty="0" smtClean="0"/>
              <a:t>F</a:t>
            </a:r>
            <a:r>
              <a:rPr lang="en-US" altLang="en-US" dirty="0" smtClean="0"/>
              <a:t>aculty </a:t>
            </a:r>
            <a:r>
              <a:rPr lang="en-US" altLang="en-US" b="1" dirty="0" smtClean="0"/>
              <a:t>E</a:t>
            </a:r>
            <a:r>
              <a:rPr lang="en-US" altLang="en-US" dirty="0" smtClean="0"/>
              <a:t>xpertise</a:t>
            </a:r>
          </a:p>
          <a:p>
            <a:pPr lvl="2">
              <a:defRPr/>
            </a:pPr>
            <a:r>
              <a:rPr lang="en-US" altLang="en-US" dirty="0" smtClean="0"/>
              <a:t>Last year of the project</a:t>
            </a:r>
          </a:p>
          <a:p>
            <a:pPr lvl="2">
              <a:defRPr/>
            </a:pPr>
            <a:r>
              <a:rPr lang="en-US" altLang="en-US" dirty="0" smtClean="0"/>
              <a:t>Funding </a:t>
            </a:r>
            <a:r>
              <a:rPr lang="en-US" altLang="en-US" dirty="0" smtClean="0"/>
              <a:t>source for this POSSE</a:t>
            </a:r>
          </a:p>
          <a:p>
            <a:pPr lvl="2">
              <a:defRPr/>
            </a:pPr>
            <a:r>
              <a:rPr lang="en-US" altLang="en-US" dirty="0" smtClean="0"/>
              <a:t>Funding </a:t>
            </a:r>
            <a:r>
              <a:rPr lang="en-US" altLang="en-US" dirty="0" smtClean="0"/>
              <a:t>available to support POSSE alums developing and sharing HFOSS materials</a:t>
            </a:r>
          </a:p>
          <a:p>
            <a:pPr>
              <a:defRPr/>
            </a:pPr>
            <a:endParaRPr lang="en-US" altLang="en-US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  <a:p>
            <a:pPr lvl="2"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8B79D5-F5FE-4C2E-AE34-AEC2CCCC219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Overview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Higher level perspective on the approach we are exploring for student participation in HFOSS</a:t>
            </a:r>
          </a:p>
          <a:p>
            <a:r>
              <a:rPr lang="en-US" altLang="en-US" dirty="0" smtClean="0"/>
              <a:t>POGIL</a:t>
            </a:r>
          </a:p>
          <a:p>
            <a:pPr lvl="1"/>
            <a:r>
              <a:rPr lang="en-US" altLang="en-US" dirty="0" smtClean="0"/>
              <a:t>Proven active learning approach that seems very well matched to teaching HFOSS</a:t>
            </a:r>
          </a:p>
          <a:p>
            <a:r>
              <a:rPr lang="en-US" altLang="en-US" dirty="0" smtClean="0"/>
              <a:t>OpenPath</a:t>
            </a:r>
          </a:p>
          <a:p>
            <a:pPr lvl="1"/>
            <a:r>
              <a:rPr lang="en-US" altLang="en-US" dirty="0" smtClean="0"/>
              <a:t>Framework for organizing learning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EA5C6A-F621-41C6-9E05-24D8F1B520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HFOSS Results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Participation in HFOSS </a:t>
            </a:r>
          </a:p>
          <a:p>
            <a:pPr lvl="1"/>
            <a:r>
              <a:rPr lang="en-US" altLang="en-US" smtClean="0"/>
              <a:t>Motivates and changes student attitudes toward computing</a:t>
            </a:r>
          </a:p>
          <a:p>
            <a:pPr lvl="1"/>
            <a:r>
              <a:rPr lang="en-US" altLang="en-US" smtClean="0"/>
              <a:t>Self-reported learning</a:t>
            </a:r>
          </a:p>
          <a:p>
            <a:r>
              <a:rPr lang="en-US" altLang="en-US" smtClean="0"/>
              <a:t>Instructors believe HFOSS participation provides really interesting learning opportunities</a:t>
            </a:r>
          </a:p>
          <a:p>
            <a:pPr lvl="1"/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02526-9917-4B41-A04C-DB20DBC3B38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Observations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Excellent opportunities for technical and non-technical learning</a:t>
            </a:r>
          </a:p>
          <a:p>
            <a:pPr lvl="1"/>
            <a:r>
              <a:rPr lang="en-US" altLang="en-US" smtClean="0"/>
              <a:t>Process skills learning</a:t>
            </a:r>
          </a:p>
          <a:p>
            <a:r>
              <a:rPr lang="en-US" altLang="en-US" smtClean="0"/>
              <a:t>But…</a:t>
            </a:r>
          </a:p>
          <a:p>
            <a:pPr lvl="1"/>
            <a:r>
              <a:rPr lang="en-US" altLang="en-US" smtClean="0"/>
              <a:t>Learning curve is significant</a:t>
            </a:r>
          </a:p>
          <a:p>
            <a:pPr lvl="1"/>
            <a:r>
              <a:rPr lang="en-US" altLang="en-US" smtClean="0"/>
              <a:t>Need to fit within existing courses as much as possible</a:t>
            </a:r>
          </a:p>
          <a:p>
            <a:pPr lvl="2"/>
            <a:r>
              <a:rPr lang="en-US" altLang="en-US" smtClean="0"/>
              <a:t>And allow for HFOSS courses too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8A6DE0-A85D-4E7A-B555-FDCEC59C7F1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Current Effort</a:t>
            </a:r>
            <a:endParaRPr lang="en-US" altLang="en-US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Define a model for HFOSS learning</a:t>
            </a:r>
          </a:p>
          <a:p>
            <a:pPr lvl="1"/>
            <a:r>
              <a:rPr lang="en-US" altLang="en-US" dirty="0" smtClean="0"/>
              <a:t>What do you need to know?</a:t>
            </a:r>
          </a:p>
          <a:p>
            <a:pPr lvl="1"/>
            <a:r>
              <a:rPr lang="en-US" altLang="en-US" dirty="0" smtClean="0"/>
              <a:t>What are good sequences for learning?</a:t>
            </a:r>
          </a:p>
          <a:p>
            <a:r>
              <a:rPr lang="en-US" altLang="en-US" dirty="0" smtClean="0"/>
              <a:t>Map the model to computing curricula</a:t>
            </a:r>
          </a:p>
          <a:p>
            <a:r>
              <a:rPr lang="en-US" altLang="en-US" dirty="0" smtClean="0"/>
              <a:t>Provide learning activities</a:t>
            </a:r>
          </a:p>
          <a:p>
            <a:pPr lvl="1"/>
            <a:r>
              <a:rPr lang="en-US" altLang="en-US" dirty="0" smtClean="0"/>
              <a:t>Early activities: More scaffolding; development of process skills</a:t>
            </a:r>
          </a:p>
          <a:p>
            <a:pPr lvl="1"/>
            <a:r>
              <a:rPr lang="en-US" altLang="en-US" dirty="0" smtClean="0"/>
              <a:t>Later activities: More independent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E64FA1-F7D1-4C75-8843-E5589672FD3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what someone must do to make a particular contribution to an HFOSS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286000" y="2940515"/>
            <a:ext cx="5628920" cy="3551938"/>
            <a:chOff x="2934026" y="1077659"/>
            <a:chExt cx="5628920" cy="3551938"/>
          </a:xfrm>
        </p:grpSpPr>
        <p:sp>
          <p:nvSpPr>
            <p:cNvPr id="6" name="Rectangle 5"/>
            <p:cNvSpPr/>
            <p:nvPr/>
          </p:nvSpPr>
          <p:spPr>
            <a:xfrm>
              <a:off x="2934026" y="4050895"/>
              <a:ext cx="700287" cy="5787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S</a:t>
              </a:r>
              <a:r>
                <a:rPr lang="en-US" sz="2800" baseline="-25000" dirty="0" smtClean="0"/>
                <a:t>1</a:t>
              </a:r>
              <a:endParaRPr lang="en-US" sz="2800" dirty="0"/>
            </a:p>
          </p:txBody>
        </p:sp>
        <p:sp>
          <p:nvSpPr>
            <p:cNvPr id="7" name="Explosion 1 6"/>
            <p:cNvSpPr/>
            <p:nvPr/>
          </p:nvSpPr>
          <p:spPr>
            <a:xfrm>
              <a:off x="4871683" y="1077659"/>
              <a:ext cx="3691263" cy="1607489"/>
            </a:xfrm>
            <a:prstGeom prst="irregularSeal1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2800" dirty="0" smtClean="0"/>
                <a:t>Contribution</a:t>
              </a:r>
              <a:endParaRPr lang="en-US" sz="28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611946" y="3521053"/>
              <a:ext cx="700287" cy="5787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S</a:t>
              </a:r>
              <a:r>
                <a:rPr lang="en-US" sz="2800" baseline="-25000" dirty="0"/>
                <a:t>2</a:t>
              </a:r>
              <a:endParaRPr lang="en-US" sz="28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289867" y="2942351"/>
              <a:ext cx="700287" cy="5787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s-IS" sz="2800" dirty="0" smtClean="0"/>
                <a:t>…</a:t>
              </a:r>
              <a:endParaRPr lang="en-US" sz="28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83865" y="2363649"/>
              <a:ext cx="700287" cy="5787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err="1" smtClean="0"/>
                <a:t>S</a:t>
              </a:r>
              <a:r>
                <a:rPr lang="en-US" sz="2800" baseline="-25000" dirty="0" err="1" smtClean="0"/>
                <a:t>n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59317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Pathway Steps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59D303-6692-4693-9282-65F502AF2FC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15080" y="6267363"/>
            <a:ext cx="700287" cy="5787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</a:t>
            </a:r>
            <a:r>
              <a:rPr lang="en-US" sz="2800" baseline="-25000" dirty="0" smtClean="0"/>
              <a:t>1</a:t>
            </a:r>
            <a:endParaRPr lang="en-US" sz="2800" dirty="0"/>
          </a:p>
        </p:txBody>
      </p:sp>
      <p:sp>
        <p:nvSpPr>
          <p:cNvPr id="6" name="Explosion 1 5"/>
          <p:cNvSpPr/>
          <p:nvPr/>
        </p:nvSpPr>
        <p:spPr>
          <a:xfrm>
            <a:off x="5452737" y="3294127"/>
            <a:ext cx="3691263" cy="1607489"/>
          </a:xfrm>
          <a:prstGeom prst="irregularSeal1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dirty="0" smtClean="0"/>
              <a:t>Contribution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4193000" y="5737521"/>
            <a:ext cx="700287" cy="5787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</a:t>
            </a:r>
            <a:r>
              <a:rPr lang="en-US" sz="2800" baseline="-25000" dirty="0"/>
              <a:t>2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4870921" y="5158819"/>
            <a:ext cx="700287" cy="5787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s-IS" sz="2800" dirty="0" smtClean="0"/>
              <a:t>…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5564919" y="4580117"/>
            <a:ext cx="700287" cy="5787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S</a:t>
            </a:r>
            <a:r>
              <a:rPr lang="en-US" sz="2800" baseline="-25000" dirty="0" err="1" smtClean="0"/>
              <a:t>n</a:t>
            </a:r>
            <a:endParaRPr lang="en-US" sz="2800" dirty="0"/>
          </a:p>
        </p:txBody>
      </p:sp>
      <p:sp>
        <p:nvSpPr>
          <p:cNvPr id="22" name="Rectangle 21"/>
          <p:cNvSpPr/>
          <p:nvPr/>
        </p:nvSpPr>
        <p:spPr>
          <a:xfrm>
            <a:off x="2057400" y="1840111"/>
            <a:ext cx="700287" cy="5787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S</a:t>
            </a:r>
            <a:r>
              <a:rPr lang="en-US" sz="2800" baseline="-25000" dirty="0" err="1" smtClean="0"/>
              <a:t>n</a:t>
            </a:r>
            <a:endParaRPr lang="en-US" sz="2800" dirty="0"/>
          </a:p>
        </p:txBody>
      </p:sp>
      <p:sp>
        <p:nvSpPr>
          <p:cNvPr id="23" name="Rectangle 22"/>
          <p:cNvSpPr/>
          <p:nvPr/>
        </p:nvSpPr>
        <p:spPr>
          <a:xfrm>
            <a:off x="3788387" y="1752600"/>
            <a:ext cx="2209800" cy="7537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Step Outcome</a:t>
            </a:r>
            <a:endParaRPr lang="en-US" sz="2800" dirty="0"/>
          </a:p>
        </p:txBody>
      </p:sp>
      <p:sp>
        <p:nvSpPr>
          <p:cNvPr id="24" name="Rectangle 23"/>
          <p:cNvSpPr/>
          <p:nvPr/>
        </p:nvSpPr>
        <p:spPr>
          <a:xfrm>
            <a:off x="1359641" y="3204661"/>
            <a:ext cx="2102744" cy="883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Process Skill Focus</a:t>
            </a:r>
            <a:endParaRPr lang="en-US" sz="2800" dirty="0"/>
          </a:p>
        </p:txBody>
      </p:sp>
      <p:sp>
        <p:nvSpPr>
          <p:cNvPr id="25" name="Right Arrow 24"/>
          <p:cNvSpPr/>
          <p:nvPr/>
        </p:nvSpPr>
        <p:spPr>
          <a:xfrm>
            <a:off x="2971800" y="198120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5400000">
            <a:off x="2135903" y="263750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08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Activity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59D303-6692-4693-9282-65F502AF2FC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791200" y="4876800"/>
            <a:ext cx="2102744" cy="883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Learning Activity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5764576" y="3098955"/>
            <a:ext cx="2102744" cy="883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Learning Outcome</a:t>
            </a:r>
            <a:endParaRPr lang="en-US" sz="2800" dirty="0"/>
          </a:p>
        </p:txBody>
      </p:sp>
      <p:sp>
        <p:nvSpPr>
          <p:cNvPr id="16" name="Rectangle 15"/>
          <p:cNvSpPr/>
          <p:nvPr/>
        </p:nvSpPr>
        <p:spPr>
          <a:xfrm>
            <a:off x="3007605" y="4876800"/>
            <a:ext cx="2102744" cy="883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Process Skill Practiced</a:t>
            </a:r>
            <a:endParaRPr lang="en-US" sz="2800" dirty="0"/>
          </a:p>
        </p:txBody>
      </p:sp>
      <p:sp>
        <p:nvSpPr>
          <p:cNvPr id="17" name="Right Arrow 16"/>
          <p:cNvSpPr/>
          <p:nvPr/>
        </p:nvSpPr>
        <p:spPr>
          <a:xfrm rot="16200000">
            <a:off x="6544308" y="434834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10800000">
            <a:off x="5176660" y="510556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5400000">
            <a:off x="9585065" y="681640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364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Activity Supporting Pathway Steps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59D303-6692-4693-9282-65F502AF2FC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057400" y="1840111"/>
            <a:ext cx="700287" cy="5787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S</a:t>
            </a:r>
            <a:r>
              <a:rPr lang="en-US" sz="2800" baseline="-25000" dirty="0" err="1" smtClean="0"/>
              <a:t>n</a:t>
            </a:r>
            <a:endParaRPr lang="en-US" sz="2800" dirty="0"/>
          </a:p>
        </p:txBody>
      </p:sp>
      <p:sp>
        <p:nvSpPr>
          <p:cNvPr id="23" name="Rectangle 22"/>
          <p:cNvSpPr/>
          <p:nvPr/>
        </p:nvSpPr>
        <p:spPr>
          <a:xfrm>
            <a:off x="3788387" y="1752600"/>
            <a:ext cx="2209800" cy="7537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Step Outcome</a:t>
            </a:r>
            <a:endParaRPr lang="en-US" sz="2800" dirty="0"/>
          </a:p>
        </p:txBody>
      </p:sp>
      <p:sp>
        <p:nvSpPr>
          <p:cNvPr id="24" name="Rectangle 23"/>
          <p:cNvSpPr/>
          <p:nvPr/>
        </p:nvSpPr>
        <p:spPr>
          <a:xfrm>
            <a:off x="1359641" y="3204661"/>
            <a:ext cx="2102744" cy="883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Process Skill Focus</a:t>
            </a:r>
            <a:endParaRPr lang="en-US" sz="2800" dirty="0"/>
          </a:p>
        </p:txBody>
      </p:sp>
      <p:sp>
        <p:nvSpPr>
          <p:cNvPr id="25" name="Right Arrow 24"/>
          <p:cNvSpPr/>
          <p:nvPr/>
        </p:nvSpPr>
        <p:spPr>
          <a:xfrm>
            <a:off x="2971800" y="198120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5400000">
            <a:off x="2135903" y="263750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791200" y="4876800"/>
            <a:ext cx="2102744" cy="883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Learning Activity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5764576" y="3098955"/>
            <a:ext cx="2102744" cy="883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Learning Outcome</a:t>
            </a:r>
            <a:endParaRPr lang="en-US" sz="2800" dirty="0"/>
          </a:p>
        </p:txBody>
      </p:sp>
      <p:sp>
        <p:nvSpPr>
          <p:cNvPr id="16" name="Rectangle 15"/>
          <p:cNvSpPr/>
          <p:nvPr/>
        </p:nvSpPr>
        <p:spPr>
          <a:xfrm>
            <a:off x="3007605" y="4876800"/>
            <a:ext cx="2102744" cy="883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Process Skill Practiced</a:t>
            </a:r>
            <a:endParaRPr lang="en-US" sz="2800" dirty="0"/>
          </a:p>
        </p:txBody>
      </p:sp>
      <p:sp>
        <p:nvSpPr>
          <p:cNvPr id="17" name="Right Arrow 16"/>
          <p:cNvSpPr/>
          <p:nvPr/>
        </p:nvSpPr>
        <p:spPr>
          <a:xfrm rot="16200000">
            <a:off x="6544308" y="434834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10800000">
            <a:off x="5176660" y="510556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5400000">
            <a:off x="9585065" y="6816400"/>
            <a:ext cx="5432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891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First Pathways?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Contribute code</a:t>
            </a:r>
          </a:p>
          <a:p>
            <a:pPr lvl="0"/>
            <a:r>
              <a:rPr lang="en-US" dirty="0" smtClean="0"/>
              <a:t>Work on defects: Fix, verify, report, add to documentation</a:t>
            </a:r>
            <a:endParaRPr lang="en-US" dirty="0"/>
          </a:p>
          <a:p>
            <a:pPr lvl="0"/>
            <a:r>
              <a:rPr lang="en-US" dirty="0" smtClean="0"/>
              <a:t>Documentation: additions, updates</a:t>
            </a:r>
            <a:endParaRPr lang="en-US" dirty="0"/>
          </a:p>
          <a:p>
            <a:pPr lvl="1"/>
            <a:r>
              <a:rPr lang="en-US" dirty="0"/>
              <a:t>Installation </a:t>
            </a:r>
            <a:r>
              <a:rPr lang="en-US" dirty="0" smtClean="0"/>
              <a:t>instructions</a:t>
            </a:r>
          </a:p>
          <a:p>
            <a:pPr lvl="1"/>
            <a:r>
              <a:rPr lang="en-US" dirty="0" smtClean="0"/>
              <a:t>Web sites</a:t>
            </a:r>
            <a:endParaRPr lang="en-US" dirty="0"/>
          </a:p>
          <a:p>
            <a:pPr lvl="0"/>
            <a:r>
              <a:rPr lang="en-US" dirty="0" smtClean="0"/>
              <a:t>Release </a:t>
            </a:r>
            <a:r>
              <a:rPr lang="en-US" dirty="0"/>
              <a:t>packaging</a:t>
            </a:r>
          </a:p>
          <a:p>
            <a:pPr lvl="0"/>
            <a:r>
              <a:rPr lang="en-US" dirty="0" smtClean="0"/>
              <a:t>Demo server: build, maintain</a:t>
            </a:r>
            <a:endParaRPr lang="en-US" dirty="0"/>
          </a:p>
          <a:p>
            <a:pPr lvl="0"/>
            <a:r>
              <a:rPr lang="en-US" dirty="0"/>
              <a:t>Maintain a demo server</a:t>
            </a:r>
          </a:p>
          <a:p>
            <a:pPr lvl="0"/>
            <a:r>
              <a:rPr lang="en-US" dirty="0"/>
              <a:t>Maintain a download site</a:t>
            </a:r>
          </a:p>
          <a:p>
            <a:pPr lvl="0"/>
            <a:r>
              <a:rPr lang="en-US" dirty="0" smtClean="0"/>
              <a:t>Participate in discussions: Add information, ask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815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to Curricula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Exploring ways to insert HFOSS foundation knowledge in existing courses</a:t>
            </a:r>
          </a:p>
          <a:p>
            <a:r>
              <a:rPr lang="en-US" dirty="0" smtClean="0"/>
              <a:t>CS and SE Computing Curricula recommendations as reference points</a:t>
            </a:r>
          </a:p>
          <a:p>
            <a:r>
              <a:rPr lang="en-US" dirty="0" smtClean="0"/>
              <a:t>POGIL – especially for early curriculum</a:t>
            </a:r>
          </a:p>
          <a:p>
            <a:pPr lvl="1"/>
            <a:r>
              <a:rPr lang="en-US" dirty="0" smtClean="0"/>
              <a:t>As a scaffolding approach</a:t>
            </a:r>
          </a:p>
          <a:p>
            <a:pPr lvl="1"/>
            <a:r>
              <a:rPr lang="en-US" dirty="0" smtClean="0"/>
              <a:t>To provide a focus on process skills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563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Next </a:t>
            </a:r>
            <a:r>
              <a:rPr lang="en-US" altLang="en-US" dirty="0" smtClean="0"/>
              <a:t>Steps</a:t>
            </a:r>
            <a:endParaRPr lang="en-US" altLang="en-US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Continued faculty support and development</a:t>
            </a:r>
          </a:p>
          <a:p>
            <a:pPr lvl="1"/>
            <a:r>
              <a:rPr lang="en-US" altLang="en-US" smtClean="0"/>
              <a:t>POSSE (with revisions)</a:t>
            </a:r>
          </a:p>
          <a:p>
            <a:pPr lvl="1"/>
            <a:r>
              <a:rPr lang="en-US" altLang="en-US" smtClean="0"/>
              <a:t>Improvements to stage 3</a:t>
            </a:r>
          </a:p>
          <a:p>
            <a:pPr lvl="1"/>
            <a:r>
              <a:rPr lang="en-US" altLang="en-US" smtClean="0"/>
              <a:t>Experiments with cross-institution project efforts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8BD96-3760-4E15-A459-8E5820D35F9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Explain basic notions of POGIL</a:t>
            </a:r>
          </a:p>
          <a:p>
            <a:pPr lvl="1"/>
            <a:r>
              <a:rPr lang="en-US" dirty="0" smtClean="0"/>
              <a:t>Discuss the idea of “pathways” as an approach to teaching HFOSS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3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Opportunities</a:t>
            </a:r>
          </a:p>
        </p:txBody>
      </p:sp>
      <p:sp>
        <p:nvSpPr>
          <p:cNvPr id="3789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POSSE stage 3</a:t>
            </a:r>
          </a:p>
          <a:p>
            <a:pPr lvl="1"/>
            <a:r>
              <a:rPr lang="en-US" altLang="en-US" dirty="0" smtClean="0"/>
              <a:t>Collaboration and information sharing</a:t>
            </a:r>
          </a:p>
          <a:p>
            <a:pPr lvl="1"/>
            <a:r>
              <a:rPr lang="en-US" altLang="en-US" dirty="0" smtClean="0"/>
              <a:t>Mutual support</a:t>
            </a:r>
          </a:p>
          <a:p>
            <a:r>
              <a:rPr lang="en-US" altLang="en-US" dirty="0" smtClean="0"/>
              <a:t>Cross institutional projects</a:t>
            </a:r>
          </a:p>
          <a:p>
            <a:r>
              <a:rPr lang="en-US" altLang="en-US" dirty="0" smtClean="0"/>
              <a:t>HFOSS evaluation and </a:t>
            </a:r>
            <a:r>
              <a:rPr lang="en-US" altLang="en-US" dirty="0" smtClean="0"/>
              <a:t>publications</a:t>
            </a:r>
          </a:p>
          <a:p>
            <a:pPr lvl="1"/>
            <a:r>
              <a:rPr lang="en-US" altLang="en-US" dirty="0" smtClean="0"/>
              <a:t>Some stipend funding available</a:t>
            </a: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D1F9AC-A233-4E4A-BDA0-276B2DB197B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685800" y="2417763"/>
            <a:ext cx="7772400" cy="2387600"/>
          </a:xfrm>
        </p:spPr>
        <p:txBody>
          <a:bodyPr/>
          <a:lstStyle/>
          <a:p>
            <a:r>
              <a:rPr lang="en-US" altLang="en-US" smtClean="0"/>
              <a:t>Process Oriented </a:t>
            </a:r>
            <a:br>
              <a:rPr lang="en-US" altLang="en-US" smtClean="0"/>
            </a:br>
            <a:r>
              <a:rPr lang="en-US" altLang="en-US" smtClean="0"/>
              <a:t>Guided Inquiry Learning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97438"/>
            <a:ext cx="6858000" cy="165576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Clif Kussmaul</a:t>
            </a:r>
          </a:p>
          <a:p>
            <a:pPr>
              <a:defRPr/>
            </a:pPr>
            <a:r>
              <a:rPr lang="en-US" dirty="0" smtClean="0"/>
              <a:t>Muhlenberg College, Allentown, PA</a:t>
            </a:r>
            <a:endParaRPr lang="en-US" dirty="0"/>
          </a:p>
        </p:txBody>
      </p:sp>
      <p:pic>
        <p:nvPicPr>
          <p:cNvPr id="2048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72" b="22662"/>
          <a:stretch>
            <a:fillRect/>
          </a:stretch>
        </p:blipFill>
        <p:spPr bwMode="auto">
          <a:xfrm>
            <a:off x="2552700" y="381000"/>
            <a:ext cx="4038600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What is POGIL?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Evidence-based approach </a:t>
            </a:r>
            <a:br>
              <a:rPr lang="en-US" dirty="0" smtClean="0"/>
            </a:br>
            <a:r>
              <a:rPr lang="en-US" dirty="0" smtClean="0"/>
              <a:t>for classroom learning.</a:t>
            </a:r>
          </a:p>
          <a:p>
            <a:pPr>
              <a:defRPr/>
            </a:pPr>
            <a:r>
              <a:rPr lang="en-US" dirty="0" smtClean="0"/>
              <a:t>Students work in teams (3-5 students)</a:t>
            </a:r>
            <a:br>
              <a:rPr lang="en-US" dirty="0" smtClean="0"/>
            </a:br>
            <a:r>
              <a:rPr lang="en-US" dirty="0" smtClean="0"/>
              <a:t>that use roles, reports, &amp; other structures </a:t>
            </a:r>
            <a:br>
              <a:rPr lang="en-US" dirty="0" smtClean="0"/>
            </a:br>
            <a:r>
              <a:rPr lang="en-US" dirty="0" smtClean="0"/>
              <a:t>to encourage active &amp; equitable participation.</a:t>
            </a:r>
          </a:p>
          <a:p>
            <a:pPr>
              <a:defRPr/>
            </a:pPr>
            <a:r>
              <a:rPr lang="en-US" dirty="0" smtClean="0"/>
              <a:t>Teams work on specifically designed activities 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answer questions, solve problems,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&amp; create understanding of key concepts.</a:t>
            </a:r>
          </a:p>
          <a:p>
            <a:pPr>
              <a:defRPr/>
            </a:pPr>
            <a:r>
              <a:rPr lang="en-US" dirty="0" smtClean="0"/>
              <a:t>Teacher is a observer, guide, &amp; facilitator, </a:t>
            </a:r>
            <a:br>
              <a:rPr lang="en-US" dirty="0" smtClean="0"/>
            </a:br>
            <a:r>
              <a:rPr lang="en-US" dirty="0" smtClean="0"/>
              <a:t>not a lecturer.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EXAMPLE: Hi-Lo Game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None/>
            </a:pPr>
            <a:r>
              <a:rPr lang="en-US" altLang="en-US" smtClean="0"/>
              <a:t>1. Hi-Lo is a 2 player </a:t>
            </a:r>
            <a:r>
              <a:rPr lang="en-US" altLang="en-US" b="1" smtClean="0"/>
              <a:t>game</a:t>
            </a:r>
            <a:r>
              <a:rPr lang="en-US" altLang="en-US" smtClean="0"/>
              <a:t>:</a:t>
            </a:r>
          </a:p>
          <a:p>
            <a:pPr marL="914400" lvl="1" indent="-514350">
              <a:buFont typeface="Calibri" pitchFamily="34" charset="0"/>
              <a:buAutoNum type="alphaLcPeriod"/>
            </a:pPr>
            <a:r>
              <a:rPr lang="en-US" altLang="en-US" sz="3200" smtClean="0"/>
              <a:t>A chooses a number (0…100).</a:t>
            </a:r>
          </a:p>
          <a:p>
            <a:pPr marL="914400" lvl="1" indent="-514350">
              <a:buFont typeface="Calibri" pitchFamily="34" charset="0"/>
              <a:buAutoNum type="alphaLcPeriod"/>
            </a:pPr>
            <a:r>
              <a:rPr lang="en-US" altLang="en-US" sz="3200" smtClean="0"/>
              <a:t>B guesses a number.</a:t>
            </a:r>
          </a:p>
          <a:p>
            <a:pPr marL="914400" lvl="1" indent="-514350">
              <a:buFont typeface="Calibri" pitchFamily="34" charset="0"/>
              <a:buAutoNum type="alphaLcPeriod"/>
            </a:pPr>
            <a:r>
              <a:rPr lang="en-US" altLang="en-US" sz="3200" smtClean="0"/>
              <a:t>A responds “high”, “low”, or “you win”.</a:t>
            </a:r>
          </a:p>
          <a:p>
            <a:pPr marL="914400" lvl="1" indent="-514350">
              <a:buFont typeface="Calibri" pitchFamily="34" charset="0"/>
              <a:buAutoNum type="alphaLcPeriod"/>
            </a:pPr>
            <a:r>
              <a:rPr lang="en-US" altLang="en-US" sz="3200" smtClean="0"/>
              <a:t>Guess &amp; respond until B wins.</a:t>
            </a:r>
          </a:p>
          <a:p>
            <a:pPr marL="514350" indent="-514350">
              <a:buFont typeface="Arial" charset="0"/>
              <a:buNone/>
            </a:pPr>
            <a:r>
              <a:rPr lang="en-US" altLang="en-US" smtClean="0"/>
              <a:t>2. Play the game a few times to ensure </a:t>
            </a:r>
            <a:br>
              <a:rPr lang="en-US" altLang="en-US" smtClean="0"/>
            </a:br>
            <a:r>
              <a:rPr lang="en-US" altLang="en-US" smtClean="0"/>
              <a:t>that everyone understands the roles.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Hi-Lo: Describe Strategies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altLang="en-US" smtClean="0"/>
              <a:t>3. Describe 4-5 different </a:t>
            </a:r>
            <a:r>
              <a:rPr lang="en-US" altLang="en-US" b="1" smtClean="0"/>
              <a:t>strategies</a:t>
            </a:r>
            <a:r>
              <a:rPr lang="en-US" altLang="en-US" smtClean="0"/>
              <a:t> that Player B could use to guess numbers. (Include simple and clever strategies.)</a:t>
            </a:r>
          </a:p>
          <a:p>
            <a:pPr>
              <a:buFont typeface="Arial" charset="0"/>
              <a:buNone/>
            </a:pPr>
            <a:r>
              <a:rPr lang="en-US" altLang="en-US" smtClean="0"/>
              <a:t>4. Name each strategy and list it </a:t>
            </a:r>
            <a:br>
              <a:rPr lang="en-US" altLang="en-US" smtClean="0"/>
            </a:br>
            <a:r>
              <a:rPr lang="en-US" altLang="en-US" smtClean="0"/>
              <a:t>in the first column of a 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Hi-Lo: Compare Strategies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 startAt="5"/>
            </a:pPr>
            <a:r>
              <a:rPr lang="en-US" altLang="en-US" sz="3200" smtClean="0"/>
              <a:t>Rank how</a:t>
            </a:r>
            <a:r>
              <a:rPr lang="en-US" altLang="en-US" sz="3200" b="1" smtClean="0"/>
              <a:t> quick</a:t>
            </a:r>
            <a:r>
              <a:rPr lang="en-US" altLang="en-US" sz="3200" smtClean="0"/>
              <a:t> each strategy is,</a:t>
            </a:r>
            <a:br>
              <a:rPr lang="en-US" altLang="en-US" sz="3200" smtClean="0"/>
            </a:br>
            <a:r>
              <a:rPr lang="en-US" altLang="en-US" sz="3200" smtClean="0"/>
              <a:t>from 1 (least guesses) to 5 (most guesses).</a:t>
            </a:r>
          </a:p>
          <a:p>
            <a:pPr marL="514350" indent="-514350">
              <a:buFont typeface="Calibri" pitchFamily="34" charset="0"/>
              <a:buAutoNum type="arabicPeriod" startAt="5"/>
            </a:pPr>
            <a:r>
              <a:rPr lang="en-US" altLang="en-US" sz="3200" smtClean="0"/>
              <a:t>Rank each </a:t>
            </a:r>
            <a:r>
              <a:rPr lang="en-US" altLang="en-US" sz="3200" b="1" smtClean="0"/>
              <a:t>easy </a:t>
            </a:r>
            <a:r>
              <a:rPr lang="en-US" altLang="en-US" sz="3200" smtClean="0"/>
              <a:t>each strategy is, </a:t>
            </a:r>
            <a:br>
              <a:rPr lang="en-US" altLang="en-US" sz="3200" smtClean="0"/>
            </a:br>
            <a:r>
              <a:rPr lang="en-US" altLang="en-US" sz="3200" smtClean="0"/>
              <a:t>from 1 (easiest) to 5 (hardest).</a:t>
            </a:r>
            <a:br>
              <a:rPr lang="en-US" altLang="en-US" sz="3200" smtClean="0"/>
            </a:br>
            <a:r>
              <a:rPr lang="en-US" altLang="en-US" sz="3200" smtClean="0"/>
              <a:t>(If you had to explain it to a child.)</a:t>
            </a:r>
          </a:p>
          <a:p>
            <a:pPr marL="514350" indent="-514350">
              <a:buFont typeface="Calibri" pitchFamily="34" charset="0"/>
              <a:buAutoNum type="arabicPeriod" startAt="5"/>
            </a:pPr>
            <a:r>
              <a:rPr lang="en-US" altLang="en-US" sz="3200" smtClean="0"/>
              <a:t>Plot your rankings on a graph, </a:t>
            </a:r>
            <a:br>
              <a:rPr lang="en-US" altLang="en-US" sz="3200" smtClean="0"/>
            </a:br>
            <a:r>
              <a:rPr lang="en-US" altLang="en-US" sz="3200" smtClean="0"/>
              <a:t>and describe the </a:t>
            </a:r>
            <a:r>
              <a:rPr lang="en-US" altLang="en-US" sz="3200" b="1" smtClean="0"/>
              <a:t>relationships </a:t>
            </a:r>
            <a:br>
              <a:rPr lang="en-US" altLang="en-US" sz="3200" b="1" smtClean="0"/>
            </a:br>
            <a:r>
              <a:rPr lang="en-US" altLang="en-US" sz="3200" smtClean="0"/>
              <a:t>between the quick and easy rankings.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Hi-Lo: Worst &amp; Average Cases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 startAt="8"/>
            </a:pPr>
            <a:r>
              <a:rPr lang="en-US" altLang="en-US" sz="3200" smtClean="0"/>
              <a:t>For each strategy, determine the </a:t>
            </a:r>
            <a:br>
              <a:rPr lang="en-US" altLang="en-US" sz="3200" smtClean="0"/>
            </a:br>
            <a:r>
              <a:rPr lang="en-US" altLang="en-US" sz="3200" smtClean="0"/>
              <a:t>maximum # of guesses needed to win,</a:t>
            </a:r>
            <a:br>
              <a:rPr lang="en-US" altLang="en-US" sz="3200" smtClean="0"/>
            </a:br>
            <a:r>
              <a:rPr lang="en-US" altLang="en-US" sz="3200" smtClean="0"/>
              <a:t>and list in the column </a:t>
            </a:r>
            <a:r>
              <a:rPr lang="en-US" altLang="en-US" sz="3200" b="1" smtClean="0"/>
              <a:t>Worst Case</a:t>
            </a:r>
            <a:r>
              <a:rPr lang="en-US" altLang="en-US" sz="3200" smtClean="0"/>
              <a:t>.</a:t>
            </a:r>
          </a:p>
          <a:p>
            <a:pPr marL="514350" indent="-514350">
              <a:buFont typeface="Calibri" pitchFamily="34" charset="0"/>
              <a:buAutoNum type="arabicPeriod" startAt="8"/>
            </a:pPr>
            <a:r>
              <a:rPr lang="en-US" altLang="en-US" sz="3200" smtClean="0"/>
              <a:t>For each strategy, determine the </a:t>
            </a:r>
            <a:br>
              <a:rPr lang="en-US" altLang="en-US" sz="3200" smtClean="0"/>
            </a:br>
            <a:r>
              <a:rPr lang="en-US" altLang="en-US" sz="3200" smtClean="0"/>
              <a:t>typical # of guesses needed to win,</a:t>
            </a:r>
            <a:br>
              <a:rPr lang="en-US" altLang="en-US" sz="3200" smtClean="0"/>
            </a:br>
            <a:r>
              <a:rPr lang="en-US" altLang="en-US" sz="3200" smtClean="0"/>
              <a:t>and list in the column </a:t>
            </a:r>
            <a:r>
              <a:rPr lang="en-US" altLang="en-US" sz="3200" b="1" smtClean="0"/>
              <a:t>Average Case</a:t>
            </a:r>
            <a:r>
              <a:rPr lang="en-US" altLang="en-US" sz="3200" smtClean="0"/>
              <a:t>.</a:t>
            </a:r>
          </a:p>
          <a:p>
            <a:pPr marL="514350" indent="-514350">
              <a:buFont typeface="Calibri" pitchFamily="34" charset="0"/>
              <a:buAutoNum type="arabicPeriod" startAt="8"/>
            </a:pPr>
            <a:r>
              <a:rPr lang="en-US" altLang="en-US" sz="3200" smtClean="0"/>
              <a:t>Note: The </a:t>
            </a:r>
            <a:r>
              <a:rPr lang="en-US" altLang="en-US" sz="3200" b="1" smtClean="0"/>
              <a:t>Best Case </a:t>
            </a:r>
            <a:r>
              <a:rPr lang="en-US" altLang="en-US" sz="3200" smtClean="0"/>
              <a:t>is always 1 </a:t>
            </a:r>
            <a:br>
              <a:rPr lang="en-US" altLang="en-US" sz="3200" smtClean="0"/>
            </a:br>
            <a:r>
              <a:rPr lang="en-US" altLang="en-US" sz="3200" smtClean="0"/>
              <a:t>(it’s good to be lucky).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7268</TotalTime>
  <Words>846</Words>
  <Application>Microsoft Office PowerPoint</Application>
  <PresentationFormat>On-screen Show (4:3)</PresentationFormat>
  <Paragraphs>200</Paragraphs>
  <Slides>30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HislopEllis</vt:lpstr>
      <vt:lpstr>2.1 Approach to HFOSS Learning</vt:lpstr>
      <vt:lpstr>Overview</vt:lpstr>
      <vt:lpstr>Section Outcomes</vt:lpstr>
      <vt:lpstr>Process Oriented  Guided Inquiry Learning</vt:lpstr>
      <vt:lpstr>What is POGIL?</vt:lpstr>
      <vt:lpstr>EXAMPLE: Hi-Lo Game</vt:lpstr>
      <vt:lpstr>Hi-Lo: Describe Strategies</vt:lpstr>
      <vt:lpstr>Hi-Lo: Compare Strategies</vt:lpstr>
      <vt:lpstr>Hi-Lo: Worst &amp; Average Cases</vt:lpstr>
      <vt:lpstr>Hi-Lo Activity: Learning Objectives</vt:lpstr>
      <vt:lpstr>How does POGIL help students?</vt:lpstr>
      <vt:lpstr>How does POGIL help teachers?</vt:lpstr>
      <vt:lpstr>What is the history of POGIL?</vt:lpstr>
      <vt:lpstr>What is the history of CS POGIL?</vt:lpstr>
      <vt:lpstr>How to learn more?</vt:lpstr>
      <vt:lpstr>General Chemistry at  Franklin &amp; Marshall College</vt:lpstr>
      <vt:lpstr>Organic Chemistry 2 Pre-Quiz  at a Large Public University</vt:lpstr>
      <vt:lpstr>Organizing HFOSS Learning</vt:lpstr>
      <vt:lpstr>HFOSS Learning Efforts</vt:lpstr>
      <vt:lpstr>HFOSS Results</vt:lpstr>
      <vt:lpstr>Observations</vt:lpstr>
      <vt:lpstr>Current Effort</vt:lpstr>
      <vt:lpstr>Pathways</vt:lpstr>
      <vt:lpstr>Pathway Steps </vt:lpstr>
      <vt:lpstr>Learning Activity</vt:lpstr>
      <vt:lpstr>Learning Activity Supporting Pathway Steps </vt:lpstr>
      <vt:lpstr>What are the First Pathways?</vt:lpstr>
      <vt:lpstr>Mapping to Curricula</vt:lpstr>
      <vt:lpstr>Next Steps</vt:lpstr>
      <vt:lpstr>Opportunities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928</cp:revision>
  <dcterms:created xsi:type="dcterms:W3CDTF">2009-06-29T15:20:32Z</dcterms:created>
  <dcterms:modified xsi:type="dcterms:W3CDTF">2016-06-15T19:39:13Z</dcterms:modified>
</cp:coreProperties>
</file>