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9" r:id="rId2"/>
    <p:sldId id="367" r:id="rId3"/>
    <p:sldId id="369" r:id="rId4"/>
    <p:sldId id="370" r:id="rId5"/>
    <p:sldId id="371" r:id="rId6"/>
    <p:sldId id="373" r:id="rId7"/>
    <p:sldId id="372" r:id="rId8"/>
    <p:sldId id="375" r:id="rId9"/>
    <p:sldId id="376" r:id="rId10"/>
    <p:sldId id="377" r:id="rId11"/>
    <p:sldId id="378" r:id="rId12"/>
    <p:sldId id="379" r:id="rId13"/>
    <p:sldId id="380" r:id="rId14"/>
    <p:sldId id="381" r:id="rId15"/>
    <p:sldId id="382" r:id="rId16"/>
    <p:sldId id="383" r:id="rId17"/>
    <p:sldId id="384" r:id="rId18"/>
    <p:sldId id="385" r:id="rId19"/>
    <p:sldId id="37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20565" autoAdjust="0"/>
    <p:restoredTop sz="94660"/>
  </p:normalViewPr>
  <p:slideViewPr>
    <p:cSldViewPr>
      <p:cViewPr varScale="1">
        <p:scale>
          <a:sx n="87" d="100"/>
          <a:sy n="87" d="100"/>
        </p:scale>
        <p:origin x="205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057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30 seconds </a:t>
            </a:r>
            <a:r>
              <a:rPr lang="en-US" dirty="0" smtClean="0"/>
              <a:t>on this</a:t>
            </a:r>
            <a:r>
              <a:rPr lang="en-US" baseline="0" dirty="0" smtClean="0"/>
              <a:t> slide and the next 3 (slides 3-6)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9D7CCF-F491-426D-9638-FC80555158A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829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foss2serve.org/index.php/50_Way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2.4 </a:t>
            </a:r>
            <a:r>
              <a:rPr lang="en-US" sz="4000" dirty="0" smtClean="0"/>
              <a:t>HFOSS in the Curriculum</a:t>
            </a:r>
            <a:endParaRPr lang="en-US" sz="3200" dirty="0"/>
          </a:p>
        </p:txBody>
      </p:sp>
      <p:pic>
        <p:nvPicPr>
          <p:cNvPr id="7" name="Picture 6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0" y="24384000"/>
            <a:ext cx="6400800" cy="2698680"/>
          </a:xfrm>
          <a:prstGeom prst="rect">
            <a:avLst/>
          </a:prstGeom>
        </p:spPr>
      </p:pic>
      <p:pic>
        <p:nvPicPr>
          <p:cNvPr id="8" name="Picture 7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344400" y="24536400"/>
            <a:ext cx="6400800" cy="26986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8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96800" y="24688800"/>
            <a:ext cx="6400800" cy="2698680"/>
          </a:xfrm>
          <a:prstGeom prst="rect">
            <a:avLst/>
          </a:prstGeom>
        </p:spPr>
      </p:pic>
      <p:pic>
        <p:nvPicPr>
          <p:cNvPr id="11" name="Picture 10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49200" y="24841200"/>
            <a:ext cx="6400800" cy="269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IST and Drexel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01600" y="24993600"/>
            <a:ext cx="6400800" cy="2698680"/>
          </a:xfrm>
          <a:prstGeom prst="rect">
            <a:avLst/>
          </a:prstGeom>
        </p:spPr>
      </p:pic>
      <p:pic>
        <p:nvPicPr>
          <p:cNvPr id="10" name="Picture 9" descr="POSSE_logo_primary_RG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4000500" cy="120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Instructional Style – Co-Learner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Position yourself as a learner</a:t>
            </a:r>
          </a:p>
          <a:p>
            <a:r>
              <a:rPr lang="en-US" dirty="0" smtClean="0"/>
              <a:t>Structure class as discussion/interaction, as opposed to lecture </a:t>
            </a:r>
          </a:p>
          <a:p>
            <a:r>
              <a:rPr lang="en-US" dirty="0" smtClean="0"/>
              <a:t>Have students investigate and report back</a:t>
            </a:r>
          </a:p>
          <a:p>
            <a:r>
              <a:rPr lang="en-US" dirty="0" smtClean="0"/>
              <a:t>Involve HFOSS community in </a:t>
            </a:r>
            <a:br>
              <a:rPr lang="en-US" dirty="0" smtClean="0"/>
            </a:br>
            <a:r>
              <a:rPr lang="en-US" dirty="0" smtClean="0"/>
              <a:t>answering 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2050" name="Picture 2" descr="C:\Documents and Settings\Hellis\Local Settings\Temporary Internet Files\Content.IE5\J6OZJTSH\MC90028197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4876800"/>
            <a:ext cx="1802282" cy="17071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4951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Instructional Style – Preparing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Let students know that this learning experience will be different</a:t>
            </a:r>
          </a:p>
          <a:p>
            <a:pPr lvl="1"/>
            <a:r>
              <a:rPr lang="en-US" dirty="0" smtClean="0"/>
              <a:t>Repeat this frequently through out the term </a:t>
            </a:r>
          </a:p>
          <a:p>
            <a:r>
              <a:rPr lang="en-US" dirty="0" smtClean="0"/>
              <a:t>Explain life-long learning and the need for it </a:t>
            </a:r>
          </a:p>
          <a:p>
            <a:r>
              <a:rPr lang="en-US" dirty="0" smtClean="0"/>
              <a:t>Put students in role of instructor by having them learn and then teach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031" name="Picture 7" descr="C:\Users\he302979\AppData\Local\Microsoft\Windows\Temporary Internet Files\Content.IE5\830P3M38\MM900046559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5390555"/>
            <a:ext cx="2209800" cy="1467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843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Instructional Style – Be Opportunistic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Add code sprints or bug fix sprints to course schedule</a:t>
            </a:r>
          </a:p>
          <a:p>
            <a:r>
              <a:rPr lang="en-US" dirty="0" smtClean="0"/>
              <a:t>Take a class to user meetings or FOSS conferences</a:t>
            </a:r>
          </a:p>
          <a:p>
            <a:r>
              <a:rPr lang="en-US" dirty="0" smtClean="0"/>
              <a:t>Invite FOSS developers </a:t>
            </a:r>
            <a:br>
              <a:rPr lang="en-US" dirty="0" smtClean="0"/>
            </a:br>
            <a:r>
              <a:rPr lang="en-US" dirty="0" smtClean="0"/>
              <a:t>to your class </a:t>
            </a:r>
          </a:p>
          <a:p>
            <a:r>
              <a:rPr lang="en-US" dirty="0" smtClean="0"/>
              <a:t>Host a hackathon/</a:t>
            </a:r>
            <a:br>
              <a:rPr lang="en-US" dirty="0" smtClean="0"/>
            </a:br>
            <a:r>
              <a:rPr lang="en-US" dirty="0" err="1" smtClean="0"/>
              <a:t>hackfest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7" name="Content Placeholder 4" descr="ladies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276600"/>
            <a:ext cx="3581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52933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Issue: Complexity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Community can help identify key pieces </a:t>
            </a:r>
          </a:p>
          <a:p>
            <a:r>
              <a:rPr lang="en-US" dirty="0" smtClean="0"/>
              <a:t>Start small </a:t>
            </a:r>
          </a:p>
          <a:p>
            <a:r>
              <a:rPr lang="en-US" dirty="0" smtClean="0"/>
              <a:t>Break large tasks down into individual assignments</a:t>
            </a:r>
          </a:p>
          <a:p>
            <a:r>
              <a:rPr lang="en-US" dirty="0" smtClean="0"/>
              <a:t>Create assignments to learn about how to approach the complexity</a:t>
            </a:r>
          </a:p>
          <a:p>
            <a:pPr lvl="1"/>
            <a:r>
              <a:rPr lang="en-US" dirty="0" smtClean="0"/>
              <a:t>Find how many commits have been made in the past x months. What has changed?</a:t>
            </a:r>
          </a:p>
          <a:p>
            <a:pPr lvl="1"/>
            <a:r>
              <a:rPr lang="en-US" dirty="0" smtClean="0"/>
              <a:t>What parts of the code have been touched?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156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Issue: Unpredictability - 1</a:t>
            </a:r>
            <a:br>
              <a:rPr lang="en-US" dirty="0" smtClean="0"/>
            </a:br>
            <a:r>
              <a:rPr lang="en-US" dirty="0" smtClean="0"/>
              <a:t>What if something goes wrong?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Contact person leaves project</a:t>
            </a:r>
          </a:p>
          <a:p>
            <a:r>
              <a:rPr lang="en-US" dirty="0" smtClean="0"/>
              <a:t>Project changes architecture mid-term</a:t>
            </a:r>
          </a:p>
          <a:p>
            <a:r>
              <a:rPr lang="en-US" dirty="0" smtClean="0"/>
              <a:t>Project gets forked mid-term</a:t>
            </a:r>
          </a:p>
          <a:p>
            <a:r>
              <a:rPr lang="en-US" dirty="0" smtClean="0"/>
              <a:t>Need for student contribution disappears</a:t>
            </a:r>
          </a:p>
          <a:p>
            <a:r>
              <a:rPr lang="en-US" dirty="0" smtClean="0"/>
              <a:t>Scope is too large and students can’t complete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2050" name="Picture 2" descr="C:\Users\he302979\AppData\Local\Microsoft\Windows\Temporary Internet Files\Content.IE5\830P3M38\MM900236459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191000"/>
            <a:ext cx="25146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9494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Issue: Unpredictability - 2</a:t>
            </a:r>
            <a:br>
              <a:rPr lang="en-US" dirty="0" smtClean="0"/>
            </a:br>
            <a:r>
              <a:rPr lang="en-US" dirty="0" smtClean="0"/>
              <a:t>What if something goes wrong?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not work on anything in the critical path</a:t>
            </a:r>
          </a:p>
          <a:p>
            <a:r>
              <a:rPr lang="en-US" dirty="0" smtClean="0"/>
              <a:t>Separate student work</a:t>
            </a:r>
          </a:p>
          <a:p>
            <a:pPr lvl="1"/>
            <a:r>
              <a:rPr lang="en-US" dirty="0" smtClean="0"/>
              <a:t>Branch a code base and make changes</a:t>
            </a:r>
          </a:p>
          <a:p>
            <a:pPr lvl="1"/>
            <a:r>
              <a:rPr lang="en-US" dirty="0" smtClean="0"/>
              <a:t>Be sure to contribute back</a:t>
            </a:r>
          </a:p>
          <a:p>
            <a:r>
              <a:rPr lang="en-US" dirty="0" smtClean="0"/>
              <a:t>Student work still has learning value, even if it doesn’t fit community goals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9867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Issue: Schedule Creep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flexible in assignments and timing </a:t>
            </a:r>
          </a:p>
          <a:p>
            <a:r>
              <a:rPr lang="en-US" dirty="0" smtClean="0"/>
              <a:t>Be prepared to re-scope mid-term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3074" name="Picture 2" descr="C:\Users\he302979\AppData\Local\Microsoft\Windows\Temporary Internet Files\Content.IE5\TD1M1KK9\MC90031103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296308"/>
            <a:ext cx="1848917" cy="1734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5604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Scoping Student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small</a:t>
            </a:r>
          </a:p>
          <a:p>
            <a:r>
              <a:rPr lang="en-US" dirty="0" smtClean="0"/>
              <a:t>Identify several small contributions rather than one large one </a:t>
            </a:r>
          </a:p>
          <a:p>
            <a:r>
              <a:rPr lang="en-US" dirty="0" smtClean="0"/>
              <a:t>Have students estimate time </a:t>
            </a:r>
          </a:p>
          <a:p>
            <a:pPr lvl="1"/>
            <a:r>
              <a:rPr lang="en-US" dirty="0" smtClean="0"/>
              <a:t>Use estimates in future courses</a:t>
            </a:r>
          </a:p>
          <a:p>
            <a:r>
              <a:rPr lang="en-US" dirty="0" smtClean="0"/>
              <a:t>Ask community if they’re used to working with students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4051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Evaluating Student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820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Define a rubric when you define the assignment</a:t>
            </a:r>
          </a:p>
          <a:p>
            <a:r>
              <a:rPr lang="en-US" dirty="0" smtClean="0"/>
              <a:t>Separate the grade from whether or not the task was accomplished</a:t>
            </a:r>
          </a:p>
          <a:p>
            <a:pPr lvl="1"/>
            <a:r>
              <a:rPr lang="en-US" dirty="0" smtClean="0"/>
              <a:t>Grade on process rather than outcome</a:t>
            </a:r>
          </a:p>
          <a:p>
            <a:pPr lvl="1"/>
            <a:r>
              <a:rPr lang="en-US" dirty="0" smtClean="0"/>
              <a:t>Grade on quality of a presentation on what student has learned</a:t>
            </a:r>
          </a:p>
          <a:p>
            <a:pPr lvl="1"/>
            <a:r>
              <a:rPr lang="en-US" dirty="0" smtClean="0"/>
              <a:t>Reflection papers on how something was accomplished</a:t>
            </a:r>
          </a:p>
          <a:p>
            <a:pPr lvl="1"/>
            <a:r>
              <a:rPr lang="en-US" dirty="0" smtClean="0"/>
              <a:t>Feedback from the community can help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016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Discussion and 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2050" name="Picture 2" descr="http://images5.fanpop.com/image/photos/24800000/question-marks-asking-questions-24865150-200-1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968401"/>
            <a:ext cx="1905000" cy="186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017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for 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Dive right in: full HFOSS participation course</a:t>
            </a:r>
          </a:p>
          <a:p>
            <a:pPr lvl="1"/>
            <a:r>
              <a:rPr lang="en-US" dirty="0" smtClean="0"/>
              <a:t>Great!... But not always possible</a:t>
            </a:r>
          </a:p>
          <a:p>
            <a:r>
              <a:rPr lang="en-US" dirty="0" smtClean="0"/>
              <a:t>Small steps are good too</a:t>
            </a:r>
          </a:p>
          <a:p>
            <a:pPr lvl="1"/>
            <a:r>
              <a:rPr lang="en-US" dirty="0" smtClean="0"/>
              <a:t>Single assignments</a:t>
            </a:r>
          </a:p>
          <a:p>
            <a:pPr lvl="1"/>
            <a:r>
              <a:rPr lang="en-US" dirty="0" smtClean="0"/>
              <a:t>Independent studies</a:t>
            </a:r>
          </a:p>
          <a:p>
            <a:pPr lvl="1"/>
            <a:r>
              <a:rPr lang="en-US" dirty="0" smtClean="0"/>
              <a:t>Internships or assistantships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://foss2serve.org/index.php/50_Ways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419600"/>
            <a:ext cx="342900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754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Single HFOSS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Difficult to get real contribution to HFOSS</a:t>
            </a:r>
          </a:p>
          <a:p>
            <a:pPr lvl="1"/>
            <a:r>
              <a:rPr lang="en-US" dirty="0" smtClean="0"/>
              <a:t>Learning curve is steep</a:t>
            </a:r>
          </a:p>
          <a:p>
            <a:pPr lvl="1"/>
            <a:r>
              <a:rPr lang="en-US" dirty="0" smtClean="0"/>
              <a:t>Process and culture in addition to technical</a:t>
            </a:r>
          </a:p>
          <a:p>
            <a:r>
              <a:rPr lang="en-US" dirty="0" smtClean="0"/>
              <a:t>Possible solutions</a:t>
            </a:r>
          </a:p>
          <a:p>
            <a:pPr lvl="1"/>
            <a:r>
              <a:rPr lang="en-US" dirty="0" smtClean="0"/>
              <a:t>More scaffolding, e.g., for bug fixing</a:t>
            </a:r>
          </a:p>
          <a:p>
            <a:pPr lvl="2"/>
            <a:r>
              <a:rPr lang="en-US" dirty="0" smtClean="0"/>
              <a:t>Reduced learning</a:t>
            </a:r>
          </a:p>
          <a:p>
            <a:pPr lvl="2"/>
            <a:r>
              <a:rPr lang="en-US" dirty="0" smtClean="0"/>
              <a:t>Might provide a big motivational boost?</a:t>
            </a:r>
          </a:p>
          <a:p>
            <a:pPr lvl="2"/>
            <a:r>
              <a:rPr lang="en-US" dirty="0" smtClean="0"/>
              <a:t>Vertical teams could help</a:t>
            </a:r>
          </a:p>
          <a:p>
            <a:pPr lvl="1"/>
            <a:r>
              <a:rPr lang="en-US" dirty="0" smtClean="0"/>
              <a:t>HFOSS as a curriculum thread</a:t>
            </a:r>
          </a:p>
          <a:p>
            <a:pPr lvl="2"/>
            <a:r>
              <a:rPr lang="en-US" dirty="0" smtClean="0"/>
              <a:t>Spreading out the learning curve over several courses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42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HFOSS in a </a:t>
            </a:r>
            <a:r>
              <a:rPr lang="en-US" dirty="0" smtClean="0"/>
              <a:t>Project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Mid-level project course</a:t>
            </a:r>
          </a:p>
          <a:p>
            <a:pPr lvl="1"/>
            <a:r>
              <a:rPr lang="en-US" dirty="0" smtClean="0"/>
              <a:t>Tools and field trips are easy</a:t>
            </a:r>
          </a:p>
          <a:p>
            <a:pPr lvl="1"/>
            <a:r>
              <a:rPr lang="en-US" dirty="0" smtClean="0"/>
              <a:t>Real participation is more difficult</a:t>
            </a:r>
          </a:p>
          <a:p>
            <a:r>
              <a:rPr lang="en-US" dirty="0" smtClean="0"/>
              <a:t>Capstone design project</a:t>
            </a:r>
          </a:p>
          <a:p>
            <a:pPr lvl="1"/>
            <a:r>
              <a:rPr lang="en-US" dirty="0" smtClean="0"/>
              <a:t>Sufficient time for learning curve</a:t>
            </a:r>
          </a:p>
          <a:p>
            <a:pPr lvl="1"/>
            <a:r>
              <a:rPr lang="en-US" dirty="0" smtClean="0"/>
              <a:t>May complicate student evaluation</a:t>
            </a:r>
          </a:p>
          <a:p>
            <a:pPr lvl="1"/>
            <a:r>
              <a:rPr lang="en-US" dirty="0" smtClean="0"/>
              <a:t>May not fit local concept of “senior project”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676400"/>
            <a:ext cx="2286000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525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HFOSS as a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HFOSS participation course</a:t>
            </a:r>
          </a:p>
          <a:p>
            <a:pPr lvl="1"/>
            <a:r>
              <a:rPr lang="en-US" dirty="0" smtClean="0"/>
              <a:t>Team based, hands-on focus</a:t>
            </a:r>
          </a:p>
          <a:p>
            <a:pPr lvl="1"/>
            <a:r>
              <a:rPr lang="en-US" dirty="0" smtClean="0"/>
              <a:t>Difficult without scaffolding or preparation in prior courses</a:t>
            </a:r>
          </a:p>
          <a:p>
            <a:r>
              <a:rPr lang="en-US" dirty="0" smtClean="0"/>
              <a:t>Openness course</a:t>
            </a:r>
          </a:p>
          <a:p>
            <a:pPr lvl="1"/>
            <a:r>
              <a:rPr lang="en-US" dirty="0" smtClean="0"/>
              <a:t>Open source</a:t>
            </a:r>
          </a:p>
          <a:p>
            <a:pPr lvl="2"/>
            <a:r>
              <a:rPr lang="en-US" dirty="0" smtClean="0"/>
              <a:t>Process, culture, social impact, business models, etc.</a:t>
            </a:r>
          </a:p>
          <a:p>
            <a:pPr lvl="1"/>
            <a:r>
              <a:rPr lang="en-US" dirty="0" smtClean="0"/>
              <a:t>Open data, government, education, hardware, etc</a:t>
            </a:r>
            <a:r>
              <a:rPr lang="en-US" dirty="0"/>
              <a:t>.</a:t>
            </a:r>
            <a:endParaRPr lang="en-US" dirty="0" smtClean="0"/>
          </a:p>
          <a:p>
            <a:pPr lvl="2"/>
            <a:r>
              <a:rPr lang="en-US" dirty="0" smtClean="0"/>
              <a:t>Opensource.com</a:t>
            </a:r>
          </a:p>
          <a:p>
            <a:pPr lvl="1"/>
            <a:r>
              <a:rPr lang="en-US" dirty="0" smtClean="0"/>
              <a:t>Intellectual property, ownership and sharing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6019800"/>
            <a:ext cx="36480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417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HFOSS as a Curriculum Thread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Early – introducing software systems</a:t>
            </a:r>
          </a:p>
          <a:p>
            <a:pPr lvl="1"/>
            <a:r>
              <a:rPr lang="en-US" dirty="0" smtClean="0"/>
              <a:t>HFOSS overview; FOSS Field trips</a:t>
            </a:r>
          </a:p>
          <a:p>
            <a:pPr lvl="1"/>
            <a:r>
              <a:rPr lang="en-US" dirty="0" smtClean="0"/>
              <a:t>Introductory FOSS tools and process</a:t>
            </a:r>
          </a:p>
          <a:p>
            <a:r>
              <a:rPr lang="en-US" dirty="0" smtClean="0"/>
              <a:t>Middle – team process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HFOSS process</a:t>
            </a:r>
          </a:p>
          <a:p>
            <a:pPr lvl="1"/>
            <a:r>
              <a:rPr lang="en-US" dirty="0" smtClean="0"/>
              <a:t>Observing and some participation</a:t>
            </a:r>
          </a:p>
          <a:p>
            <a:r>
              <a:rPr lang="en-US" dirty="0" smtClean="0"/>
              <a:t>Later – capstone or HFOSS course</a:t>
            </a:r>
          </a:p>
          <a:p>
            <a:pPr lvl="1"/>
            <a:r>
              <a:rPr lang="en-US" dirty="0" smtClean="0"/>
              <a:t>Focus on participation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026" name="Picture 2" descr="http://www.drexelsmarthouse.com/wiki/images/1/1a/Drexel_logo281_-Converted-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475" y="5029200"/>
            <a:ext cx="1533525" cy="163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98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HFOSS Beyond the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Student clubs</a:t>
            </a:r>
          </a:p>
          <a:p>
            <a:r>
              <a:rPr lang="en-US" dirty="0" smtClean="0"/>
              <a:t>Hacker events</a:t>
            </a:r>
          </a:p>
          <a:p>
            <a:pPr lvl="1"/>
            <a:r>
              <a:rPr lang="en-US" dirty="0" smtClean="0"/>
              <a:t>Random Hacks of Kindness (</a:t>
            </a:r>
            <a:r>
              <a:rPr lang="en-US" dirty="0" err="1" smtClean="0"/>
              <a:t>RHoK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National Day of Civic Hacking</a:t>
            </a:r>
          </a:p>
          <a:p>
            <a:r>
              <a:rPr lang="en-US" dirty="0" smtClean="0"/>
              <a:t>FOSS events</a:t>
            </a:r>
          </a:p>
          <a:p>
            <a:pPr lvl="1"/>
            <a:r>
              <a:rPr lang="en-US" dirty="0" smtClean="0"/>
              <a:t>Open source comes to </a:t>
            </a:r>
            <a:br>
              <a:rPr lang="en-US" dirty="0" smtClean="0"/>
            </a:br>
            <a:r>
              <a:rPr lang="en-US" dirty="0" smtClean="0"/>
              <a:t>campus</a:t>
            </a:r>
          </a:p>
          <a:p>
            <a:r>
              <a:rPr lang="en-US" dirty="0" smtClean="0"/>
              <a:t>Funded student </a:t>
            </a:r>
            <a:br>
              <a:rPr lang="en-US" dirty="0" smtClean="0"/>
            </a:br>
            <a:r>
              <a:rPr lang="en-US" dirty="0" smtClean="0"/>
              <a:t>positions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567" y="4014787"/>
            <a:ext cx="3918507" cy="284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067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Instructional Style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Knowing all details of a project is nearly impossible</a:t>
            </a:r>
          </a:p>
          <a:p>
            <a:pPr lvl="1"/>
            <a:r>
              <a:rPr lang="en-US" dirty="0" smtClean="0"/>
              <a:t>Complexity, size, number of contributors</a:t>
            </a:r>
          </a:p>
          <a:p>
            <a:r>
              <a:rPr lang="en-US" dirty="0" smtClean="0"/>
              <a:t>Instructional style must change to accommodate this</a:t>
            </a:r>
          </a:p>
          <a:p>
            <a:r>
              <a:rPr lang="en-US" dirty="0" smtClean="0"/>
              <a:t>Mentor vs. lecturer</a:t>
            </a:r>
          </a:p>
          <a:p>
            <a:r>
              <a:rPr lang="en-US" dirty="0" smtClean="0"/>
              <a:t>Co-learner vs. Instructor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026" name="Picture 2" descr="C:\Program Files\Microsoft Office 2007\MEDIA\CAGCAT10\j030125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4267200"/>
            <a:ext cx="1829714" cy="15654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9819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Instructional Style - Mentor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know more than you think you do!</a:t>
            </a:r>
          </a:p>
          <a:p>
            <a:pPr lvl="1"/>
            <a:r>
              <a:rPr lang="en-US" dirty="0" smtClean="0"/>
              <a:t>You know how good code and artifacts should look</a:t>
            </a:r>
          </a:p>
          <a:p>
            <a:pPr lvl="1"/>
            <a:r>
              <a:rPr lang="en-US" dirty="0" smtClean="0"/>
              <a:t>You know how to structure assignments</a:t>
            </a:r>
          </a:p>
          <a:p>
            <a:pPr lvl="1"/>
            <a:r>
              <a:rPr lang="en-US" dirty="0" smtClean="0"/>
              <a:t>You know how to ask questions</a:t>
            </a:r>
          </a:p>
          <a:p>
            <a:r>
              <a:rPr lang="en-US" dirty="0" smtClean="0"/>
              <a:t>You know the hallmarks of when students are going off-track</a:t>
            </a:r>
          </a:p>
          <a:p>
            <a:pPr lvl="1"/>
            <a:r>
              <a:rPr lang="en-US" dirty="0" smtClean="0"/>
              <a:t>Lack of communication, inattention,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74695"/>
      </p:ext>
    </p:extLst>
  </p:cSld>
  <p:clrMapOvr>
    <a:masterClrMapping/>
  </p:clrMapOvr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4218</TotalTime>
  <Words>710</Words>
  <Application>Microsoft Office PowerPoint</Application>
  <PresentationFormat>On-screen Show (4:3)</PresentationFormat>
  <Paragraphs>139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HislopEllis</vt:lpstr>
      <vt:lpstr>2.4 HFOSS in the Curriculum</vt:lpstr>
      <vt:lpstr>Options for Getting Started</vt:lpstr>
      <vt:lpstr>Example: Single HFOSS Assignment</vt:lpstr>
      <vt:lpstr>Example: HFOSS in a Project Course</vt:lpstr>
      <vt:lpstr>Example: HFOSS as a Course</vt:lpstr>
      <vt:lpstr>HFOSS as a Curriculum Thread</vt:lpstr>
      <vt:lpstr>HFOSS Beyond the Curriculum</vt:lpstr>
      <vt:lpstr>Instructional Style - 1</vt:lpstr>
      <vt:lpstr>Instructional Style - Mentor</vt:lpstr>
      <vt:lpstr>Instructional Style – Co-Learner</vt:lpstr>
      <vt:lpstr>Instructional Style – Preparing Students</vt:lpstr>
      <vt:lpstr>Instructional Style – Be Opportunistic</vt:lpstr>
      <vt:lpstr>Issue: Complexity</vt:lpstr>
      <vt:lpstr>Issue: Unpredictability - 1 What if something goes wrong?</vt:lpstr>
      <vt:lpstr>Issue: Unpredictability - 2 What if something goes wrong?</vt:lpstr>
      <vt:lpstr>Issue: Schedule Creep</vt:lpstr>
      <vt:lpstr>Scoping Student Projects</vt:lpstr>
      <vt:lpstr>Evaluating Student Work</vt:lpstr>
      <vt:lpstr>Discussion and 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lpostner</cp:lastModifiedBy>
  <cp:revision>827</cp:revision>
  <dcterms:created xsi:type="dcterms:W3CDTF">2009-06-29T15:20:32Z</dcterms:created>
  <dcterms:modified xsi:type="dcterms:W3CDTF">2016-06-06T16:54:07Z</dcterms:modified>
</cp:coreProperties>
</file>