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89" r:id="rId2"/>
    <p:sldId id="373" r:id="rId3"/>
    <p:sldId id="347" r:id="rId4"/>
    <p:sldId id="374" r:id="rId5"/>
    <p:sldId id="348" r:id="rId6"/>
    <p:sldId id="369" r:id="rId7"/>
    <p:sldId id="370" r:id="rId8"/>
    <p:sldId id="371" r:id="rId9"/>
    <p:sldId id="372" r:id="rId10"/>
    <p:sldId id="375" r:id="rId11"/>
    <p:sldId id="367" r:id="rId12"/>
    <p:sldId id="376" r:id="rId13"/>
    <p:sldId id="377" r:id="rId14"/>
    <p:sldId id="378" r:id="rId15"/>
    <p:sldId id="379" r:id="rId16"/>
    <p:sldId id="380" r:id="rId17"/>
    <p:sldId id="344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1587"/>
    <a:srgbClr val="143288"/>
    <a:srgbClr val="8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97" autoAdjust="0"/>
    <p:restoredTop sz="92779" autoAdjust="0"/>
  </p:normalViewPr>
  <p:slideViewPr>
    <p:cSldViewPr>
      <p:cViewPr varScale="1">
        <p:scale>
          <a:sx n="86" d="100"/>
          <a:sy n="86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E1A4B3E-213F-4CF4-85B2-5917254297CB}" type="datetimeFigureOut">
              <a:rPr lang="en-US"/>
              <a:pPr>
                <a:defRPr/>
              </a:pPr>
              <a:t>2/3/2016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A9D7CCF-F491-426D-9638-FC80555158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9498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692C80-8FE5-6244-8225-483F40355FD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692C80-8FE5-6244-8225-483F40355FDE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A85B6-EBA4-4FA0-8E0B-9B07353DB7C3}" type="datetime1">
              <a:rPr lang="en-US"/>
              <a:pPr>
                <a:defRPr/>
              </a:pPr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75AF5-9F80-4A78-93DE-AA46C20D0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8ED84-57F7-4671-9C6B-207BEA3C8200}" type="datetime1">
              <a:rPr lang="en-US"/>
              <a:pPr>
                <a:defRPr/>
              </a:pPr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9A475-6B89-4C58-BE66-319B394F1E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C5090-FB5F-4F0E-92EA-1FBF5D504357}" type="datetime1">
              <a:rPr lang="en-US"/>
              <a:pPr>
                <a:defRPr/>
              </a:pPr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21DC3-01D4-4FBD-9310-8B6252FE42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600"/>
            </a:lvl1pPr>
            <a:lvl2pPr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A9D18-03E9-4BC6-93D6-9DD45B4BAC39}" type="datetime1">
              <a:rPr lang="en-US"/>
              <a:pPr>
                <a:defRPr/>
              </a:pPr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5EBC2-12FA-4DAC-9208-5351300764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8F754-AC25-429D-97B6-6B2315AF0672}" type="datetime1">
              <a:rPr lang="en-US"/>
              <a:pPr>
                <a:defRPr/>
              </a:pPr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04598-777A-4E6E-A15E-6F7BF04C49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C216B-661E-4252-9EE3-2BF99062E9C7}" type="datetime1">
              <a:rPr lang="en-US"/>
              <a:pPr>
                <a:defRPr/>
              </a:pPr>
              <a:t>2/3/2016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D4D68-1353-41E0-A4C6-6FE6599CFE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72E22-9CDE-4E93-8B85-0C04DA233642}" type="datetime1">
              <a:rPr lang="en-US"/>
              <a:pPr>
                <a:defRPr/>
              </a:pPr>
              <a:t>2/3/2016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8F5D4-8232-448D-BD36-3E48C720B0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D3FBB-0D43-4DFB-9056-D2A19B3A17D9}" type="datetime1">
              <a:rPr lang="en-US"/>
              <a:pPr>
                <a:defRPr/>
              </a:pPr>
              <a:t>2/3/2016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9D303-6692-4693-9282-65F502AF2F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6F838-A26D-4BB2-B479-032E57F17978}" type="datetime1">
              <a:rPr lang="en-US"/>
              <a:pPr>
                <a:defRPr/>
              </a:pPr>
              <a:t>2/3/2016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2135B-9C8E-4E29-A39B-06F9394F9F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32187-DC85-4B8B-A876-FD8ABEE55796}" type="datetime1">
              <a:rPr lang="en-US"/>
              <a:pPr>
                <a:defRPr/>
              </a:pPr>
              <a:t>2/3/2016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FED83-9C15-453E-88E4-30F2D4B351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3F678-41C5-4A65-A35C-3DA5E5495B96}" type="datetime1">
              <a:rPr lang="en-US"/>
              <a:pPr>
                <a:defRPr/>
              </a:pPr>
              <a:t>2/3/2016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AD41A-8D71-4361-8001-4920321C5F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1EA1BA2-FBFB-4127-8858-D44FE097CD1B}" type="datetime1">
              <a:rPr lang="en-US"/>
              <a:pPr>
                <a:defRPr/>
              </a:pPr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C517C32-AB2C-4593-8DC1-83A75397D3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titanpad.com/" TargetMode="External"/><Relationship Id="rId2" Type="http://schemas.openxmlformats.org/officeDocument/2006/relationships/hyperlink" Target="http://etherpad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openetherpad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3825"/>
            <a:ext cx="7772400" cy="1470025"/>
          </a:xfrm>
        </p:spPr>
        <p:txBody>
          <a:bodyPr>
            <a:noAutofit/>
          </a:bodyPr>
          <a:lstStyle/>
          <a:p>
            <a:r>
              <a:rPr lang="en-US" sz="4000" dirty="0" smtClean="0"/>
              <a:t>Overview</a:t>
            </a:r>
            <a:endParaRPr lang="en-US" sz="4000" dirty="0"/>
          </a:p>
        </p:txBody>
      </p:sp>
      <p:pic>
        <p:nvPicPr>
          <p:cNvPr id="7" name="Picture 6" descr="IST and Drexel Log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192000" y="24384000"/>
            <a:ext cx="6400800" cy="2698680"/>
          </a:xfrm>
          <a:prstGeom prst="rect">
            <a:avLst/>
          </a:prstGeom>
        </p:spPr>
      </p:pic>
      <p:pic>
        <p:nvPicPr>
          <p:cNvPr id="8" name="Picture 7" descr="IST and Drexel Log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344400" y="24536400"/>
            <a:ext cx="6400800" cy="269868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9" name="Picture 8" descr="IST and Drexel Log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496800" y="24688800"/>
            <a:ext cx="6400800" cy="2698680"/>
          </a:xfrm>
          <a:prstGeom prst="rect">
            <a:avLst/>
          </a:prstGeom>
        </p:spPr>
      </p:pic>
      <p:pic>
        <p:nvPicPr>
          <p:cNvPr id="11" name="Picture 10" descr="IST and Drexel Log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649200" y="24841200"/>
            <a:ext cx="6400800" cy="26986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2" name="Picture 11" descr="IST and Drexel Log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801600" y="24993600"/>
            <a:ext cx="6400800" cy="2698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POSSE V2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59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V2 – Professor’s Open Source Software Experience</a:t>
            </a:r>
          </a:p>
          <a:p>
            <a:pPr lvl="1"/>
            <a:r>
              <a:rPr lang="en-US" dirty="0" smtClean="0"/>
              <a:t>Red Hat outreach</a:t>
            </a:r>
          </a:p>
          <a:p>
            <a:pPr lvl="2"/>
            <a:r>
              <a:rPr lang="en-US" dirty="0" smtClean="0"/>
              <a:t>Gina Likins, Tom Callaway, Nick </a:t>
            </a:r>
            <a:r>
              <a:rPr lang="en-US" dirty="0" err="1" smtClean="0"/>
              <a:t>Yeates</a:t>
            </a:r>
            <a:endParaRPr lang="en-US" dirty="0" smtClean="0"/>
          </a:p>
          <a:p>
            <a:pPr lvl="1"/>
            <a:r>
              <a:rPr lang="en-US" dirty="0" smtClean="0"/>
              <a:t>NSF projects</a:t>
            </a:r>
          </a:p>
          <a:p>
            <a:pPr lvl="2"/>
            <a:r>
              <a:rPr lang="en-US" dirty="0" smtClean="0"/>
              <a:t>OpenPath team</a:t>
            </a:r>
          </a:p>
          <a:p>
            <a:pPr lvl="1"/>
            <a:r>
              <a:rPr lang="en-US" dirty="0" smtClean="0"/>
              <a:t>Focus on</a:t>
            </a:r>
          </a:p>
          <a:p>
            <a:pPr lvl="2"/>
            <a:r>
              <a:rPr lang="en-US" dirty="0" smtClean="0"/>
              <a:t>Curriculum and pedagogy</a:t>
            </a:r>
          </a:p>
          <a:p>
            <a:pPr lvl="2"/>
            <a:r>
              <a:rPr lang="en-US" dirty="0" smtClean="0"/>
              <a:t>Connection to HFOSS communities</a:t>
            </a:r>
          </a:p>
          <a:p>
            <a:pPr lvl="2"/>
            <a:r>
              <a:rPr lang="en-US" dirty="0" smtClean="0"/>
              <a:t>Building a community of HFOSS educators</a:t>
            </a:r>
          </a:p>
          <a:p>
            <a:pPr lvl="2"/>
            <a:r>
              <a:rPr lang="en-US" dirty="0" smtClean="0"/>
              <a:t>More emphasis on evaluation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25EBC2-12FA-4DAC-9208-53513007645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5" name="Picture 4" descr="POSSE_logo_primary_RG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0"/>
            <a:ext cx="2519999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7250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teachingopensource.org</a:t>
            </a:r>
          </a:p>
          <a:p>
            <a:pPr lvl="1"/>
            <a:r>
              <a:rPr lang="en-US" dirty="0" smtClean="0"/>
              <a:t>General community of faculty interested in student participation in FOSS (H not required)</a:t>
            </a:r>
          </a:p>
          <a:p>
            <a:pPr lvl="1"/>
            <a:r>
              <a:rPr lang="en-US" dirty="0" smtClean="0"/>
              <a:t>Started by faculty at Seneca College, </a:t>
            </a:r>
            <a:r>
              <a:rPr lang="en-US" dirty="0" smtClean="0"/>
              <a:t>Ontario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5245B1-4206-441C-AFDA-F11E36AC4A4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23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Academic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Software engineering drivers</a:t>
            </a:r>
          </a:p>
          <a:p>
            <a:pPr lvl="1"/>
            <a:r>
              <a:rPr lang="en-US" dirty="0" smtClean="0"/>
              <a:t>Software size and complexity</a:t>
            </a:r>
          </a:p>
          <a:p>
            <a:pPr lvl="1"/>
            <a:r>
              <a:rPr lang="en-US" dirty="0" smtClean="0"/>
              <a:t>Requirements and design for real clients</a:t>
            </a:r>
          </a:p>
          <a:p>
            <a:pPr lvl="1"/>
            <a:r>
              <a:rPr lang="en-US" dirty="0" smtClean="0"/>
              <a:t>Products over time and across a varied client base</a:t>
            </a:r>
          </a:p>
          <a:p>
            <a:r>
              <a:rPr lang="en-US" dirty="0" smtClean="0"/>
              <a:t>FOSS provides</a:t>
            </a:r>
          </a:p>
          <a:p>
            <a:pPr lvl="1"/>
            <a:r>
              <a:rPr lang="en-US" dirty="0" smtClean="0"/>
              <a:t>Industrial scale projects</a:t>
            </a:r>
          </a:p>
          <a:p>
            <a:pPr lvl="1"/>
            <a:r>
              <a:rPr lang="en-US" dirty="0" smtClean="0"/>
              <a:t>Often leading-edge processes</a:t>
            </a:r>
          </a:p>
          <a:p>
            <a:pPr lvl="1"/>
            <a:r>
              <a:rPr lang="en-US" dirty="0" smtClean="0"/>
              <a:t>Process openness – not just product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25EBC2-12FA-4DAC-9208-53513007645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902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Academic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Process skills (or professional skills)</a:t>
            </a:r>
          </a:p>
          <a:p>
            <a:pPr lvl="1"/>
            <a:r>
              <a:rPr lang="en-US" dirty="0"/>
              <a:t>Teamwork</a:t>
            </a:r>
          </a:p>
          <a:p>
            <a:pPr lvl="1"/>
            <a:r>
              <a:rPr lang="en-US" dirty="0"/>
              <a:t>Oral and Written Communication</a:t>
            </a:r>
          </a:p>
          <a:p>
            <a:pPr lvl="1"/>
            <a:r>
              <a:rPr lang="en-US" dirty="0"/>
              <a:t>Management</a:t>
            </a:r>
          </a:p>
          <a:p>
            <a:pPr lvl="1"/>
            <a:r>
              <a:rPr lang="en-US" dirty="0"/>
              <a:t>Information Processing</a:t>
            </a:r>
          </a:p>
          <a:p>
            <a:pPr lvl="1"/>
            <a:r>
              <a:rPr lang="en-US" dirty="0"/>
              <a:t>Critical Thinking</a:t>
            </a:r>
          </a:p>
          <a:p>
            <a:pPr lvl="1"/>
            <a:r>
              <a:rPr lang="en-US" dirty="0"/>
              <a:t>Problem Solving</a:t>
            </a:r>
          </a:p>
          <a:p>
            <a:pPr lvl="1"/>
            <a:r>
              <a:rPr lang="en-US" dirty="0" smtClean="0"/>
              <a:t>Assessment</a:t>
            </a:r>
          </a:p>
          <a:p>
            <a:r>
              <a:rPr lang="en-US" dirty="0" smtClean="0"/>
              <a:t>FOSS provides</a:t>
            </a:r>
          </a:p>
          <a:p>
            <a:pPr lvl="1"/>
            <a:r>
              <a:rPr lang="en-US" dirty="0" smtClean="0"/>
              <a:t>Opportunity to observe and practice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25EBC2-12FA-4DAC-9208-53513007645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7902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Academic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Computing for social good</a:t>
            </a:r>
          </a:p>
          <a:p>
            <a:pPr lvl="1"/>
            <a:r>
              <a:rPr lang="en-US" dirty="0" smtClean="0"/>
              <a:t>Computing professionals have a weak concept of professional responsibility</a:t>
            </a:r>
          </a:p>
          <a:p>
            <a:pPr lvl="1"/>
            <a:r>
              <a:rPr lang="en-US" dirty="0" smtClean="0"/>
              <a:t>Students generally have no thought about this opportunity</a:t>
            </a:r>
          </a:p>
          <a:p>
            <a:r>
              <a:rPr lang="en-US" dirty="0" smtClean="0"/>
              <a:t>HFOSS provides</a:t>
            </a:r>
          </a:p>
          <a:p>
            <a:pPr lvl="1"/>
            <a:r>
              <a:rPr lang="en-US" dirty="0" smtClean="0"/>
              <a:t>Opportunity to observe and reflect</a:t>
            </a:r>
          </a:p>
          <a:p>
            <a:pPr lvl="1"/>
            <a:r>
              <a:rPr lang="en-US" dirty="0" smtClean="0"/>
              <a:t>Chance to make real contributions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25EBC2-12FA-4DAC-9208-53513007645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0584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Academic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Faculty learning curve</a:t>
            </a:r>
          </a:p>
          <a:p>
            <a:r>
              <a:rPr lang="en-US" dirty="0" smtClean="0"/>
              <a:t>Student learning curve</a:t>
            </a:r>
          </a:p>
          <a:p>
            <a:r>
              <a:rPr lang="en-US" dirty="0" smtClean="0"/>
              <a:t>Ability to change curriculum</a:t>
            </a:r>
          </a:p>
          <a:p>
            <a:r>
              <a:rPr lang="en-US" dirty="0" smtClean="0"/>
              <a:t>Cultural differences</a:t>
            </a:r>
          </a:p>
          <a:p>
            <a:r>
              <a:rPr lang="en-US" dirty="0" smtClean="0"/>
              <a:t>Instructor need for control</a:t>
            </a:r>
          </a:p>
          <a:p>
            <a:r>
              <a:rPr lang="en-US" dirty="0" smtClean="0"/>
              <a:t>Meeting defined outcomes for all students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25EBC2-12FA-4DAC-9208-53513007645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48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Academic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Faculty learning curve</a:t>
            </a:r>
          </a:p>
          <a:p>
            <a:r>
              <a:rPr lang="en-US" dirty="0" smtClean="0"/>
              <a:t>Student learning curve</a:t>
            </a:r>
          </a:p>
          <a:p>
            <a:r>
              <a:rPr lang="en-US" dirty="0" smtClean="0"/>
              <a:t>Ability to change curriculum</a:t>
            </a:r>
          </a:p>
          <a:p>
            <a:r>
              <a:rPr lang="en-US" dirty="0" smtClean="0"/>
              <a:t>Cultural differences</a:t>
            </a:r>
          </a:p>
          <a:p>
            <a:r>
              <a:rPr lang="en-US" dirty="0" smtClean="0"/>
              <a:t>Instructor need for control</a:t>
            </a:r>
          </a:p>
          <a:p>
            <a:r>
              <a:rPr lang="en-US" dirty="0" smtClean="0"/>
              <a:t>Meeting defined outcomes for all students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25EBC2-12FA-4DAC-9208-53513007645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6272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Etherpad</a:t>
            </a:r>
            <a:r>
              <a:rPr lang="en-US" dirty="0" smtClean="0"/>
              <a:t> Lite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Live, shared, web-based text editor</a:t>
            </a:r>
          </a:p>
          <a:p>
            <a:r>
              <a:rPr lang="en-US" dirty="0" smtClean="0"/>
              <a:t>Open source: </a:t>
            </a:r>
            <a:r>
              <a:rPr lang="en-US" dirty="0" smtClean="0">
                <a:hlinkClick r:id="rId2"/>
              </a:rPr>
              <a:t>http://etherpad.org/</a:t>
            </a:r>
            <a:endParaRPr lang="en-US" dirty="0" smtClean="0"/>
          </a:p>
          <a:p>
            <a:r>
              <a:rPr lang="en-US" dirty="0" smtClean="0"/>
              <a:t>Free services</a:t>
            </a:r>
          </a:p>
          <a:p>
            <a:pPr lvl="1"/>
            <a:r>
              <a:rPr lang="en-US" dirty="0" smtClean="0">
                <a:hlinkClick r:id="rId3"/>
              </a:rPr>
              <a:t>http://titanpad.com/</a:t>
            </a:r>
            <a:endParaRPr lang="en-US" dirty="0" smtClean="0"/>
          </a:p>
          <a:p>
            <a:pPr lvl="1"/>
            <a:r>
              <a:rPr lang="en-US" dirty="0" smtClean="0">
                <a:hlinkClick r:id="rId4"/>
              </a:rPr>
              <a:t>http://openetherpad.org/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5245B1-4206-441C-AFDA-F11E36AC4A4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8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this </a:t>
            </a:r>
            <a:r>
              <a:rPr lang="en-US" dirty="0" smtClean="0"/>
              <a:t>section you </a:t>
            </a:r>
            <a:r>
              <a:rPr lang="en-US" dirty="0" smtClean="0"/>
              <a:t>should be able to:</a:t>
            </a:r>
          </a:p>
          <a:p>
            <a:pPr lvl="1"/>
            <a:r>
              <a:rPr lang="en-US" dirty="0" smtClean="0"/>
              <a:t>Find </a:t>
            </a:r>
            <a:r>
              <a:rPr lang="en-US" dirty="0" smtClean="0"/>
              <a:t>more coffee</a:t>
            </a:r>
            <a:endParaRPr lang="en-US" dirty="0" smtClean="0"/>
          </a:p>
          <a:p>
            <a:pPr lvl="1"/>
            <a:r>
              <a:rPr lang="en-US" dirty="0" smtClean="0"/>
              <a:t>Discuss the </a:t>
            </a:r>
            <a:r>
              <a:rPr lang="en-US" dirty="0"/>
              <a:t>value of HFOSS participation for students</a:t>
            </a:r>
          </a:p>
          <a:p>
            <a:pPr lvl="1"/>
            <a:r>
              <a:rPr lang="en-US" dirty="0"/>
              <a:t>List some of the benefits and challenges in student participation in HFOSS </a:t>
            </a:r>
            <a:r>
              <a:rPr lang="en-US" dirty="0" smtClean="0"/>
              <a:t>projects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25EBC2-12FA-4DAC-9208-53513007645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69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for </a:t>
            </a:r>
            <a:r>
              <a:rPr lang="en-US" dirty="0" smtClean="0"/>
              <a:t>Today - 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to know each other</a:t>
            </a:r>
          </a:p>
          <a:p>
            <a:r>
              <a:rPr lang="en-US" dirty="0" smtClean="0"/>
              <a:t>Explore value and challenges of new open source contributors</a:t>
            </a:r>
          </a:p>
          <a:p>
            <a:pPr lvl="1"/>
            <a:r>
              <a:rPr lang="en-US" dirty="0" smtClean="0"/>
              <a:t>Academic perspective</a:t>
            </a:r>
          </a:p>
          <a:p>
            <a:pPr lvl="1"/>
            <a:r>
              <a:rPr lang="en-US" dirty="0" smtClean="0"/>
              <a:t>Community perspective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5245B1-4206-441C-AFDA-F11E36AC4A4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80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for </a:t>
            </a:r>
            <a:r>
              <a:rPr lang="en-US" dirty="0" smtClean="0"/>
              <a:t>Today - PM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Support and education for new contributors</a:t>
            </a:r>
          </a:p>
          <a:p>
            <a:pPr lvl="1"/>
            <a:r>
              <a:rPr lang="en-US" dirty="0" smtClean="0"/>
              <a:t>What can we do to make them successful?</a:t>
            </a:r>
          </a:p>
          <a:p>
            <a:r>
              <a:rPr lang="en-US" dirty="0" smtClean="0"/>
              <a:t>Defining and organizing learning activities – the Pathways Model</a:t>
            </a:r>
          </a:p>
          <a:p>
            <a:pPr lvl="1"/>
            <a:r>
              <a:rPr lang="en-US" dirty="0" smtClean="0"/>
              <a:t>Paving the on-ramp to becoming valued HFOSS community members</a:t>
            </a:r>
          </a:p>
          <a:p>
            <a:r>
              <a:rPr lang="en-US" dirty="0" smtClean="0"/>
              <a:t>Defining pathways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5245B1-4206-441C-AFDA-F11E36AC4A4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36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Academic Perspective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did we get here?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25EBC2-12FA-4DAC-9208-53513007645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46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HFOSS and Higher Education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25EBC2-12FA-4DAC-9208-53513007645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083175" y="1978284"/>
            <a:ext cx="979755" cy="369332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HFOSS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43000" y="2895600"/>
            <a:ext cx="1082348" cy="369332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SoftHum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438400" y="3657600"/>
            <a:ext cx="877163" cy="369332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HumIT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61237" y="4419600"/>
            <a:ext cx="1043876" cy="369332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OpenFE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65275" y="5232062"/>
            <a:ext cx="1223412" cy="369332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OpenPath</a:t>
            </a:r>
            <a:endParaRPr lang="en-US" dirty="0"/>
          </a:p>
        </p:txBody>
      </p:sp>
      <p:sp>
        <p:nvSpPr>
          <p:cNvPr id="11" name="Right Arrow 10"/>
          <p:cNvSpPr/>
          <p:nvPr/>
        </p:nvSpPr>
        <p:spPr>
          <a:xfrm rot="7703847">
            <a:off x="1676400" y="2438400"/>
            <a:ext cx="406775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 rot="3089546">
            <a:off x="2021960" y="3352154"/>
            <a:ext cx="406775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 rot="7703847">
            <a:off x="2155413" y="4042989"/>
            <a:ext cx="406775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 rot="2742691">
            <a:off x="3130009" y="2425655"/>
            <a:ext cx="406775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498891" y="2702943"/>
            <a:ext cx="1492716" cy="369332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App Inventor</a:t>
            </a:r>
            <a:endParaRPr lang="en-US" dirty="0"/>
          </a:p>
        </p:txBody>
      </p:sp>
      <p:sp>
        <p:nvSpPr>
          <p:cNvPr id="18" name="Right Brace 17"/>
          <p:cNvSpPr/>
          <p:nvPr/>
        </p:nvSpPr>
        <p:spPr>
          <a:xfrm>
            <a:off x="5181600" y="1978284"/>
            <a:ext cx="457200" cy="3623110"/>
          </a:xfrm>
          <a:prstGeom prst="rightBrace">
            <a:avLst>
              <a:gd name="adj1" fmla="val 53014"/>
              <a:gd name="adj2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950027" y="3605173"/>
            <a:ext cx="246734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NSF-Funded Projects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4755285"/>
            <a:ext cx="1581150" cy="159067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3810000" y="3539387"/>
            <a:ext cx="1402948" cy="369332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Moblie</a:t>
            </a:r>
            <a:r>
              <a:rPr lang="en-US" dirty="0" smtClean="0"/>
              <a:t> CSP</a:t>
            </a:r>
            <a:endParaRPr lang="en-US" dirty="0"/>
          </a:p>
        </p:txBody>
      </p:sp>
      <p:sp>
        <p:nvSpPr>
          <p:cNvPr id="22" name="Right Arrow 21"/>
          <p:cNvSpPr/>
          <p:nvPr/>
        </p:nvSpPr>
        <p:spPr>
          <a:xfrm rot="2742691">
            <a:off x="3818660" y="3172275"/>
            <a:ext cx="406775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/>
          <p:cNvSpPr/>
          <p:nvPr/>
        </p:nvSpPr>
        <p:spPr>
          <a:xfrm rot="3089546">
            <a:off x="2235012" y="4854517"/>
            <a:ext cx="406775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295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ST and Drexel Log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192000" y="24384000"/>
            <a:ext cx="6400800" cy="2698680"/>
          </a:xfrm>
          <a:prstGeom prst="rect">
            <a:avLst/>
          </a:prstGeom>
        </p:spPr>
      </p:pic>
      <p:pic>
        <p:nvPicPr>
          <p:cNvPr id="8" name="Picture 7" descr="IST and Drexel Log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344400" y="24536400"/>
            <a:ext cx="6400800" cy="269868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9" name="Picture 8" descr="IST and Drexel Log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496800" y="24688800"/>
            <a:ext cx="6400800" cy="2698680"/>
          </a:xfrm>
          <a:prstGeom prst="rect">
            <a:avLst/>
          </a:prstGeom>
        </p:spPr>
      </p:pic>
      <p:pic>
        <p:nvPicPr>
          <p:cNvPr id="11" name="Picture 10" descr="IST and Drexel Log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649200" y="24841200"/>
            <a:ext cx="6400800" cy="26986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2" name="Picture 11" descr="IST and Drexel Log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801600" y="24993600"/>
            <a:ext cx="6400800" cy="269868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026" y="4973207"/>
            <a:ext cx="3315342" cy="726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11" descr="NCC logo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91837" y="5273105"/>
            <a:ext cx="1476375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OpenPath </a:t>
            </a:r>
            <a:r>
              <a:rPr lang="en-US" dirty="0" smtClean="0"/>
              <a:t>Team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295401"/>
            <a:ext cx="8229600" cy="3810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Drexel - Greg </a:t>
            </a:r>
            <a:r>
              <a:rPr lang="en-US" dirty="0" smtClean="0"/>
              <a:t>Hislop</a:t>
            </a:r>
          </a:p>
          <a:p>
            <a:r>
              <a:rPr lang="en-US" dirty="0" smtClean="0"/>
              <a:t>Nassau </a:t>
            </a:r>
            <a:r>
              <a:rPr lang="en-US" dirty="0" smtClean="0"/>
              <a:t>Community College</a:t>
            </a:r>
          </a:p>
          <a:p>
            <a:pPr lvl="1"/>
            <a:r>
              <a:rPr lang="en-US" dirty="0" smtClean="0"/>
              <a:t>Darci Burdge</a:t>
            </a:r>
          </a:p>
          <a:p>
            <a:pPr lvl="1"/>
            <a:r>
              <a:rPr lang="en-US" dirty="0" smtClean="0"/>
              <a:t>Lori Postner</a:t>
            </a:r>
          </a:p>
          <a:p>
            <a:r>
              <a:rPr lang="en-US" dirty="0" smtClean="0"/>
              <a:t>Muhlenberg College – Clif Kussmaul</a:t>
            </a:r>
          </a:p>
          <a:p>
            <a:r>
              <a:rPr lang="en-US" dirty="0" smtClean="0"/>
              <a:t>Western </a:t>
            </a:r>
            <a:r>
              <a:rPr lang="en-US" dirty="0" smtClean="0"/>
              <a:t>New England University</a:t>
            </a:r>
          </a:p>
          <a:p>
            <a:pPr lvl="1"/>
            <a:r>
              <a:rPr lang="en-US" dirty="0" smtClean="0"/>
              <a:t>Heidi Ellis</a:t>
            </a:r>
          </a:p>
          <a:p>
            <a:pPr lvl="1"/>
            <a:r>
              <a:rPr lang="en-US" dirty="0" smtClean="0"/>
              <a:t>Stoney </a:t>
            </a:r>
            <a:r>
              <a:rPr lang="en-US" dirty="0" smtClean="0"/>
              <a:t>Jackson</a:t>
            </a:r>
            <a:endParaRPr lang="en-US" dirty="0" smtClean="0"/>
          </a:p>
        </p:txBody>
      </p:sp>
      <p:pic>
        <p:nvPicPr>
          <p:cNvPr id="15" name="Picture 14" descr="Muhlenberg Colleg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947" y="5725075"/>
            <a:ext cx="2857500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http://drexel.edu/%7E/media/Images/now/ui/og-drexel-logo.ashx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9771" y="4973207"/>
            <a:ext cx="1628167" cy="1628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252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Associated Colleagues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Karl </a:t>
            </a:r>
            <a:r>
              <a:rPr lang="en-US" dirty="0" err="1" smtClean="0"/>
              <a:t>Wurst</a:t>
            </a:r>
            <a:endParaRPr lang="en-US" dirty="0" smtClean="0"/>
          </a:p>
          <a:p>
            <a:pPr lvl="1"/>
            <a:r>
              <a:rPr lang="en-US" dirty="0" smtClean="0"/>
              <a:t>Worcester State University</a:t>
            </a:r>
          </a:p>
          <a:p>
            <a:r>
              <a:rPr lang="en-US" dirty="0" smtClean="0"/>
              <a:t>Joanie Diggs</a:t>
            </a:r>
          </a:p>
          <a:p>
            <a:pPr lvl="1"/>
            <a:r>
              <a:rPr lang="en-US" dirty="0" smtClean="0"/>
              <a:t>Co-lead, Gnome Accessibility</a:t>
            </a:r>
          </a:p>
          <a:p>
            <a:r>
              <a:rPr lang="en-US" dirty="0" smtClean="0"/>
              <a:t>Bryan </a:t>
            </a:r>
            <a:r>
              <a:rPr lang="en-US" dirty="0" err="1"/>
              <a:t>Behrenshausen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Red Hat</a:t>
            </a:r>
          </a:p>
          <a:p>
            <a:r>
              <a:rPr lang="en-US" dirty="0" smtClean="0"/>
              <a:t>Cam </a:t>
            </a:r>
            <a:r>
              <a:rPr lang="en-US" dirty="0" err="1" smtClean="0"/>
              <a:t>MacDonell</a:t>
            </a:r>
            <a:endParaRPr lang="en-US" dirty="0" smtClean="0"/>
          </a:p>
          <a:p>
            <a:pPr lvl="1"/>
            <a:r>
              <a:rPr lang="en-US" dirty="0" smtClean="0"/>
              <a:t>Grant-</a:t>
            </a:r>
            <a:r>
              <a:rPr lang="en-US" dirty="0" err="1" smtClean="0"/>
              <a:t>MacEwan</a:t>
            </a:r>
            <a:r>
              <a:rPr lang="en-US" dirty="0" smtClean="0"/>
              <a:t> University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25EBC2-12FA-4DAC-9208-53513007645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702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POSSE V1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V1 – Professor’s Open Source Summer Experience</a:t>
            </a:r>
          </a:p>
          <a:p>
            <a:pPr lvl="1"/>
            <a:r>
              <a:rPr lang="en-US" dirty="0" smtClean="0"/>
              <a:t>Red Hat outreach</a:t>
            </a:r>
          </a:p>
          <a:p>
            <a:pPr lvl="2"/>
            <a:r>
              <a:rPr lang="en-US" dirty="0" smtClean="0"/>
              <a:t>Greg </a:t>
            </a:r>
            <a:r>
              <a:rPr lang="en-US" dirty="0" err="1" smtClean="0"/>
              <a:t>DeKoenigsberg</a:t>
            </a:r>
            <a:r>
              <a:rPr lang="en-US" dirty="0" smtClean="0"/>
              <a:t>, Mel Chua, Sebastian </a:t>
            </a:r>
            <a:r>
              <a:rPr lang="en-US" dirty="0" err="1" smtClean="0"/>
              <a:t>Dziallas</a:t>
            </a:r>
            <a:endParaRPr lang="en-US" dirty="0" smtClean="0"/>
          </a:p>
          <a:p>
            <a:pPr lvl="1"/>
            <a:r>
              <a:rPr lang="en-US" dirty="0" smtClean="0"/>
              <a:t>Strong focus on immersion in FOSS communities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25EBC2-12FA-4DAC-9208-53513007645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6" name="Picture 7" descr="http://teachingopensource.org/images/thumb/d/d1/Posse-logo.png/350px-Posse-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853"/>
            <a:ext cx="2256809" cy="825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7705870"/>
      </p:ext>
    </p:extLst>
  </p:cSld>
  <p:clrMapOvr>
    <a:masterClrMapping/>
  </p:clrMapOvr>
</p:sld>
</file>

<file path=ppt/theme/theme1.xml><?xml version="1.0" encoding="utf-8"?>
<a:theme xmlns:a="http://schemas.openxmlformats.org/drawingml/2006/main" name="HislopEllis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4238</TotalTime>
  <Words>458</Words>
  <Application>Microsoft Office PowerPoint</Application>
  <PresentationFormat>On-screen Show (4:3)</PresentationFormat>
  <Paragraphs>130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HislopEllis</vt:lpstr>
      <vt:lpstr>Overview</vt:lpstr>
      <vt:lpstr>Outcomes</vt:lpstr>
      <vt:lpstr>Plan for Today - AM</vt:lpstr>
      <vt:lpstr>Plan for Today - PM</vt:lpstr>
      <vt:lpstr>Academic Perspective</vt:lpstr>
      <vt:lpstr>HFOSS and Higher Education</vt:lpstr>
      <vt:lpstr>The OpenPath Team</vt:lpstr>
      <vt:lpstr>Associated Colleagues</vt:lpstr>
      <vt:lpstr>POSSE V1</vt:lpstr>
      <vt:lpstr>POSSE V2</vt:lpstr>
      <vt:lpstr>Other Projects</vt:lpstr>
      <vt:lpstr>Academic Motivation</vt:lpstr>
      <vt:lpstr>Academic Motivation</vt:lpstr>
      <vt:lpstr>Academic Motivation</vt:lpstr>
      <vt:lpstr>Academic Challenges</vt:lpstr>
      <vt:lpstr>Academic Challenges</vt:lpstr>
      <vt:lpstr>Etherpad Lite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Greg Hislop</cp:lastModifiedBy>
  <cp:revision>849</cp:revision>
  <dcterms:created xsi:type="dcterms:W3CDTF">2009-06-29T15:20:32Z</dcterms:created>
  <dcterms:modified xsi:type="dcterms:W3CDTF">2016-02-03T18:07:26Z</dcterms:modified>
</cp:coreProperties>
</file>