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89" r:id="rId2"/>
    <p:sldId id="366" r:id="rId3"/>
    <p:sldId id="368" r:id="rId4"/>
    <p:sldId id="367" r:id="rId5"/>
    <p:sldId id="369" r:id="rId6"/>
    <p:sldId id="370" r:id="rId7"/>
    <p:sldId id="345" r:id="rId8"/>
    <p:sldId id="371" r:id="rId9"/>
    <p:sldId id="372" r:id="rId10"/>
    <p:sldId id="365" r:id="rId11"/>
    <p:sldId id="373" r:id="rId12"/>
    <p:sldId id="348" r:id="rId13"/>
    <p:sldId id="350" r:id="rId14"/>
    <p:sldId id="351" r:id="rId15"/>
    <p:sldId id="352" r:id="rId16"/>
    <p:sldId id="353" r:id="rId17"/>
    <p:sldId id="354" r:id="rId18"/>
    <p:sldId id="355" r:id="rId19"/>
    <p:sldId id="356" r:id="rId20"/>
    <p:sldId id="357" r:id="rId21"/>
    <p:sldId id="358" r:id="rId22"/>
    <p:sldId id="360" r:id="rId23"/>
    <p:sldId id="361" r:id="rId24"/>
    <p:sldId id="362" r:id="rId25"/>
    <p:sldId id="363" r:id="rId26"/>
    <p:sldId id="364" r:id="rId27"/>
    <p:sldId id="374" r:id="rId28"/>
    <p:sldId id="375" r:id="rId29"/>
    <p:sldId id="376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1D1587"/>
    <a:srgbClr val="143288"/>
    <a:srgbClr val="8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565" autoAdjust="0"/>
    <p:restoredTop sz="94660"/>
  </p:normalViewPr>
  <p:slideViewPr>
    <p:cSldViewPr>
      <p:cViewPr varScale="1">
        <p:scale>
          <a:sx n="98" d="100"/>
          <a:sy n="98" d="100"/>
        </p:scale>
        <p:origin x="-17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7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E1A4B3E-213F-4CF4-85B2-5917254297CB}" type="datetimeFigureOut">
              <a:rPr lang="en-US"/>
              <a:pPr>
                <a:defRPr/>
              </a:pPr>
              <a:t>6/2/2013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9D7CCF-F491-426D-9638-FC8055515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498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9D7CCF-F491-426D-9638-FC80555158A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4828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Ask the class if they recognize any of the software mentioned here</a:t>
            </a:r>
            <a:r>
              <a:rPr lang="en-US" baseline="0" dirty="0" smtClean="0"/>
              <a:t> and whether it is open source.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Point out that sometimes the organizations work separately and are competing, i.e. </a:t>
            </a:r>
            <a:r>
              <a:rPr lang="en-US" baseline="0" dirty="0" err="1" smtClean="0"/>
              <a:t>microsoft</a:t>
            </a:r>
            <a:r>
              <a:rPr lang="en-US" baseline="0" dirty="0" smtClean="0"/>
              <a:t> office vs. oracle’s open office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Discuss how sometimes open source free projects feed paid products such as Fedora feeds into </a:t>
            </a:r>
            <a:r>
              <a:rPr lang="en-US" baseline="0" dirty="0" err="1" smtClean="0"/>
              <a:t>redhat</a:t>
            </a:r>
            <a:r>
              <a:rPr lang="en-US" baseline="0" dirty="0" smtClean="0"/>
              <a:t>.  Discuss free software foundation vs. open source initiative. 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Discuss how Apache web server over 50 percent of the market.</a:t>
            </a:r>
          </a:p>
          <a:p>
            <a:endParaRPr lang="en-US" b="1" baseline="0" dirty="0" smtClean="0"/>
          </a:p>
          <a:p>
            <a:r>
              <a:rPr lang="en-US" baseline="0" dirty="0" smtClean="0"/>
              <a:t>If there’s time mention open source projects produce all types of software, e.g. statistics packages, children’s software.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ED5C0-3A76-4DF0-972D-F18C5E640E6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Ask the class if they recognize any of the software mentioned here</a:t>
            </a:r>
            <a:r>
              <a:rPr lang="en-US" baseline="0" dirty="0" smtClean="0"/>
              <a:t> and whether it is open source.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Point out that sometimes the organizations work separately and are competing, i.e. </a:t>
            </a:r>
            <a:r>
              <a:rPr lang="en-US" baseline="0" dirty="0" err="1" smtClean="0"/>
              <a:t>microsoft</a:t>
            </a:r>
            <a:r>
              <a:rPr lang="en-US" baseline="0" dirty="0" smtClean="0"/>
              <a:t> office vs. oracle’s open office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Discuss how sometimes open source free projects feed paid products such as Fedora feeds into </a:t>
            </a:r>
            <a:r>
              <a:rPr lang="en-US" baseline="0" dirty="0" err="1" smtClean="0"/>
              <a:t>redhat</a:t>
            </a:r>
            <a:r>
              <a:rPr lang="en-US" baseline="0" dirty="0" smtClean="0"/>
              <a:t>.  Discuss free software foundation vs. open source initiative. 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Discuss how Apache web server over 50 percent of the market.</a:t>
            </a:r>
          </a:p>
          <a:p>
            <a:endParaRPr lang="en-US" b="1" baseline="0" dirty="0" smtClean="0"/>
          </a:p>
          <a:p>
            <a:r>
              <a:rPr lang="en-US" baseline="0" dirty="0" smtClean="0"/>
              <a:t>If there’s time mention open source projects produce all types of software, e.g. statistics packages, children’s software.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ED5C0-3A76-4DF0-972D-F18C5E640E68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Give examples of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Give examples of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Give examples of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A85B6-EBA4-4FA0-8E0B-9B07353DB7C3}" type="datetime1">
              <a:rPr lang="en-US"/>
              <a:pPr>
                <a:defRPr/>
              </a:pPr>
              <a:t>6/2/2013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75AF5-9F80-4A78-93DE-AA46C20D0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8ED84-57F7-4671-9C6B-207BEA3C8200}" type="datetime1">
              <a:rPr lang="en-US"/>
              <a:pPr>
                <a:defRPr/>
              </a:pPr>
              <a:t>6/2/2013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9A475-6B89-4C58-BE66-319B394F1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C5090-FB5F-4F0E-92EA-1FBF5D504357}" type="datetime1">
              <a:rPr lang="en-US"/>
              <a:pPr>
                <a:defRPr/>
              </a:pPr>
              <a:t>6/2/2013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21DC3-01D4-4FBD-9310-8B6252FE4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A9D18-03E9-4BC6-93D6-9DD45B4BAC39}" type="datetime1">
              <a:rPr lang="en-US"/>
              <a:pPr>
                <a:defRPr/>
              </a:pPr>
              <a:t>6/2/2013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EBC2-12FA-4DAC-9208-535130076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8F754-AC25-429D-97B6-6B2315AF0672}" type="datetime1">
              <a:rPr lang="en-US"/>
              <a:pPr>
                <a:defRPr/>
              </a:pPr>
              <a:t>6/2/2013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04598-777A-4E6E-A15E-6F7BF04C4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C216B-661E-4252-9EE3-2BF99062E9C7}" type="datetime1">
              <a:rPr lang="en-US"/>
              <a:pPr>
                <a:defRPr/>
              </a:pPr>
              <a:t>6/2/2013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D4D68-1353-41E0-A4C6-6FE6599CF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72E22-9CDE-4E93-8B85-0C04DA233642}" type="datetime1">
              <a:rPr lang="en-US"/>
              <a:pPr>
                <a:defRPr/>
              </a:pPr>
              <a:t>6/2/2013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F5D4-8232-448D-BD36-3E48C720B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D3FBB-0D43-4DFB-9056-D2A19B3A17D9}" type="datetime1">
              <a:rPr lang="en-US"/>
              <a:pPr>
                <a:defRPr/>
              </a:pPr>
              <a:t>6/2/2013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9D303-6692-4693-9282-65F502AF2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6F838-A26D-4BB2-B479-032E57F17978}" type="datetime1">
              <a:rPr lang="en-US"/>
              <a:pPr>
                <a:defRPr/>
              </a:pPr>
              <a:t>6/2/2013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2135B-9C8E-4E29-A39B-06F9394F9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32187-DC85-4B8B-A876-FD8ABEE55796}" type="datetime1">
              <a:rPr lang="en-US"/>
              <a:pPr>
                <a:defRPr/>
              </a:pPr>
              <a:t>6/2/2013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FED83-9C15-453E-88E4-30F2D4B35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3F678-41C5-4A65-A35C-3DA5E5495B96}" type="datetime1">
              <a:rPr lang="en-US"/>
              <a:pPr>
                <a:defRPr/>
              </a:pPr>
              <a:t>6/2/2013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AD41A-8D71-4361-8001-4920321C5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EA1BA2-FBFB-4127-8858-D44FE097CD1B}" type="datetime1">
              <a:rPr lang="en-US"/>
              <a:pPr>
                <a:defRPr/>
              </a:pPr>
              <a:t>6/2/2013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517C32-AB2C-4593-8DC1-83A75397D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openetherpad.org/posse2a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wmf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1.2 Overview</a:t>
            </a:r>
            <a:endParaRPr lang="en-US" sz="3200" dirty="0"/>
          </a:p>
        </p:txBody>
      </p:sp>
      <p:pic>
        <p:nvPicPr>
          <p:cNvPr id="7" name="Picture 6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0" y="24384000"/>
            <a:ext cx="6400800" cy="2698680"/>
          </a:xfrm>
          <a:prstGeom prst="rect">
            <a:avLst/>
          </a:prstGeom>
        </p:spPr>
      </p:pic>
      <p:pic>
        <p:nvPicPr>
          <p:cNvPr id="8" name="Picture 7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344400" y="24536400"/>
            <a:ext cx="6400800" cy="269868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Picture 8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496800" y="24688800"/>
            <a:ext cx="6400800" cy="2698680"/>
          </a:xfrm>
          <a:prstGeom prst="rect">
            <a:avLst/>
          </a:prstGeom>
        </p:spPr>
      </p:pic>
      <p:pic>
        <p:nvPicPr>
          <p:cNvPr id="11" name="Picture 10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649200" y="24841200"/>
            <a:ext cx="6400800" cy="2698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11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01600" y="24993600"/>
            <a:ext cx="6400800" cy="2698680"/>
          </a:xfrm>
          <a:prstGeom prst="rect">
            <a:avLst/>
          </a:prstGeom>
        </p:spPr>
      </p:pic>
      <p:pic>
        <p:nvPicPr>
          <p:cNvPr id="15" name="Picture 7" descr="http://teachingopensource.org/images/thumb/d/d1/Posse-logo.png/350px-Posse-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5410200"/>
            <a:ext cx="333375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0" y="24384000"/>
            <a:ext cx="6400800" cy="2698680"/>
          </a:xfrm>
          <a:prstGeom prst="rect">
            <a:avLst/>
          </a:prstGeom>
        </p:spPr>
      </p:pic>
      <p:pic>
        <p:nvPicPr>
          <p:cNvPr id="8" name="Picture 7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344400" y="24536400"/>
            <a:ext cx="6400800" cy="269868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Picture 8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496800" y="24688800"/>
            <a:ext cx="6400800" cy="2698680"/>
          </a:xfrm>
          <a:prstGeom prst="rect">
            <a:avLst/>
          </a:prstGeom>
        </p:spPr>
      </p:pic>
      <p:pic>
        <p:nvPicPr>
          <p:cNvPr id="11" name="Picture 10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649200" y="24841200"/>
            <a:ext cx="6400800" cy="2698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11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01600" y="24993600"/>
            <a:ext cx="6400800" cy="2698680"/>
          </a:xfrm>
          <a:prstGeom prst="rect">
            <a:avLst/>
          </a:prstGeom>
        </p:spPr>
      </p:pic>
      <p:pic>
        <p:nvPicPr>
          <p:cNvPr id="14" name="Picture 13" descr="Drexe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95851" y="5791200"/>
            <a:ext cx="2082800" cy="88103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4848" y="6037096"/>
            <a:ext cx="3315342" cy="726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1" descr="NCC logo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91837" y="5273105"/>
            <a:ext cx="14763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OpenFE Team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Drexel</a:t>
            </a:r>
          </a:p>
          <a:p>
            <a:pPr lvl="1"/>
            <a:r>
              <a:rPr lang="en-US" dirty="0" smtClean="0"/>
              <a:t>Greg Hislop</a:t>
            </a:r>
          </a:p>
          <a:p>
            <a:pPr lvl="1"/>
            <a:r>
              <a:rPr lang="en-US" dirty="0" smtClean="0"/>
              <a:t>Sean Goggins</a:t>
            </a:r>
          </a:p>
          <a:p>
            <a:r>
              <a:rPr lang="en-US" dirty="0" smtClean="0"/>
              <a:t>Nassau Community College</a:t>
            </a:r>
          </a:p>
          <a:p>
            <a:pPr lvl="1"/>
            <a:r>
              <a:rPr lang="en-US" dirty="0" smtClean="0"/>
              <a:t>Darci Burdge</a:t>
            </a:r>
          </a:p>
          <a:p>
            <a:pPr lvl="1"/>
            <a:r>
              <a:rPr lang="en-US" dirty="0" smtClean="0"/>
              <a:t>Lori Postner</a:t>
            </a:r>
          </a:p>
          <a:p>
            <a:r>
              <a:rPr lang="en-US" dirty="0" smtClean="0"/>
              <a:t>Western New England University</a:t>
            </a:r>
          </a:p>
          <a:p>
            <a:pPr lvl="1"/>
            <a:r>
              <a:rPr lang="en-US" dirty="0" smtClean="0"/>
              <a:t>Heidi Ellis</a:t>
            </a:r>
          </a:p>
          <a:p>
            <a:pPr lvl="1"/>
            <a:r>
              <a:rPr lang="en-US" dirty="0" smtClean="0"/>
              <a:t>Stoney Jackson</a:t>
            </a:r>
          </a:p>
          <a:p>
            <a:r>
              <a:rPr lang="en-US" dirty="0" smtClean="0"/>
              <a:t>Sener Knowledge</a:t>
            </a:r>
          </a:p>
          <a:p>
            <a:pPr lvl="1"/>
            <a:r>
              <a:rPr lang="en-US" dirty="0" smtClean="0"/>
              <a:t>John Sener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1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Associated Colleagues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Karl </a:t>
            </a:r>
            <a:r>
              <a:rPr lang="en-US" dirty="0" err="1" smtClean="0"/>
              <a:t>Wurst</a:t>
            </a:r>
            <a:endParaRPr lang="en-US" dirty="0" smtClean="0"/>
          </a:p>
          <a:p>
            <a:pPr lvl="1"/>
            <a:r>
              <a:rPr lang="en-US" dirty="0" smtClean="0"/>
              <a:t>Worcester State University</a:t>
            </a:r>
          </a:p>
          <a:p>
            <a:r>
              <a:rPr lang="en-US" dirty="0" smtClean="0"/>
              <a:t>Joanie Diggs</a:t>
            </a:r>
          </a:p>
          <a:p>
            <a:pPr lvl="1"/>
            <a:r>
              <a:rPr lang="en-US" dirty="0" smtClean="0"/>
              <a:t>Co-lead, Gnome Accessibility</a:t>
            </a:r>
          </a:p>
          <a:p>
            <a:r>
              <a:rPr lang="en-US" dirty="0" smtClean="0"/>
              <a:t>Ruth Suehle</a:t>
            </a:r>
          </a:p>
          <a:p>
            <a:pPr lvl="1"/>
            <a:r>
              <a:rPr lang="en-US" dirty="0" smtClean="0"/>
              <a:t>Red Hat</a:t>
            </a:r>
          </a:p>
          <a:p>
            <a:r>
              <a:rPr lang="en-US" dirty="0" smtClean="0"/>
              <a:t>Cam </a:t>
            </a:r>
            <a:r>
              <a:rPr lang="en-US" dirty="0" err="1" smtClean="0"/>
              <a:t>MacDonell</a:t>
            </a:r>
            <a:endParaRPr lang="en-US" dirty="0" smtClean="0"/>
          </a:p>
          <a:p>
            <a:pPr lvl="1"/>
            <a:r>
              <a:rPr lang="en-US" dirty="0" smtClean="0"/>
              <a:t>Grant-</a:t>
            </a:r>
            <a:r>
              <a:rPr lang="en-US" dirty="0" err="1" smtClean="0"/>
              <a:t>MacEwan</a:t>
            </a:r>
            <a:r>
              <a:rPr lang="en-US" dirty="0" smtClean="0"/>
              <a:t> University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5682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 Beginnings</a:t>
            </a:r>
            <a:br>
              <a:rPr lang="en-US" dirty="0" smtClean="0"/>
            </a:br>
            <a:r>
              <a:rPr lang="en-US" dirty="0" smtClean="0"/>
              <a:t>Free Software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Free software is a matter of the users' freedom to run, copy, distribute, study, change and improve the software.</a:t>
            </a:r>
          </a:p>
          <a:p>
            <a:r>
              <a:rPr lang="en-US" smtClean="0"/>
              <a:t>Four freedoms</a:t>
            </a:r>
          </a:p>
          <a:p>
            <a:pPr lvl="1"/>
            <a:r>
              <a:rPr lang="en-US" smtClean="0"/>
              <a:t>To run the program, for any purpose</a:t>
            </a:r>
          </a:p>
          <a:p>
            <a:pPr lvl="1"/>
            <a:r>
              <a:rPr lang="en-US" smtClean="0"/>
              <a:t>To study the program works, and change it</a:t>
            </a:r>
          </a:p>
          <a:p>
            <a:pPr lvl="1"/>
            <a:r>
              <a:rPr lang="en-US" smtClean="0"/>
              <a:t>To redistribute copies</a:t>
            </a:r>
          </a:p>
          <a:p>
            <a:pPr lvl="1"/>
            <a:r>
              <a:rPr lang="en-US" smtClean="0"/>
              <a:t>To distribute copies of your modified versions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5245B1-4206-441C-AFDA-F11E36AC4A4C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00" y="5334000"/>
            <a:ext cx="1143000" cy="1524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615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 Today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28800" y="3048000"/>
            <a:ext cx="5181600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What has resulted from </a:t>
            </a:r>
          </a:p>
          <a:p>
            <a:r>
              <a:rPr lang="en-US" sz="3200" dirty="0" smtClean="0"/>
              <a:t>all this noise about FOSS?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6028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 Today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5245B1-4206-441C-AFDA-F11E36AC4A4C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2800" y="1371600"/>
            <a:ext cx="2032000" cy="1524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33800" y="3581400"/>
            <a:ext cx="1447800" cy="1375410"/>
          </a:xfrm>
          <a:prstGeom prst="rect">
            <a:avLst/>
          </a:prstGeom>
        </p:spPr>
      </p:pic>
      <p:pic>
        <p:nvPicPr>
          <p:cNvPr id="33794" name="Picture 2" descr="http://cssu-bg.org/wp-content/uploads/2011/11/Microsoft-Windows-Dominate-Market-201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3733800"/>
            <a:ext cx="1371600" cy="938174"/>
          </a:xfrm>
          <a:prstGeom prst="rect">
            <a:avLst/>
          </a:prstGeom>
          <a:noFill/>
        </p:spPr>
      </p:pic>
      <p:pic>
        <p:nvPicPr>
          <p:cNvPr id="33796" name="Picture 4" descr="http://www.nesbitt.ca/images/logos/linux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72200" y="1371600"/>
            <a:ext cx="1752600" cy="1044820"/>
          </a:xfrm>
          <a:prstGeom prst="rect">
            <a:avLst/>
          </a:prstGeom>
          <a:noFill/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3400" y="1371600"/>
            <a:ext cx="1905000" cy="1905000"/>
          </a:xfrm>
          <a:prstGeom prst="rect">
            <a:avLst/>
          </a:prstGeom>
        </p:spPr>
      </p:pic>
      <p:pic>
        <p:nvPicPr>
          <p:cNvPr id="11" name="Picture 4" descr="http://andrew.stannard.name/blog/wp-content/uploads/2010/11/201-540x52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3400" y="3581400"/>
            <a:ext cx="1978269" cy="190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876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1828800"/>
            <a:ext cx="1270000" cy="965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 Today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5245B1-4206-441C-AFDA-F11E36AC4A4C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8200" y="3657600"/>
            <a:ext cx="1574800" cy="1574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834" y="1815830"/>
            <a:ext cx="1905000" cy="1559335"/>
          </a:xfrm>
          <a:prstGeom prst="rect">
            <a:avLst/>
          </a:prstGeom>
        </p:spPr>
      </p:pic>
      <p:pic>
        <p:nvPicPr>
          <p:cNvPr id="54274" name="Picture 2" descr="http://files.myopera.com/supergreatChandu8/albums/3081421/microsoft-internet-explorer-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657600"/>
            <a:ext cx="1828800" cy="1219200"/>
          </a:xfrm>
          <a:prstGeom prst="rect">
            <a:avLst/>
          </a:prstGeom>
          <a:noFill/>
        </p:spPr>
      </p:pic>
      <p:pic>
        <p:nvPicPr>
          <p:cNvPr id="54278" name="Picture 6" descr="http://www.gotsoftware.net/wp-content/uploads/2012/02/The-GIMP-logo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8000" y="1828800"/>
            <a:ext cx="1676400" cy="1341120"/>
          </a:xfrm>
          <a:prstGeom prst="rect">
            <a:avLst/>
          </a:prstGeom>
          <a:noFill/>
        </p:spPr>
      </p:pic>
      <p:pic>
        <p:nvPicPr>
          <p:cNvPr id="54280" name="Picture 8" descr="http://1.bp.blogspot.com/-LHca3YsXdYg/TZV6IjnLX8I/AAAAAAAAAAw/cQbq54aT5Yg/s1600/Adobe-Photoshop-logo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81800" y="3657600"/>
            <a:ext cx="1919707" cy="2324100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2286000" y="6019800"/>
            <a:ext cx="4481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Many credible products; some market leaders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383971" y="1828800"/>
            <a:ext cx="1850571" cy="12954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362894" y="3657600"/>
            <a:ext cx="2015066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25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mtClean="0"/>
              <a:t>Misconception of FOSS as “Free contribution by anyone”</a:t>
            </a:r>
          </a:p>
          <a:p>
            <a:pPr lvl="1"/>
            <a:r>
              <a:rPr lang="en-US" smtClean="0"/>
              <a:t>NOT!</a:t>
            </a:r>
          </a:p>
          <a:p>
            <a:pPr lvl="1"/>
            <a:r>
              <a:rPr lang="en-US" smtClean="0"/>
              <a:t>This would be chaos</a:t>
            </a:r>
          </a:p>
          <a:p>
            <a:r>
              <a:rPr lang="en-US" smtClean="0"/>
              <a:t>Need for control creates a hierarchy</a:t>
            </a:r>
          </a:p>
          <a:p>
            <a:pPr lvl="1"/>
            <a:r>
              <a:rPr lang="en-US" smtClean="0"/>
              <a:t>Version control enables and enforces</a:t>
            </a:r>
          </a:p>
          <a:p>
            <a:pPr lvl="1"/>
            <a:r>
              <a:rPr lang="en-US" smtClean="0"/>
              <a:t>Committers</a:t>
            </a:r>
          </a:p>
          <a:p>
            <a:pPr lvl="1"/>
            <a:r>
              <a:rPr lang="en-US" smtClean="0"/>
              <a:t>Contributors</a:t>
            </a:r>
          </a:p>
          <a:p>
            <a:pPr lvl="1"/>
            <a:r>
              <a:rPr lang="en-US" smtClean="0"/>
              <a:t>Others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5245B1-4206-441C-AFDA-F11E36AC4A4C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907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Control and Community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“Contributor Mountain”</a:t>
            </a:r>
          </a:p>
          <a:p>
            <a:pPr lvl="1"/>
            <a:r>
              <a:rPr lang="en-US" dirty="0" smtClean="0"/>
              <a:t>Client/customer</a:t>
            </a:r>
          </a:p>
          <a:p>
            <a:pPr lvl="2"/>
            <a:r>
              <a:rPr lang="en-US" dirty="0" smtClean="0"/>
              <a:t>Use in isolation</a:t>
            </a:r>
          </a:p>
          <a:p>
            <a:pPr lvl="1"/>
            <a:r>
              <a:rPr lang="en-US" dirty="0" smtClean="0"/>
              <a:t>Seeker </a:t>
            </a:r>
          </a:p>
          <a:p>
            <a:pPr lvl="2"/>
            <a:r>
              <a:rPr lang="en-US" dirty="0" smtClean="0"/>
              <a:t>Connects to community for answers on using</a:t>
            </a:r>
          </a:p>
          <a:p>
            <a:pPr lvl="1"/>
            <a:r>
              <a:rPr lang="en-US" dirty="0" smtClean="0"/>
              <a:t>Collaborator</a:t>
            </a:r>
          </a:p>
          <a:p>
            <a:pPr lvl="2"/>
            <a:r>
              <a:rPr lang="en-US" dirty="0" smtClean="0"/>
              <a:t>Contributes bug reports,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feature </a:t>
            </a:r>
            <a:r>
              <a:rPr lang="en-US" dirty="0" smtClean="0"/>
              <a:t>requests, …</a:t>
            </a:r>
          </a:p>
          <a:p>
            <a:pPr lvl="1"/>
            <a:r>
              <a:rPr lang="en-US" dirty="0" smtClean="0"/>
              <a:t>Contributor </a:t>
            </a:r>
          </a:p>
          <a:p>
            <a:pPr lvl="2"/>
            <a:r>
              <a:rPr lang="en-US" dirty="0" smtClean="0"/>
              <a:t>Moves project forward</a:t>
            </a:r>
          </a:p>
          <a:p>
            <a:pPr lvl="2"/>
            <a:r>
              <a:rPr lang="en-US" dirty="0" smtClean="0"/>
              <a:t>Relied on by the community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5245B1-4206-441C-AFDA-F11E36AC4A4C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3025" y="3952875"/>
            <a:ext cx="3990975" cy="290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047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Clients and developers as part of a spectrum</a:t>
            </a:r>
          </a:p>
          <a:p>
            <a:pPr lvl="1"/>
            <a:r>
              <a:rPr lang="en-US" smtClean="0"/>
              <a:t>Not “us” vs. “them”</a:t>
            </a:r>
          </a:p>
          <a:p>
            <a:r>
              <a:rPr lang="en-US" smtClean="0"/>
              <a:t>Assumption that people can move from passive “user” to active participant</a:t>
            </a:r>
          </a:p>
          <a:p>
            <a:pPr lvl="1"/>
            <a:r>
              <a:rPr lang="en-US" smtClean="0"/>
              <a:t>Even without technical skills</a:t>
            </a:r>
          </a:p>
          <a:p>
            <a:r>
              <a:rPr lang="en-US" smtClean="0"/>
              <a:t>See: “Why we won’t call you a ‘user’.”</a:t>
            </a:r>
          </a:p>
          <a:p>
            <a:pPr lvl="1"/>
            <a:r>
              <a:rPr lang="en-US" smtClean="0"/>
              <a:t>http://www.kitware.com/blog/home/post/263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02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mtClean="0"/>
              <a:t>Openness to new participants</a:t>
            </a:r>
          </a:p>
          <a:p>
            <a:pPr lvl="1"/>
            <a:r>
              <a:rPr lang="en-US" smtClean="0"/>
              <a:t>Especially if you approach the project reasonably</a:t>
            </a:r>
          </a:p>
          <a:p>
            <a:r>
              <a:rPr lang="en-US" smtClean="0"/>
              <a:t>Advancement via accomplishment</a:t>
            </a:r>
          </a:p>
          <a:p>
            <a:pPr lvl="1"/>
            <a:r>
              <a:rPr lang="en-US" smtClean="0"/>
              <a:t>Fairly direct meritocracy</a:t>
            </a:r>
          </a:p>
          <a:p>
            <a:r>
              <a:rPr lang="en-US" smtClean="0"/>
              <a:t>Check and balance</a:t>
            </a:r>
          </a:p>
          <a:p>
            <a:pPr lvl="1"/>
            <a:r>
              <a:rPr lang="en-US" smtClean="0"/>
              <a:t>Control of commit authority</a:t>
            </a:r>
          </a:p>
          <a:p>
            <a:pPr lvl="2"/>
            <a:r>
              <a:rPr lang="en-US" smtClean="0"/>
              <a:t>Real point of control for moving the product</a:t>
            </a:r>
          </a:p>
          <a:p>
            <a:pPr lvl="1"/>
            <a:r>
              <a:rPr lang="en-US" smtClean="0"/>
              <a:t>Ability to fork</a:t>
            </a:r>
          </a:p>
          <a:p>
            <a:pPr lvl="2"/>
            <a:r>
              <a:rPr lang="en-US" smtClean="0"/>
              <a:t>Limits autocratic power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5245B1-4206-441C-AFDA-F11E36AC4A4C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12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http://openetherpad.org/posse2a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And perhaps posse2b, posse2c, etc.</a:t>
            </a:r>
          </a:p>
          <a:p>
            <a:r>
              <a:rPr lang="en-US" dirty="0" smtClean="0"/>
              <a:t>Introduce someone you met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123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mtClean="0"/>
              <a:t>More is generally better</a:t>
            </a:r>
          </a:p>
          <a:p>
            <a:r>
              <a:rPr lang="en-US" smtClean="0"/>
              <a:t>Multiple channels</a:t>
            </a:r>
          </a:p>
          <a:p>
            <a:pPr lvl="1"/>
            <a:r>
              <a:rPr lang="en-US" smtClean="0"/>
              <a:t>Highly distributed participation</a:t>
            </a:r>
          </a:p>
          <a:p>
            <a:pPr lvl="2"/>
            <a:r>
              <a:rPr lang="en-US" smtClean="0"/>
              <a:t>Less elaborate; more immediate</a:t>
            </a:r>
          </a:p>
          <a:p>
            <a:pPr lvl="2"/>
            <a:r>
              <a:rPr lang="en-US" smtClean="0"/>
              <a:t>Rollback mechanisms available (e.g., in a wiki)</a:t>
            </a:r>
          </a:p>
          <a:p>
            <a:pPr lvl="1"/>
            <a:r>
              <a:rPr lang="en-US" smtClean="0"/>
              <a:t>Synchronous and asynchronous</a:t>
            </a:r>
          </a:p>
          <a:p>
            <a:pPr lvl="1"/>
            <a:r>
              <a:rPr lang="en-US" smtClean="0"/>
              <a:t>Low and high bandwidth</a:t>
            </a:r>
          </a:p>
          <a:p>
            <a:r>
              <a:rPr lang="en-US" smtClean="0"/>
              <a:t>Explicit provision for lurkers</a:t>
            </a:r>
          </a:p>
          <a:p>
            <a:pPr lvl="1"/>
            <a:r>
              <a:rPr lang="en-US" smtClean="0"/>
              <a:t>Replaces hallway conversations and discussion in the break room</a:t>
            </a:r>
          </a:p>
          <a:p>
            <a:pPr lvl="1"/>
            <a:r>
              <a:rPr lang="en-US" smtClean="0"/>
              <a:t>Allows for serendipity and learning by osmosis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49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HFOSS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FOSS created to provide social benefit</a:t>
            </a:r>
          </a:p>
          <a:p>
            <a:pPr lvl="1"/>
            <a:r>
              <a:rPr lang="en-US" dirty="0" smtClean="0"/>
              <a:t>Disaster recovery</a:t>
            </a:r>
          </a:p>
          <a:p>
            <a:pPr lvl="1"/>
            <a:r>
              <a:rPr lang="en-US" dirty="0" smtClean="0"/>
              <a:t>Medical records</a:t>
            </a:r>
          </a:p>
          <a:p>
            <a:pPr lvl="1"/>
            <a:r>
              <a:rPr lang="en-US" dirty="0" smtClean="0"/>
              <a:t>Economic development</a:t>
            </a:r>
          </a:p>
          <a:p>
            <a:pPr lvl="1"/>
            <a:r>
              <a:rPr lang="en-US" dirty="0" smtClean="0"/>
              <a:t>Education </a:t>
            </a:r>
          </a:p>
          <a:p>
            <a:pPr lvl="1"/>
            <a:r>
              <a:rPr lang="en-US" dirty="0" smtClean="0"/>
              <a:t>And more!</a:t>
            </a:r>
          </a:p>
          <a:p>
            <a:r>
              <a:rPr lang="en-US" dirty="0" smtClean="0"/>
              <a:t>Extra potential to catch student interest!</a:t>
            </a:r>
          </a:p>
          <a:p>
            <a:pPr lvl="1"/>
            <a:r>
              <a:rPr lang="en-US" dirty="0" smtClean="0"/>
              <a:t>And provide education on professional impact and responsibility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C2135B-9C8E-4E29-A39B-06F9394F9F81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33794" name="Picture 2" descr="https://encrypted-tbn3.gstatic.com/images?q=tbn:ANd9GcS1KMDtpAlgmPtx879pxQhoBKkVqZxbbliCjMxY-P-kG_ra4FlH8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152400"/>
            <a:ext cx="1143000" cy="1143001"/>
          </a:xfrm>
          <a:prstGeom prst="rect">
            <a:avLst/>
          </a:prstGeom>
          <a:noFill/>
        </p:spPr>
      </p:pic>
      <p:pic>
        <p:nvPicPr>
          <p:cNvPr id="33796" name="Picture 4" descr="https://encrypted-tbn1.gstatic.com/images?q=tbn:ANd9GcSssv0K_DJt6VrMoDi3WcmaCIinf1KdCzJV99trisbYotMKqbc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371759"/>
            <a:ext cx="2514600" cy="766436"/>
          </a:xfrm>
          <a:prstGeom prst="rect">
            <a:avLst/>
          </a:prstGeom>
          <a:noFill/>
        </p:spPr>
      </p:pic>
      <p:pic>
        <p:nvPicPr>
          <p:cNvPr id="33798" name="Picture 6" descr="https://encrypted-tbn0.gstatic.com/images?q=tbn:ANd9GcRUa9-dNiaIzd_HrRsCiCUqptZumA01Dyg8YxMvxtTucQ6VCS_mv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199" y="3467099"/>
            <a:ext cx="2590799" cy="647701"/>
          </a:xfrm>
          <a:prstGeom prst="rect">
            <a:avLst/>
          </a:prstGeom>
          <a:noFill/>
        </p:spPr>
      </p:pic>
      <p:pic>
        <p:nvPicPr>
          <p:cNvPr id="33800" name="Picture 8" descr="https://encrypted-tbn1.gstatic.com/images?q=tbn:ANd9GcQMfquUagszqe9H0sIHe_cGSAa7jQW_ZMDBmtqQNk9xOznzcmySD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220328"/>
            <a:ext cx="2590800" cy="694072"/>
          </a:xfrm>
          <a:prstGeom prst="rect">
            <a:avLst/>
          </a:prstGeom>
          <a:noFill/>
        </p:spPr>
      </p:pic>
      <p:pic>
        <p:nvPicPr>
          <p:cNvPr id="33802" name="Picture 10" descr="https://encrypted-tbn1.gstatic.com/images?q=tbn:ANd9GcSR0ivi9de4Srhr9Wn5oTkDo289EkPecoYPiMCSASLTvFTxM31i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16385" y="4267200"/>
            <a:ext cx="1959429" cy="685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255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in Student Participation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FOSS project complexity</a:t>
            </a:r>
          </a:p>
          <a:p>
            <a:pPr lvl="1"/>
            <a:r>
              <a:rPr lang="en-US" dirty="0" smtClean="0"/>
              <a:t>Code and technology base</a:t>
            </a:r>
          </a:p>
          <a:p>
            <a:pPr lvl="1"/>
            <a:r>
              <a:rPr lang="en-US" dirty="0" smtClean="0"/>
              <a:t>Tools used</a:t>
            </a:r>
          </a:p>
          <a:p>
            <a:r>
              <a:rPr lang="en-US" dirty="0" smtClean="0"/>
              <a:t>FOSS culture and process</a:t>
            </a:r>
          </a:p>
          <a:p>
            <a:pPr lvl="1"/>
            <a:r>
              <a:rPr lang="en-US" dirty="0" smtClean="0"/>
              <a:t>Dynamics of interaction with FOSS communities</a:t>
            </a:r>
          </a:p>
          <a:p>
            <a:pPr lvl="1"/>
            <a:r>
              <a:rPr lang="en-US" dirty="0" smtClean="0"/>
              <a:t>Release schedules and process</a:t>
            </a:r>
          </a:p>
          <a:p>
            <a:r>
              <a:rPr lang="en-US" dirty="0" smtClean="0"/>
              <a:t>Meaningful involvement for students</a:t>
            </a:r>
          </a:p>
          <a:p>
            <a:pPr lvl="1"/>
            <a:r>
              <a:rPr lang="en-US" dirty="0" smtClean="0"/>
              <a:t>FOSS project cooperation</a:t>
            </a:r>
          </a:p>
          <a:p>
            <a:pPr lvl="1"/>
            <a:r>
              <a:rPr lang="en-US" dirty="0" smtClean="0"/>
              <a:t>Maintaining local knowledge of project over time</a:t>
            </a:r>
          </a:p>
          <a:p>
            <a:pPr lvl="1"/>
            <a:endParaRPr lang="en-US" dirty="0"/>
          </a:p>
        </p:txBody>
      </p:sp>
      <p:pic>
        <p:nvPicPr>
          <p:cNvPr id="4" name="Picture 3" descr="MC900366454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4051" y="1775971"/>
            <a:ext cx="1587500" cy="1477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01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Learning Opportunities - Technical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3124" y="1371600"/>
            <a:ext cx="8042276" cy="4191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Coding, testing and debugging</a:t>
            </a:r>
          </a:p>
          <a:p>
            <a:r>
              <a:rPr lang="en-US" sz="3200" dirty="0" smtClean="0"/>
              <a:t>Code reading and </a:t>
            </a:r>
            <a:br>
              <a:rPr lang="en-US" sz="3200" dirty="0" smtClean="0"/>
            </a:br>
            <a:r>
              <a:rPr lang="en-US" sz="3200" dirty="0" smtClean="0"/>
              <a:t>understanding</a:t>
            </a:r>
          </a:p>
          <a:p>
            <a:r>
              <a:rPr lang="en-US" sz="3200" dirty="0" smtClean="0"/>
              <a:t>Specification and design</a:t>
            </a:r>
          </a:p>
          <a:p>
            <a:r>
              <a:rPr lang="en-US" sz="3200" dirty="0" smtClean="0"/>
              <a:t>Development platforms</a:t>
            </a:r>
          </a:p>
          <a:p>
            <a:pPr lvl="1"/>
            <a:r>
              <a:rPr lang="en-US" sz="2400" dirty="0" err="1" smtClean="0"/>
              <a:t>E.g</a:t>
            </a:r>
            <a:r>
              <a:rPr lang="en-US" sz="2400" dirty="0" smtClean="0"/>
              <a:t>, mobile</a:t>
            </a:r>
          </a:p>
          <a:p>
            <a:r>
              <a:rPr lang="en-US" sz="3200" dirty="0" smtClean="0"/>
              <a:t>Tools</a:t>
            </a:r>
          </a:p>
          <a:p>
            <a:r>
              <a:rPr lang="en-US" sz="3200" dirty="0" smtClean="0"/>
              <a:t>http://www.xcitegroup.org/softhum/doku.php?id=f:50ways</a:t>
            </a:r>
          </a:p>
          <a:p>
            <a:pPr lvl="1"/>
            <a:endParaRPr lang="en-US" sz="2400" dirty="0" smtClean="0"/>
          </a:p>
          <a:p>
            <a:endParaRPr lang="en-US" dirty="0" smtClean="0"/>
          </a:p>
          <a:p>
            <a:pPr lvl="1"/>
            <a:endParaRPr lang="en-US" sz="2400" dirty="0"/>
          </a:p>
        </p:txBody>
      </p:sp>
      <p:grpSp>
        <p:nvGrpSpPr>
          <p:cNvPr id="4" name="Group 7"/>
          <p:cNvGrpSpPr/>
          <p:nvPr/>
        </p:nvGrpSpPr>
        <p:grpSpPr>
          <a:xfrm>
            <a:off x="6005485" y="1874527"/>
            <a:ext cx="2710685" cy="2453916"/>
            <a:chOff x="4246969" y="2138867"/>
            <a:chExt cx="2710685" cy="2453916"/>
          </a:xfrm>
        </p:grpSpPr>
        <p:pic>
          <p:nvPicPr>
            <p:cNvPr id="21" name="Picture 20" descr="1330008371_application-x-php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763517">
              <a:off x="6001391" y="2726008"/>
              <a:ext cx="956263" cy="956263"/>
            </a:xfrm>
            <a:prstGeom prst="rect">
              <a:avLst/>
            </a:prstGeom>
          </p:spPr>
        </p:pic>
        <p:pic>
          <p:nvPicPr>
            <p:cNvPr id="20" name="Picture 19" descr="1330008020_Blank-Map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rot="19657574">
              <a:off x="4263436" y="2328343"/>
              <a:ext cx="997206" cy="997206"/>
            </a:xfrm>
            <a:prstGeom prst="rect">
              <a:avLst/>
            </a:prstGeom>
          </p:spPr>
        </p:pic>
        <p:pic>
          <p:nvPicPr>
            <p:cNvPr id="19" name="Picture 18" descr="1330007737_fixed-bug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1673063">
              <a:off x="4246969" y="3625468"/>
              <a:ext cx="967315" cy="967315"/>
            </a:xfrm>
            <a:prstGeom prst="rect">
              <a:avLst/>
            </a:prstGeom>
          </p:spPr>
        </p:pic>
        <p:pic>
          <p:nvPicPr>
            <p:cNvPr id="22" name="Picture 21" descr="MC900278520.WM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003339" y="2138867"/>
              <a:ext cx="1209676" cy="24539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5889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Learning Opportunities – Soft Skills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8324" y="1600200"/>
            <a:ext cx="8042276" cy="4343400"/>
          </a:xfrm>
        </p:spPr>
        <p:txBody>
          <a:bodyPr>
            <a:noAutofit/>
          </a:bodyPr>
          <a:lstStyle/>
          <a:p>
            <a:r>
              <a:rPr lang="en-US" dirty="0" smtClean="0"/>
              <a:t>Teamwork</a:t>
            </a:r>
          </a:p>
          <a:p>
            <a:r>
              <a:rPr lang="en-US" dirty="0" smtClean="0"/>
              <a:t>Communication</a:t>
            </a:r>
          </a:p>
          <a:p>
            <a:r>
              <a:rPr lang="en-US" dirty="0" smtClean="0"/>
              <a:t>Cultural exposure</a:t>
            </a:r>
          </a:p>
          <a:p>
            <a:r>
              <a:rPr lang="en-US" dirty="0" smtClean="0"/>
              <a:t>Understanding of humanitarian issues</a:t>
            </a:r>
          </a:p>
          <a:p>
            <a:r>
              <a:rPr lang="en-US" dirty="0" smtClean="0"/>
              <a:t>Intellectual property</a:t>
            </a:r>
          </a:p>
          <a:p>
            <a:pPr lvl="1"/>
            <a:endParaRPr lang="en-US" sz="2400" dirty="0"/>
          </a:p>
        </p:txBody>
      </p:sp>
      <p:pic>
        <p:nvPicPr>
          <p:cNvPr id="43014" name="Picture 6" descr="C:\Documents and Settings\Hellis\Local Settings\Temporary Internet Files\Content.IE5\F31PTXTA\MC90023093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1524000"/>
            <a:ext cx="1638677" cy="21924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9185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Learning Opportunities – </a:t>
            </a:r>
            <a:br>
              <a:rPr lang="en-US" dirty="0" smtClean="0"/>
            </a:br>
            <a:r>
              <a:rPr lang="en-US" dirty="0" smtClean="0"/>
              <a:t>Domain Knowledge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8324" y="1752600"/>
            <a:ext cx="8042276" cy="4343400"/>
          </a:xfrm>
        </p:spPr>
        <p:txBody>
          <a:bodyPr>
            <a:noAutofit/>
          </a:bodyPr>
          <a:lstStyle/>
          <a:p>
            <a:r>
              <a:rPr lang="en-US" dirty="0" smtClean="0"/>
              <a:t>Health systems</a:t>
            </a:r>
          </a:p>
          <a:p>
            <a:r>
              <a:rPr lang="en-US" dirty="0" smtClean="0"/>
              <a:t>Financial systems</a:t>
            </a:r>
          </a:p>
          <a:p>
            <a:r>
              <a:rPr lang="en-US" dirty="0" smtClean="0"/>
              <a:t>Cryptography</a:t>
            </a:r>
          </a:p>
          <a:p>
            <a:r>
              <a:rPr lang="en-US" dirty="0" smtClean="0"/>
              <a:t>Bioinformatics</a:t>
            </a:r>
          </a:p>
          <a:p>
            <a:r>
              <a:rPr lang="en-US" dirty="0" smtClean="0"/>
              <a:t>Social issues</a:t>
            </a:r>
          </a:p>
          <a:p>
            <a:endParaRPr lang="en-US" dirty="0" smtClean="0"/>
          </a:p>
          <a:p>
            <a:pPr lvl="1"/>
            <a:endParaRPr lang="en-US" sz="2400" dirty="0"/>
          </a:p>
        </p:txBody>
      </p:sp>
      <p:pic>
        <p:nvPicPr>
          <p:cNvPr id="44034" name="Picture 2" descr="C:\Documents and Settings\Hellis\Local Settings\Temporary Internet Files\Content.IE5\F31PTXTA\MM900254443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1447800"/>
            <a:ext cx="2319338" cy="22998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2414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Students Have…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41437"/>
            <a:ext cx="8229600" cy="4525963"/>
          </a:xfrm>
        </p:spPr>
        <p:txBody>
          <a:bodyPr/>
          <a:lstStyle/>
          <a:p>
            <a:r>
              <a:rPr lang="en-US" sz="3200" dirty="0" smtClean="0"/>
              <a:t>Created install instructions for the dev environment for </a:t>
            </a:r>
            <a:r>
              <a:rPr lang="en-US" sz="3200" dirty="0" err="1" smtClean="0"/>
              <a:t>OpenMRS</a:t>
            </a:r>
            <a:endParaRPr lang="en-US" sz="3200" dirty="0" smtClean="0"/>
          </a:p>
          <a:p>
            <a:r>
              <a:rPr lang="en-US" sz="3200" dirty="0" smtClean="0"/>
              <a:t>Added a keyboard to the Caribou onscreen keyboard</a:t>
            </a:r>
          </a:p>
          <a:p>
            <a:r>
              <a:rPr lang="en-US" sz="3200" dirty="0" smtClean="0"/>
              <a:t>Written guidelines for downloading and installing products</a:t>
            </a:r>
          </a:p>
          <a:p>
            <a:r>
              <a:rPr lang="en-US" sz="3200" dirty="0" smtClean="0"/>
              <a:t>Added color filters to vision software</a:t>
            </a:r>
          </a:p>
          <a:p>
            <a:r>
              <a:rPr lang="en-US" sz="3200" dirty="0" smtClean="0"/>
              <a:t>Created a volunteer management module for disaster management software</a:t>
            </a:r>
          </a:p>
          <a:p>
            <a:endParaRPr lang="en-US" sz="18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66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Pointers – General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“Producing Open Source Software.”</a:t>
            </a:r>
          </a:p>
          <a:p>
            <a:pPr lvl="1" eaLnBrk="1" hangingPunct="1"/>
            <a:r>
              <a:rPr lang="en-US" smtClean="0"/>
              <a:t>Karl Fogel and O’Reilly Media</a:t>
            </a:r>
          </a:p>
          <a:p>
            <a:pPr lvl="1" eaLnBrk="1" hangingPunct="1"/>
            <a:r>
              <a:rPr lang="en-US" smtClean="0"/>
              <a:t>http://producingoss.com/</a:t>
            </a:r>
          </a:p>
          <a:p>
            <a:pPr eaLnBrk="1" hangingPunct="1"/>
            <a:r>
              <a:rPr lang="en-US" smtClean="0"/>
              <a:t>“Open Advice”</a:t>
            </a:r>
          </a:p>
          <a:p>
            <a:pPr lvl="1" eaLnBrk="1" hangingPunct="1"/>
            <a:r>
              <a:rPr lang="en-US" smtClean="0"/>
              <a:t>http://open-advice.org/</a:t>
            </a:r>
          </a:p>
          <a:p>
            <a:pPr eaLnBrk="1" hangingPunct="1"/>
            <a:r>
              <a:rPr lang="en-US" smtClean="0"/>
              <a:t>“The Open Source Way”</a:t>
            </a:r>
          </a:p>
          <a:p>
            <a:pPr lvl="1" eaLnBrk="1" hangingPunct="1"/>
            <a:r>
              <a:rPr lang="en-US" smtClean="0"/>
              <a:t>Karsten Wade, Red Hat</a:t>
            </a:r>
          </a:p>
          <a:p>
            <a:pPr lvl="1" eaLnBrk="1" hangingPunct="1"/>
            <a:r>
              <a:rPr lang="en-US" smtClean="0"/>
              <a:t>http://theopensourceway.org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by Gregory W. Hislop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A4E2A-5E08-41A4-9B13-F09D7ABBD6DD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pic>
        <p:nvPicPr>
          <p:cNvPr id="2663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3238" y="-6485"/>
            <a:ext cx="2290762" cy="1524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4856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Pointers - General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“OpenSource.com”</a:t>
            </a:r>
          </a:p>
          <a:p>
            <a:pPr lvl="1" eaLnBrk="1" hangingPunct="1"/>
            <a:r>
              <a:rPr lang="en-US" dirty="0" smtClean="0"/>
              <a:t>Red Hat</a:t>
            </a:r>
          </a:p>
          <a:p>
            <a:pPr lvl="1" eaLnBrk="1" hangingPunct="1"/>
            <a:r>
              <a:rPr lang="en-US" dirty="0" smtClean="0"/>
              <a:t>http://opensource.com/</a:t>
            </a:r>
          </a:p>
          <a:p>
            <a:pPr eaLnBrk="1" hangingPunct="1"/>
            <a:r>
              <a:rPr lang="en-US" dirty="0" smtClean="0"/>
              <a:t>“The Cathedral and the Bazaar”</a:t>
            </a:r>
          </a:p>
          <a:p>
            <a:pPr lvl="1" eaLnBrk="1" hangingPunct="1"/>
            <a:r>
              <a:rPr lang="en-US" dirty="0" smtClean="0"/>
              <a:t>Eric Raymond</a:t>
            </a:r>
          </a:p>
          <a:p>
            <a:pPr lvl="1" eaLnBrk="1" hangingPunct="1"/>
            <a:r>
              <a:rPr lang="en-US" dirty="0" smtClean="0"/>
              <a:t>http://www.catb.org/esr/writings/homesteading</a:t>
            </a:r>
            <a:r>
              <a:rPr lang="en-US" dirty="0" smtClean="0"/>
              <a:t>/</a:t>
            </a:r>
          </a:p>
          <a:p>
            <a:pPr eaLnBrk="1" hangingPunct="1"/>
            <a:r>
              <a:rPr lang="en-US" dirty="0" smtClean="0"/>
              <a:t>Pop </a:t>
            </a:r>
            <a:r>
              <a:rPr lang="en-US" dirty="0"/>
              <a:t>culture </a:t>
            </a:r>
            <a:r>
              <a:rPr lang="en-US" dirty="0" smtClean="0"/>
              <a:t>to explain FOSS </a:t>
            </a:r>
            <a:endParaRPr lang="en-US" dirty="0"/>
          </a:p>
          <a:p>
            <a:pPr lvl="1" eaLnBrk="1" hangingPunct="1"/>
            <a:r>
              <a:rPr lang="en-US" dirty="0"/>
              <a:t>http://www.youtube.com/watch?v=m1rDkolRvwo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by Gregory W. Hislop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D3D684-2255-44AF-BCC5-B42068C82151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2765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3238" y="0"/>
            <a:ext cx="2290762" cy="1524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0074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Pointers - Humanitarian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229600" cy="4525963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NSF project series</a:t>
            </a:r>
          </a:p>
          <a:p>
            <a:pPr lvl="1" eaLnBrk="1" hangingPunct="1"/>
            <a:r>
              <a:rPr lang="en-US" dirty="0" smtClean="0"/>
              <a:t>HFOSS</a:t>
            </a:r>
          </a:p>
          <a:p>
            <a:pPr lvl="2" eaLnBrk="1" hangingPunct="1"/>
            <a:r>
              <a:rPr lang="en-US" dirty="0" smtClean="0"/>
              <a:t>http://hfoss.org/</a:t>
            </a:r>
          </a:p>
          <a:p>
            <a:pPr lvl="1" eaLnBrk="1" hangingPunct="1"/>
            <a:r>
              <a:rPr lang="en-US" dirty="0" err="1" smtClean="0"/>
              <a:t>SoftHum</a:t>
            </a:r>
            <a:endParaRPr lang="en-US" dirty="0" smtClean="0"/>
          </a:p>
          <a:p>
            <a:pPr lvl="2" eaLnBrk="1" hangingPunct="1"/>
            <a:r>
              <a:rPr lang="en-US" dirty="0" smtClean="0"/>
              <a:t>http://xcitegroup.org/softhum</a:t>
            </a:r>
          </a:p>
          <a:p>
            <a:pPr lvl="1" eaLnBrk="1" hangingPunct="1"/>
            <a:r>
              <a:rPr lang="en-US" dirty="0" err="1" smtClean="0"/>
              <a:t>HumIT</a:t>
            </a:r>
            <a:endParaRPr lang="en-US" dirty="0" smtClean="0"/>
          </a:p>
          <a:p>
            <a:pPr lvl="2" eaLnBrk="1" hangingPunct="1"/>
            <a:r>
              <a:rPr lang="en-US" dirty="0" smtClean="0"/>
              <a:t>http://xcitegroup.org/humIT</a:t>
            </a:r>
          </a:p>
          <a:p>
            <a:pPr lvl="1" eaLnBrk="1" hangingPunct="1"/>
            <a:r>
              <a:rPr lang="en-US" dirty="0" smtClean="0"/>
              <a:t>Foss2serve</a:t>
            </a:r>
          </a:p>
          <a:p>
            <a:pPr lvl="2" eaLnBrk="1" hangingPunct="1"/>
            <a:r>
              <a:rPr lang="en-US" dirty="0" smtClean="0"/>
              <a:t>http://foss2serve.org</a:t>
            </a:r>
          </a:p>
          <a:p>
            <a:pPr lvl="2" eaLnBrk="1" hangingPunct="1"/>
            <a:r>
              <a:rPr lang="en-US" dirty="0" smtClean="0"/>
              <a:t>Will incorporate </a:t>
            </a:r>
            <a:r>
              <a:rPr lang="en-US" dirty="0" err="1" smtClean="0"/>
              <a:t>SoftHum</a:t>
            </a:r>
            <a:r>
              <a:rPr lang="en-US" dirty="0" smtClean="0"/>
              <a:t> and </a:t>
            </a:r>
            <a:r>
              <a:rPr lang="en-US" dirty="0" err="1" smtClean="0"/>
              <a:t>HumIT</a:t>
            </a:r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by Gregory W. Hislop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C227F07-ECC2-4FF1-B294-AF1BBEDD87C8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3072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85664" y="5334000"/>
            <a:ext cx="2290762" cy="1524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8972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- Monday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2.1 Examples of HFOSS in </a:t>
            </a:r>
            <a:r>
              <a:rPr lang="en-US" dirty="0" smtClean="0"/>
              <a:t>Education</a:t>
            </a:r>
          </a:p>
          <a:p>
            <a:pPr lvl="1"/>
            <a:r>
              <a:rPr lang="en-US" dirty="0" smtClean="0"/>
              <a:t>The possibilities are much broader than coding!</a:t>
            </a:r>
          </a:p>
          <a:p>
            <a:r>
              <a:rPr lang="en-US" dirty="0"/>
              <a:t>2.2 HFOSS in the </a:t>
            </a:r>
            <a:r>
              <a:rPr lang="en-US" dirty="0" smtClean="0"/>
              <a:t>Curriculum</a:t>
            </a:r>
          </a:p>
          <a:p>
            <a:pPr lvl="1"/>
            <a:r>
              <a:rPr lang="en-US" dirty="0" smtClean="0"/>
              <a:t>Where will HFOSS fit and how do you get started?</a:t>
            </a:r>
          </a:p>
          <a:p>
            <a:r>
              <a:rPr lang="en-US" dirty="0"/>
              <a:t>2.3 Understanding Open Source </a:t>
            </a:r>
            <a:r>
              <a:rPr lang="en-US" dirty="0" smtClean="0"/>
              <a:t>Communities</a:t>
            </a:r>
          </a:p>
          <a:p>
            <a:pPr lvl="1"/>
            <a:r>
              <a:rPr lang="en-US" dirty="0" smtClean="0"/>
              <a:t>How do they operate and how do you become a community member?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801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- Monday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2.4 </a:t>
            </a:r>
            <a:r>
              <a:rPr lang="en-US" dirty="0"/>
              <a:t>Understanding POSSE Stage </a:t>
            </a:r>
            <a:r>
              <a:rPr lang="en-US" dirty="0" smtClean="0"/>
              <a:t>3</a:t>
            </a:r>
          </a:p>
          <a:p>
            <a:pPr lvl="1"/>
            <a:r>
              <a:rPr lang="en-US" dirty="0" smtClean="0"/>
              <a:t>What will Stage 3 provide?</a:t>
            </a:r>
          </a:p>
          <a:p>
            <a:r>
              <a:rPr lang="en-US" dirty="0"/>
              <a:t>2.5 Pedagogy and Course </a:t>
            </a:r>
            <a:r>
              <a:rPr lang="en-US" dirty="0" smtClean="0"/>
              <a:t>Management</a:t>
            </a:r>
          </a:p>
          <a:p>
            <a:pPr lvl="1"/>
            <a:r>
              <a:rPr lang="en-US" dirty="0" smtClean="0"/>
              <a:t>How do you actually deal with HFOSS in a course?</a:t>
            </a:r>
          </a:p>
          <a:p>
            <a:r>
              <a:rPr lang="en-US" dirty="0"/>
              <a:t>2.6 Exercise - First </a:t>
            </a:r>
            <a:r>
              <a:rPr lang="en-US" dirty="0" smtClean="0"/>
              <a:t>Activity</a:t>
            </a:r>
          </a:p>
          <a:p>
            <a:pPr lvl="1"/>
            <a:r>
              <a:rPr lang="en-US" dirty="0" smtClean="0"/>
              <a:t>What will you actually do first with HFOSS at your institution?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277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- Tuesday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HFOSS </a:t>
            </a:r>
            <a:r>
              <a:rPr lang="en-US" dirty="0"/>
              <a:t>Process and Tools: </a:t>
            </a:r>
            <a:r>
              <a:rPr lang="en-US" dirty="0" smtClean="0"/>
              <a:t>	</a:t>
            </a:r>
          </a:p>
          <a:p>
            <a:pPr lvl="1"/>
            <a:r>
              <a:rPr lang="en-US" dirty="0" smtClean="0"/>
              <a:t>3.1 Communication</a:t>
            </a:r>
          </a:p>
          <a:p>
            <a:pPr lvl="1"/>
            <a:r>
              <a:rPr lang="en-US" dirty="0"/>
              <a:t>3.2 </a:t>
            </a:r>
            <a:r>
              <a:rPr lang="en-US" dirty="0" smtClean="0"/>
              <a:t>Coordination </a:t>
            </a:r>
            <a:r>
              <a:rPr lang="en-US" dirty="0"/>
              <a:t>and </a:t>
            </a:r>
            <a:r>
              <a:rPr lang="en-US" dirty="0" smtClean="0"/>
              <a:t>Control</a:t>
            </a:r>
          </a:p>
          <a:p>
            <a:pPr lvl="1"/>
            <a:r>
              <a:rPr lang="en-US" dirty="0" smtClean="0"/>
              <a:t>Process and culture rather than mechanics</a:t>
            </a:r>
          </a:p>
          <a:p>
            <a:r>
              <a:rPr lang="en-US" dirty="0"/>
              <a:t>3.3 HFOSS Student </a:t>
            </a:r>
            <a:r>
              <a:rPr lang="en-US" dirty="0" smtClean="0"/>
              <a:t>Assignments</a:t>
            </a:r>
          </a:p>
          <a:p>
            <a:pPr lvl="1"/>
            <a:r>
              <a:rPr lang="en-US" dirty="0" smtClean="0"/>
              <a:t>How can we share assignments?</a:t>
            </a:r>
          </a:p>
          <a:p>
            <a:pPr lvl="1"/>
            <a:r>
              <a:rPr lang="en-US" dirty="0" smtClean="0"/>
              <a:t>What’s available already?</a:t>
            </a:r>
          </a:p>
          <a:p>
            <a:pPr lvl="1"/>
            <a:r>
              <a:rPr lang="en-US" dirty="0" smtClean="0"/>
              <a:t>What would be good assignments to develop?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768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- Tuesday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3.4 Getting Started on a </a:t>
            </a:r>
            <a:r>
              <a:rPr lang="en-US" dirty="0" smtClean="0"/>
              <a:t>Project</a:t>
            </a:r>
          </a:p>
          <a:p>
            <a:pPr lvl="1"/>
            <a:r>
              <a:rPr lang="en-US" dirty="0" smtClean="0"/>
              <a:t>Planning and organizing for Stage 3</a:t>
            </a:r>
          </a:p>
          <a:p>
            <a:r>
              <a:rPr lang="en-US" dirty="0"/>
              <a:t>3.5 Stage 3 - First </a:t>
            </a:r>
            <a:r>
              <a:rPr lang="en-US" dirty="0" smtClean="0"/>
              <a:t>Steps</a:t>
            </a:r>
          </a:p>
          <a:p>
            <a:pPr lvl="1"/>
            <a:r>
              <a:rPr lang="en-US" dirty="0" smtClean="0"/>
              <a:t>Getting specific about Stage 3 plans</a:t>
            </a:r>
          </a:p>
          <a:p>
            <a:r>
              <a:rPr lang="en-US" dirty="0"/>
              <a:t>3.6 Going </a:t>
            </a:r>
            <a:r>
              <a:rPr lang="en-US" dirty="0" smtClean="0"/>
              <a:t>Forward</a:t>
            </a:r>
          </a:p>
          <a:p>
            <a:pPr lvl="1"/>
            <a:r>
              <a:rPr lang="en-US" dirty="0" smtClean="0"/>
              <a:t>Wrap up, discussion, and feedback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5762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Projects and Acronyms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teachingopensource.org</a:t>
            </a:r>
          </a:p>
          <a:p>
            <a:pPr lvl="1"/>
            <a:r>
              <a:rPr lang="en-US" dirty="0" smtClean="0"/>
              <a:t>General community of faculty interested in student participation in FOSS (H not required)</a:t>
            </a:r>
          </a:p>
          <a:p>
            <a:pPr lvl="1"/>
            <a:r>
              <a:rPr lang="en-US" dirty="0" smtClean="0"/>
              <a:t>Started by faculty at Seneca College, Ontario</a:t>
            </a:r>
          </a:p>
          <a:p>
            <a:r>
              <a:rPr lang="en-US" dirty="0" smtClean="0"/>
              <a:t>POSSE</a:t>
            </a:r>
          </a:p>
          <a:p>
            <a:pPr lvl="1"/>
            <a:r>
              <a:rPr lang="en-US" dirty="0" smtClean="0"/>
              <a:t>Professors’ Open Source Summer Experience</a:t>
            </a:r>
          </a:p>
          <a:p>
            <a:pPr lvl="1"/>
            <a:r>
              <a:rPr lang="en-US" dirty="0" smtClean="0"/>
              <a:t>Started by Red Hat as an outreach to faculty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5245B1-4206-441C-AFDA-F11E36AC4A4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8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Projects and Acronyms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Humanitarian Free and Open Source (HFOSS)</a:t>
            </a:r>
          </a:p>
          <a:p>
            <a:pPr lvl="1"/>
            <a:r>
              <a:rPr lang="en-US" dirty="0" smtClean="0"/>
              <a:t>FOSS created to address social needs</a:t>
            </a:r>
          </a:p>
          <a:p>
            <a:pPr lvl="2"/>
            <a:r>
              <a:rPr lang="en-US" dirty="0" smtClean="0"/>
              <a:t>Health care</a:t>
            </a:r>
          </a:p>
          <a:p>
            <a:pPr lvl="2"/>
            <a:r>
              <a:rPr lang="en-US" dirty="0" smtClean="0"/>
              <a:t>Economic development</a:t>
            </a:r>
          </a:p>
          <a:p>
            <a:pPr lvl="2"/>
            <a:r>
              <a:rPr lang="en-US" dirty="0" smtClean="0"/>
              <a:t>Education</a:t>
            </a:r>
          </a:p>
          <a:p>
            <a:pPr lvl="2"/>
            <a:r>
              <a:rPr lang="en-US" dirty="0" smtClean="0"/>
              <a:t>Disaster relief</a:t>
            </a:r>
          </a:p>
          <a:p>
            <a:pPr lvl="2"/>
            <a:r>
              <a:rPr lang="en-US" dirty="0" smtClean="0"/>
              <a:t>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5245B1-4206-441C-AFDA-F11E36AC4A4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1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HFOSS and Higher Education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083175" y="1978284"/>
            <a:ext cx="979755" cy="369332"/>
          </a:xfrm>
          <a:prstGeom prst="rect">
            <a:avLst/>
          </a:prstGeom>
          <a:solidFill>
            <a:srgbClr val="FFFF66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HFOSS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2895600"/>
            <a:ext cx="1082348" cy="369332"/>
          </a:xfrm>
          <a:prstGeom prst="rect">
            <a:avLst/>
          </a:prstGeom>
          <a:solidFill>
            <a:srgbClr val="FFFF66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/>
              <a:t>SoftHum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38400" y="3657600"/>
            <a:ext cx="877163" cy="369332"/>
          </a:xfrm>
          <a:prstGeom prst="rect">
            <a:avLst/>
          </a:prstGeom>
          <a:solidFill>
            <a:srgbClr val="FFFF66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/>
              <a:t>HumIT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61237" y="4419600"/>
            <a:ext cx="1043876" cy="369332"/>
          </a:xfrm>
          <a:prstGeom prst="rect">
            <a:avLst/>
          </a:prstGeom>
          <a:solidFill>
            <a:srgbClr val="FFFF66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OpenFE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333397" y="5684896"/>
            <a:ext cx="1377300" cy="369332"/>
          </a:xfrm>
          <a:prstGeom prst="rect">
            <a:avLst/>
          </a:prstGeom>
          <a:solidFill>
            <a:srgbClr val="FFFF66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Foss2serve</a:t>
            </a: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 rot="7703847">
            <a:off x="1676400" y="2438400"/>
            <a:ext cx="406775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 rot="3089546">
            <a:off x="2021960" y="3352154"/>
            <a:ext cx="406775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 rot="7703847">
            <a:off x="2155413" y="4042989"/>
            <a:ext cx="406775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 rot="3156339">
            <a:off x="2951673" y="4810253"/>
            <a:ext cx="727780" cy="934333"/>
          </a:xfrm>
          <a:prstGeom prst="rightArrow">
            <a:avLst>
              <a:gd name="adj1" fmla="val 50000"/>
              <a:gd name="adj2" fmla="val 585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811935" y="2380049"/>
            <a:ext cx="2686956" cy="270801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 rot="2742691">
            <a:off x="3130009" y="2425655"/>
            <a:ext cx="406775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498891" y="2702943"/>
            <a:ext cx="1492716" cy="369332"/>
          </a:xfrm>
          <a:prstGeom prst="rect">
            <a:avLst/>
          </a:prstGeom>
          <a:solidFill>
            <a:srgbClr val="FFFF66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App Inventor</a:t>
            </a:r>
            <a:endParaRPr lang="en-US" dirty="0"/>
          </a:p>
        </p:txBody>
      </p:sp>
      <p:sp>
        <p:nvSpPr>
          <p:cNvPr id="18" name="Right Brace 17"/>
          <p:cNvSpPr/>
          <p:nvPr/>
        </p:nvSpPr>
        <p:spPr>
          <a:xfrm>
            <a:off x="5181600" y="1978284"/>
            <a:ext cx="457200" cy="2810648"/>
          </a:xfrm>
          <a:prstGeom prst="rightBrace">
            <a:avLst>
              <a:gd name="adj1" fmla="val 53014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943600" y="3198942"/>
            <a:ext cx="246734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NSF-Funded Projects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8799" y="3641387"/>
            <a:ext cx="1581150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731261"/>
      </p:ext>
    </p:extLst>
  </p:cSld>
  <p:clrMapOvr>
    <a:masterClrMapping/>
  </p:clrMapOvr>
</p:sld>
</file>

<file path=ppt/theme/theme1.xml><?xml version="1.0" encoding="utf-8"?>
<a:theme xmlns:a="http://schemas.openxmlformats.org/drawingml/2006/main" name="HislopElli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4002</TotalTime>
  <Words>1077</Words>
  <Application>Microsoft Office PowerPoint</Application>
  <PresentationFormat>On-screen Show (4:3)</PresentationFormat>
  <Paragraphs>271</Paragraphs>
  <Slides>29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HislopEllis</vt:lpstr>
      <vt:lpstr>1.2 Overview</vt:lpstr>
      <vt:lpstr>Introductions</vt:lpstr>
      <vt:lpstr>Schedule - Monday</vt:lpstr>
      <vt:lpstr>Schedule - Monday</vt:lpstr>
      <vt:lpstr>Schedule - Tuesday</vt:lpstr>
      <vt:lpstr>Schedule - Tuesday</vt:lpstr>
      <vt:lpstr>Projects and Acronyms</vt:lpstr>
      <vt:lpstr>Projects and Acronyms</vt:lpstr>
      <vt:lpstr>HFOSS and Higher Education</vt:lpstr>
      <vt:lpstr>The OpenFE Team</vt:lpstr>
      <vt:lpstr>Associated Colleagues</vt:lpstr>
      <vt:lpstr>FOSS Beginnings Free Software Definition</vt:lpstr>
      <vt:lpstr>FOSS Today</vt:lpstr>
      <vt:lpstr>FOSS Today</vt:lpstr>
      <vt:lpstr>FOSS Today</vt:lpstr>
      <vt:lpstr>Control</vt:lpstr>
      <vt:lpstr>Control and Community</vt:lpstr>
      <vt:lpstr>Community</vt:lpstr>
      <vt:lpstr>Community</vt:lpstr>
      <vt:lpstr>Communication</vt:lpstr>
      <vt:lpstr>What is HFOSS</vt:lpstr>
      <vt:lpstr>Challenges in Student Participation</vt:lpstr>
      <vt:lpstr>Learning Opportunities - Technical</vt:lpstr>
      <vt:lpstr>Learning Opportunities – Soft Skills</vt:lpstr>
      <vt:lpstr>Learning Opportunities –  Domain Knowledge</vt:lpstr>
      <vt:lpstr>Students Have…</vt:lpstr>
      <vt:lpstr>Pointers – General</vt:lpstr>
      <vt:lpstr>Pointers - General</vt:lpstr>
      <vt:lpstr>Pointers - Humanitarian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Greg Hislop</cp:lastModifiedBy>
  <cp:revision>802</cp:revision>
  <dcterms:created xsi:type="dcterms:W3CDTF">2009-06-29T15:20:32Z</dcterms:created>
  <dcterms:modified xsi:type="dcterms:W3CDTF">2013-06-02T19:27:54Z</dcterms:modified>
</cp:coreProperties>
</file>