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89" r:id="rId2"/>
    <p:sldId id="307" r:id="rId3"/>
    <p:sldId id="306" r:id="rId4"/>
    <p:sldId id="305" r:id="rId5"/>
    <p:sldId id="303" r:id="rId6"/>
    <p:sldId id="300" r:id="rId7"/>
    <p:sldId id="291" r:id="rId8"/>
    <p:sldId id="294" r:id="rId9"/>
    <p:sldId id="296" r:id="rId10"/>
    <p:sldId id="304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65" autoAdjust="0"/>
    <p:restoredTop sz="94660" autoAdjust="0"/>
  </p:normalViewPr>
  <p:slideViewPr>
    <p:cSldViewPr>
      <p:cViewPr varScale="1">
        <p:scale>
          <a:sx n="74" d="100"/>
          <a:sy n="74" d="100"/>
        </p:scale>
        <p:origin x="-106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6AD9EE-0CC2-994A-8D83-8FCD415B3A4B}" type="datetimeFigureOut">
              <a:rPr lang="en-US" smtClean="0"/>
              <a:pPr/>
              <a:t>6/1/2013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DEAA07-A226-7840-841A-A3BEDE5DEF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3504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6/1/2013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28834-6534-D849-BB3D-83974F92E0B0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4E445-93DD-9D4D-BFE0-A865B17AD3FD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D5B73-12B3-8A4F-A13C-BDDAFEC8BF4B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35F8C-484B-BB40-AD89-B9B3639AFF82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82232-DA1E-194D-8C5E-2CFB10A664A8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B097B-4112-C141-BCCD-35AF0D585511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50339-2A61-2D4A-A9D9-DD15BEAA5192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298ED-D17F-DD44-94E1-6107F0C4A0C5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25FFA-F5BA-4746-9277-5F62729077BA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13682-3180-3E4D-9D65-E70CE3A892B8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AD045-C5AD-F34D-991C-BB9E69D26A16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8AA974A-354B-1E4F-9BA1-7C8438AD6198}" type="datetime1">
              <a:rPr lang="en-US" smtClean="0"/>
              <a:pPr>
                <a:defRPr/>
              </a:pPr>
              <a:t>6/1/2013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live.gnome.org/Schedul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live.gnome.org/Gedit/RoadMap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uQajOZvQpoQ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3.2 HFOSS Process and Tools: Coordination and Control</a:t>
            </a:r>
            <a:endParaRPr lang="en-US" sz="4000" dirty="0"/>
          </a:p>
        </p:txBody>
      </p:sp>
      <p:pic>
        <p:nvPicPr>
          <p:cNvPr id="7" name="Picture 7" descr="http://teachingopensource.org/images/thumb/d/d1/Posse-logo.png/350px-Posse-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410200"/>
            <a:ext cx="333375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High-level C&amp;C</a:t>
            </a:r>
          </a:p>
          <a:p>
            <a:pPr lvl="1"/>
            <a:r>
              <a:rPr lang="en-US" dirty="0" smtClean="0"/>
              <a:t>Release </a:t>
            </a:r>
            <a:r>
              <a:rPr lang="en-US" dirty="0"/>
              <a:t>cycle </a:t>
            </a:r>
            <a:r>
              <a:rPr lang="en-US" dirty="0" smtClean="0"/>
              <a:t>(wiki, website, project management tool)</a:t>
            </a:r>
            <a:endParaRPr lang="en-US" dirty="0"/>
          </a:p>
          <a:p>
            <a:pPr lvl="1"/>
            <a:r>
              <a:rPr lang="en-US" dirty="0" smtClean="0"/>
              <a:t>Roadmap (wiki, website, project management tool)</a:t>
            </a:r>
            <a:endParaRPr lang="en-US" dirty="0"/>
          </a:p>
          <a:p>
            <a:r>
              <a:rPr lang="en-US" dirty="0" smtClean="0"/>
              <a:t>Low-level C&amp;C</a:t>
            </a:r>
          </a:p>
          <a:p>
            <a:pPr lvl="1"/>
            <a:r>
              <a:rPr lang="en-US" dirty="0" smtClean="0"/>
              <a:t>Development Process (</a:t>
            </a:r>
            <a:r>
              <a:rPr lang="en-US" dirty="0" err="1" smtClean="0"/>
              <a:t>Pastebin</a:t>
            </a:r>
            <a:r>
              <a:rPr lang="en-US" dirty="0" smtClean="0"/>
              <a:t>, Wiki, Blog, Sandbox, Repo branch, IRC logs, emails, Tracker)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High-level coordination and </a:t>
            </a:r>
            <a:r>
              <a:rPr lang="en-US" dirty="0" smtClean="0"/>
              <a:t>communication</a:t>
            </a:r>
          </a:p>
          <a:p>
            <a:pPr lvl="1"/>
            <a:r>
              <a:rPr lang="en-US" dirty="0" smtClean="0"/>
              <a:t>Release Cycle</a:t>
            </a:r>
          </a:p>
          <a:p>
            <a:pPr lvl="1"/>
            <a:r>
              <a:rPr lang="en-US" dirty="0" smtClean="0"/>
              <a:t>Roadmap</a:t>
            </a:r>
            <a:endParaRPr lang="en-US" dirty="0"/>
          </a:p>
          <a:p>
            <a:r>
              <a:rPr lang="en-US" dirty="0" smtClean="0"/>
              <a:t>Low-level coordination and communication</a:t>
            </a:r>
          </a:p>
          <a:p>
            <a:pPr lvl="1"/>
            <a:r>
              <a:rPr lang="en-US" dirty="0"/>
              <a:t>Upstream vs. Downstream</a:t>
            </a:r>
          </a:p>
          <a:p>
            <a:pPr lvl="1"/>
            <a:r>
              <a:rPr lang="en-US" dirty="0" err="1"/>
              <a:t>Upstreaming</a:t>
            </a:r>
            <a:endParaRPr lang="en-US" dirty="0"/>
          </a:p>
          <a:p>
            <a:pPr lvl="1"/>
            <a:r>
              <a:rPr lang="en-US" dirty="0" smtClean="0"/>
              <a:t>Development Process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09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Release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Defines phases of development</a:t>
            </a:r>
          </a:p>
          <a:p>
            <a:r>
              <a:rPr lang="en-US" dirty="0" smtClean="0"/>
              <a:t>Provides a schedule (deadlines!)</a:t>
            </a:r>
          </a:p>
          <a:p>
            <a:r>
              <a:rPr lang="en-US" dirty="0" smtClean="0"/>
              <a:t>Ex: submit-review-publish</a:t>
            </a:r>
          </a:p>
          <a:p>
            <a:pPr lvl="1"/>
            <a:r>
              <a:rPr lang="en-US" dirty="0" smtClean="0"/>
              <a:t>Papers due 9/1/2013</a:t>
            </a:r>
          </a:p>
          <a:p>
            <a:pPr lvl="1"/>
            <a:r>
              <a:rPr lang="en-US" dirty="0" smtClean="0"/>
              <a:t>Reviews due 10/1/2013</a:t>
            </a:r>
          </a:p>
          <a:p>
            <a:pPr lvl="1"/>
            <a:r>
              <a:rPr lang="en-US" dirty="0" smtClean="0"/>
              <a:t>Notifications on 10/14/2013</a:t>
            </a:r>
          </a:p>
          <a:p>
            <a:pPr lvl="1"/>
            <a:r>
              <a:rPr lang="en-US" dirty="0" smtClean="0"/>
              <a:t>Revised copies and copyright waivers due 11/1/2013</a:t>
            </a:r>
          </a:p>
          <a:p>
            <a:r>
              <a:rPr lang="en-US" dirty="0"/>
              <a:t>Ex: </a:t>
            </a:r>
            <a:r>
              <a:rPr lang="en-US" dirty="0">
                <a:hlinkClick r:id="rId2"/>
              </a:rPr>
              <a:t>https://live.gnome.org/</a:t>
            </a:r>
            <a:r>
              <a:rPr lang="en-US" dirty="0" smtClean="0">
                <a:hlinkClick r:id="rId2"/>
              </a:rPr>
              <a:t>Schedule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24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200" dirty="0" smtClean="0"/>
              <a:t>Breaks down effort into high-level tasks</a:t>
            </a:r>
          </a:p>
          <a:p>
            <a:pPr lvl="1"/>
            <a:r>
              <a:rPr lang="en-US" sz="2400" dirty="0" smtClean="0"/>
              <a:t>E.g., Port to Python 3.</a:t>
            </a:r>
          </a:p>
          <a:p>
            <a:r>
              <a:rPr lang="en-US" sz="3200" dirty="0" smtClean="0"/>
              <a:t>May provide</a:t>
            </a:r>
          </a:p>
          <a:p>
            <a:pPr lvl="1"/>
            <a:r>
              <a:rPr lang="en-US" sz="2400" dirty="0" smtClean="0"/>
              <a:t>Deadlines</a:t>
            </a:r>
          </a:p>
          <a:p>
            <a:pPr lvl="1"/>
            <a:r>
              <a:rPr lang="en-US" sz="2400" dirty="0" smtClean="0"/>
              <a:t>Status (e.g., done, not-done, stuck, abandoned)</a:t>
            </a:r>
          </a:p>
          <a:p>
            <a:pPr lvl="1"/>
            <a:r>
              <a:rPr lang="en-US" sz="2400" dirty="0" smtClean="0"/>
              <a:t>Assignment (e.g., Alice, Bob, Team Geronimo)</a:t>
            </a:r>
          </a:p>
          <a:p>
            <a:r>
              <a:rPr lang="en-US" sz="3200" dirty="0" smtClean="0"/>
              <a:t>Usually controlled by project-leads/package-maintainers/etc.</a:t>
            </a:r>
          </a:p>
          <a:p>
            <a:r>
              <a:rPr lang="en-US" sz="3200" dirty="0"/>
              <a:t>Example: </a:t>
            </a:r>
            <a:r>
              <a:rPr lang="en-US" sz="3200" dirty="0">
                <a:hlinkClick r:id="rId2"/>
              </a:rPr>
              <a:t>https://live.gnome.org/Gedit/</a:t>
            </a:r>
            <a:r>
              <a:rPr lang="en-US" sz="3200" dirty="0" smtClean="0">
                <a:hlinkClick r:id="rId2"/>
              </a:rPr>
              <a:t>RoadMap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43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upstream-downstream.pdf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09" r="-7409"/>
          <a:stretch>
            <a:fillRect/>
          </a:stretch>
        </p:blipFill>
        <p:spPr>
          <a:xfrm>
            <a:off x="457200" y="228600"/>
            <a:ext cx="8229600" cy="5897563"/>
          </a:xfr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352800" y="304800"/>
            <a:ext cx="5562600" cy="1143000"/>
          </a:xfrm>
        </p:spPr>
        <p:txBody>
          <a:bodyPr/>
          <a:lstStyle/>
          <a:p>
            <a:r>
              <a:rPr lang="en-US" dirty="0" smtClean="0"/>
              <a:t>Up/downstream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14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Upstreaming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Getting your changes included in a node along the distribution stream (preferably the source).</a:t>
            </a:r>
          </a:p>
          <a:p>
            <a:r>
              <a:rPr lang="en-US" dirty="0" smtClean="0"/>
              <a:t>“Everybody </a:t>
            </a:r>
            <a:r>
              <a:rPr lang="en-US" dirty="0" err="1" smtClean="0"/>
              <a:t>upstreams</a:t>
            </a:r>
            <a:r>
              <a:rPr lang="en-US" dirty="0" smtClean="0"/>
              <a:t>, you idiot. You don’t stand there like </a:t>
            </a:r>
            <a:r>
              <a:rPr lang="en-US" dirty="0"/>
              <a:t>a [!@#$%&amp;*]!</a:t>
            </a:r>
            <a:r>
              <a:rPr lang="en-US" dirty="0" smtClean="0"/>
              <a:t>”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://youtu.be/</a:t>
            </a:r>
            <a:r>
              <a:rPr lang="en-US" dirty="0" smtClean="0">
                <a:hlinkClick r:id="rId2"/>
              </a:rPr>
              <a:t>uQajOZvQpoQ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25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Process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a bug or feature to work on</a:t>
            </a:r>
          </a:p>
          <a:p>
            <a:pPr lvl="1"/>
            <a:r>
              <a:rPr lang="en-US" dirty="0" smtClean="0"/>
              <a:t>Consult community</a:t>
            </a:r>
          </a:p>
          <a:p>
            <a:pPr lvl="2"/>
            <a:r>
              <a:rPr lang="en-US" dirty="0" smtClean="0"/>
              <a:t>Bug Tracker</a:t>
            </a:r>
          </a:p>
          <a:p>
            <a:pPr lvl="2"/>
            <a:r>
              <a:rPr lang="en-US" dirty="0" smtClean="0"/>
              <a:t>IRC, listserv</a:t>
            </a:r>
          </a:p>
          <a:p>
            <a:pPr lvl="1"/>
            <a:r>
              <a:rPr lang="en-US" dirty="0" smtClean="0"/>
              <a:t>Higher demand = more support</a:t>
            </a:r>
            <a:endParaRPr lang="en-US" dirty="0"/>
          </a:p>
          <a:p>
            <a:r>
              <a:rPr lang="en-US" dirty="0" smtClean="0"/>
              <a:t>Code until stuck (or done)</a:t>
            </a:r>
          </a:p>
          <a:p>
            <a:pPr lvl="1"/>
            <a:r>
              <a:rPr lang="en-US" dirty="0" smtClean="0"/>
              <a:t>Track your work (use VC – branches are free)</a:t>
            </a:r>
          </a:p>
          <a:p>
            <a:pPr lvl="1"/>
            <a:r>
              <a:rPr lang="en-US" dirty="0" smtClean="0"/>
              <a:t>Blog as you go (you’ll want this later)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Process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Ask community for </a:t>
            </a:r>
            <a:r>
              <a:rPr lang="en-US" dirty="0" smtClean="0"/>
              <a:t>help</a:t>
            </a:r>
            <a:endParaRPr lang="en-US" dirty="0"/>
          </a:p>
          <a:p>
            <a:pPr lvl="1"/>
            <a:r>
              <a:rPr lang="en-US" dirty="0"/>
              <a:t>Reproduction </a:t>
            </a:r>
            <a:r>
              <a:rPr lang="en-US" dirty="0" smtClean="0"/>
              <a:t>instructions</a:t>
            </a:r>
            <a:endParaRPr lang="en-US" dirty="0"/>
          </a:p>
          <a:p>
            <a:pPr lvl="2"/>
            <a:r>
              <a:rPr lang="en-US" dirty="0"/>
              <a:t>Where are you?</a:t>
            </a:r>
          </a:p>
          <a:p>
            <a:pPr lvl="2"/>
            <a:r>
              <a:rPr lang="en-US" dirty="0"/>
              <a:t>What have you done?</a:t>
            </a:r>
          </a:p>
          <a:p>
            <a:pPr lvl="2"/>
            <a:r>
              <a:rPr lang="en-US" dirty="0"/>
              <a:t>How can someone else get to the same place?</a:t>
            </a:r>
          </a:p>
          <a:p>
            <a:pPr lvl="2"/>
            <a:r>
              <a:rPr lang="en-US" dirty="0"/>
              <a:t>Why should someone care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Visibility</a:t>
            </a:r>
          </a:p>
          <a:p>
            <a:pPr lvl="2"/>
            <a:r>
              <a:rPr lang="en-US" dirty="0" smtClean="0"/>
              <a:t>In an open ticket links to: </a:t>
            </a:r>
            <a:r>
              <a:rPr lang="en-US" dirty="0" err="1" smtClean="0"/>
              <a:t>Patchfile</a:t>
            </a:r>
            <a:r>
              <a:rPr lang="en-US" dirty="0"/>
              <a:t>,</a:t>
            </a:r>
            <a:r>
              <a:rPr lang="en-US" dirty="0" smtClean="0"/>
              <a:t> Blog, VC, </a:t>
            </a:r>
            <a:r>
              <a:rPr lang="en-US" dirty="0" err="1" smtClean="0"/>
              <a:t>pastebin</a:t>
            </a:r>
            <a:r>
              <a:rPr lang="en-US" dirty="0"/>
              <a:t>,</a:t>
            </a:r>
            <a:r>
              <a:rPr lang="en-US" dirty="0" smtClean="0"/>
              <a:t> screen shots/casts, live sandbox, wiki with HOWTO reproduce, listserv archives, IRC logs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</a:t>
            </a:r>
            <a:r>
              <a:rPr lang="en-US" baseline="0" dirty="0" smtClean="0"/>
              <a:t> </a:t>
            </a:r>
            <a:r>
              <a:rPr lang="en-US" dirty="0" smtClean="0"/>
              <a:t>Process - 3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and the community continue to do the above until you have something working.</a:t>
            </a:r>
          </a:p>
          <a:p>
            <a:r>
              <a:rPr lang="en-US" dirty="0" smtClean="0"/>
              <a:t>Submit patch upstream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96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5803</TotalTime>
  <Words>409</Words>
  <Application>Microsoft Office PowerPoint</Application>
  <PresentationFormat>On-screen Show (4:3)</PresentationFormat>
  <Paragraphs>77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HislopEllis</vt:lpstr>
      <vt:lpstr>3.2 HFOSS Process and Tools: Coordination and Control</vt:lpstr>
      <vt:lpstr>Overview</vt:lpstr>
      <vt:lpstr>Release Cycle</vt:lpstr>
      <vt:lpstr>Roadmap</vt:lpstr>
      <vt:lpstr>Up/downstream</vt:lpstr>
      <vt:lpstr>Upstreaming</vt:lpstr>
      <vt:lpstr>Development Process - 1</vt:lpstr>
      <vt:lpstr>Development Process - 2</vt:lpstr>
      <vt:lpstr>Development Process - 3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Darci Burdge</cp:lastModifiedBy>
  <cp:revision>923</cp:revision>
  <dcterms:created xsi:type="dcterms:W3CDTF">2009-06-29T15:20:32Z</dcterms:created>
  <dcterms:modified xsi:type="dcterms:W3CDTF">2013-06-01T17:16:43Z</dcterms:modified>
</cp:coreProperties>
</file>