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9" r:id="rId2"/>
    <p:sldId id="359" r:id="rId3"/>
    <p:sldId id="358" r:id="rId4"/>
    <p:sldId id="372" r:id="rId5"/>
    <p:sldId id="386" r:id="rId6"/>
    <p:sldId id="387" r:id="rId7"/>
    <p:sldId id="388" r:id="rId8"/>
    <p:sldId id="389" r:id="rId9"/>
    <p:sldId id="374" r:id="rId10"/>
    <p:sldId id="368" r:id="rId11"/>
    <p:sldId id="347" r:id="rId12"/>
    <p:sldId id="348" r:id="rId13"/>
    <p:sldId id="349" r:id="rId14"/>
    <p:sldId id="350" r:id="rId15"/>
    <p:sldId id="351" r:id="rId16"/>
    <p:sldId id="352" r:id="rId17"/>
    <p:sldId id="376" r:id="rId18"/>
    <p:sldId id="377" r:id="rId19"/>
    <p:sldId id="378" r:id="rId20"/>
    <p:sldId id="379" r:id="rId21"/>
    <p:sldId id="354" r:id="rId22"/>
    <p:sldId id="355" r:id="rId23"/>
    <p:sldId id="356" r:id="rId24"/>
    <p:sldId id="380" r:id="rId25"/>
    <p:sldId id="385" r:id="rId26"/>
    <p:sldId id="381" r:id="rId27"/>
    <p:sldId id="382" r:id="rId28"/>
    <p:sldId id="384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75" d="100"/>
          <a:sy n="7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xcitegroup.org/softhum/doku.php?id=f:50way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2.1 Examples of HFOSS in Education</a:t>
            </a:r>
            <a:endParaRPr lang="en-US" sz="4000" dirty="0"/>
          </a:p>
        </p:txBody>
      </p:sp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Visual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storyboard or paper prototype, evaluate with users, revise, &amp; summarize. </a:t>
            </a:r>
          </a:p>
          <a:p>
            <a:r>
              <a:rPr lang="en-US" dirty="0" smtClean="0"/>
              <a:t>Create instructional comics. </a:t>
            </a:r>
          </a:p>
          <a:p>
            <a:r>
              <a:rPr lang="en-US" dirty="0" smtClean="0"/>
              <a:t>Create a font or icon set. </a:t>
            </a:r>
          </a:p>
          <a:p>
            <a:r>
              <a:rPr lang="en-US" dirty="0" smtClean="0"/>
              <a:t>Create a logo.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Course: Software Engineering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Senior-level software engineering course</a:t>
            </a:r>
          </a:p>
          <a:p>
            <a:r>
              <a:rPr lang="en-US" sz="3200" smtClean="0"/>
              <a:t>Two 75 minute meetings per week</a:t>
            </a:r>
          </a:p>
          <a:p>
            <a:r>
              <a:rPr lang="en-US" sz="3200" smtClean="0"/>
              <a:t>Goals: </a:t>
            </a:r>
          </a:p>
          <a:p>
            <a:pPr lvl="1"/>
            <a:r>
              <a:rPr lang="en-US" smtClean="0"/>
              <a:t>Expose students to major development steps</a:t>
            </a:r>
          </a:p>
          <a:p>
            <a:pPr lvl="2"/>
            <a:r>
              <a:rPr lang="en-US" smtClean="0"/>
              <a:t>Requirements, design, code, test, maintenance</a:t>
            </a:r>
          </a:p>
          <a:p>
            <a:pPr lvl="1"/>
            <a:r>
              <a:rPr lang="en-US" smtClean="0"/>
              <a:t>Provide experience with complex, on-going project</a:t>
            </a:r>
          </a:p>
          <a:p>
            <a:pPr lvl="1"/>
            <a:r>
              <a:rPr lang="en-US" smtClean="0"/>
              <a:t>Involve students in professional community</a:t>
            </a:r>
          </a:p>
        </p:txBody>
      </p:sp>
      <p:pic>
        <p:nvPicPr>
          <p:cNvPr id="68612" name="Picture 4" descr="sta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1388" y="5005388"/>
            <a:ext cx="1852612" cy="185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Project: Caribou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3200" smtClean="0"/>
              <a:t>On-screen keyboard</a:t>
            </a:r>
          </a:p>
          <a:p>
            <a:r>
              <a:rPr lang="en-US" sz="3200" smtClean="0"/>
              <a:t>Part of GNOME desktop environment</a:t>
            </a:r>
          </a:p>
          <a:p>
            <a:r>
              <a:rPr lang="en-US" sz="3200" smtClean="0"/>
              <a:t>Use by mouse or switch device</a:t>
            </a:r>
          </a:p>
          <a:p>
            <a:r>
              <a:rPr lang="en-US" sz="3200" smtClean="0">
                <a:solidFill>
                  <a:srgbClr val="000000"/>
                </a:solidFill>
              </a:rPr>
              <a:t>Customizable</a:t>
            </a:r>
          </a:p>
          <a:p>
            <a:pPr lvl="1"/>
            <a:r>
              <a:rPr lang="en-US" smtClean="0">
                <a:solidFill>
                  <a:srgbClr val="000000"/>
                </a:solidFill>
              </a:rPr>
              <a:t>Keyboard layout, font, color, etc.</a:t>
            </a:r>
            <a:endParaRPr lang="en-US" smtClean="0"/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59263"/>
            <a:ext cx="69342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Caribou Development Environment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sz="2800" smtClean="0"/>
              <a:t>1500 lines of Python code</a:t>
            </a:r>
          </a:p>
          <a:p>
            <a:pPr lvl="1"/>
            <a:r>
              <a:rPr lang="en-US" sz="2400" smtClean="0"/>
              <a:t>Download from git repository</a:t>
            </a:r>
          </a:p>
          <a:p>
            <a:pPr lvl="1"/>
            <a:r>
              <a:rPr lang="en-US" sz="2400" smtClean="0"/>
              <a:t>8 files</a:t>
            </a:r>
          </a:p>
          <a:p>
            <a:pPr lvl="1"/>
            <a:r>
              <a:rPr lang="en-US" sz="2400" smtClean="0"/>
              <a:t>15 classes</a:t>
            </a:r>
          </a:p>
          <a:p>
            <a:r>
              <a:rPr lang="en-US" sz="2800" smtClean="0"/>
              <a:t>Keyboards stored as XML or JSON format</a:t>
            </a:r>
          </a:p>
          <a:p>
            <a:r>
              <a:rPr lang="en-US" sz="2800" smtClean="0"/>
              <a:t>Code organization relatively complex</a:t>
            </a:r>
          </a:p>
          <a:p>
            <a:pPr lvl="1"/>
            <a:r>
              <a:rPr lang="en-US" sz="2400" smtClean="0"/>
              <a:t>Creation involves multiple install.sh and make files</a:t>
            </a:r>
          </a:p>
          <a:p>
            <a:pPr lvl="1"/>
            <a:r>
              <a:rPr lang="en-US" sz="2400" smtClean="0"/>
              <a:t>Four levels of directories and make files</a:t>
            </a:r>
          </a:p>
          <a:p>
            <a:r>
              <a:rPr lang="en-US" sz="2800" smtClean="0"/>
              <a:t>We wrote requirements, design, test spec, and made code contributions</a:t>
            </a:r>
          </a:p>
        </p:txBody>
      </p:sp>
      <p:pic>
        <p:nvPicPr>
          <p:cNvPr id="66564" name="Picture 4" descr="pyth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447800"/>
            <a:ext cx="184785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</a:t>
            </a:r>
            <a:br>
              <a:rPr lang="en-US" smtClean="0"/>
            </a:br>
            <a:r>
              <a:rPr lang="en-US" smtClean="0"/>
              <a:t>English Lexical Keyboard</a:t>
            </a:r>
          </a:p>
        </p:txBody>
      </p:sp>
      <p:pic>
        <p:nvPicPr>
          <p:cNvPr id="71684" name="Picture 4" descr="lexi-e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752600"/>
            <a:ext cx="8382000" cy="1765300"/>
          </a:xfrm>
          <a:ln/>
        </p:spPr>
      </p:pic>
      <p:sp>
        <p:nvSpPr>
          <p:cNvPr id="71685" name="Rectangle 5"/>
          <p:cNvSpPr>
            <a:spLocks/>
          </p:cNvSpPr>
          <p:nvPr/>
        </p:nvSpPr>
        <p:spPr bwMode="auto">
          <a:xfrm>
            <a:off x="609600" y="3657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Also added: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Shift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Esc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Delete Key (vs backspace)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Page Up, Page Down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Student Enhancements: Usability</a:t>
            </a:r>
          </a:p>
        </p:txBody>
      </p:sp>
      <p:sp>
        <p:nvSpPr>
          <p:cNvPr id="74764" name="Rectangle 1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3200" smtClean="0"/>
              <a:t>More descriptive names for some keys</a:t>
            </a:r>
          </a:p>
          <a:p>
            <a:r>
              <a:rPr lang="en-US" sz="3200" smtClean="0"/>
              <a:t>Add keys with critical functionality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389313"/>
            <a:ext cx="8001000" cy="255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4758" name="Oval 6"/>
          <p:cNvSpPr>
            <a:spLocks noChangeArrowheads="1"/>
          </p:cNvSpPr>
          <p:nvPr/>
        </p:nvSpPr>
        <p:spPr bwMode="auto">
          <a:xfrm>
            <a:off x="6172200" y="4722813"/>
            <a:ext cx="696913" cy="701675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Oval 7"/>
          <p:cNvSpPr>
            <a:spLocks noChangeArrowheads="1"/>
          </p:cNvSpPr>
          <p:nvPr/>
        </p:nvSpPr>
        <p:spPr bwMode="auto">
          <a:xfrm>
            <a:off x="7772400" y="3275013"/>
            <a:ext cx="685800" cy="7667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Oval 8"/>
          <p:cNvSpPr>
            <a:spLocks noChangeArrowheads="1"/>
          </p:cNvSpPr>
          <p:nvPr/>
        </p:nvSpPr>
        <p:spPr bwMode="auto">
          <a:xfrm>
            <a:off x="7772400" y="5180013"/>
            <a:ext cx="685800" cy="6905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Oval 9"/>
          <p:cNvSpPr>
            <a:spLocks noChangeArrowheads="1"/>
          </p:cNvSpPr>
          <p:nvPr/>
        </p:nvSpPr>
        <p:spPr bwMode="auto">
          <a:xfrm>
            <a:off x="609600" y="4189413"/>
            <a:ext cx="677863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Oval 10"/>
          <p:cNvSpPr>
            <a:spLocks noChangeArrowheads="1"/>
          </p:cNvSpPr>
          <p:nvPr/>
        </p:nvSpPr>
        <p:spPr bwMode="auto">
          <a:xfrm>
            <a:off x="685800" y="4722813"/>
            <a:ext cx="774700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09600" y="3808413"/>
            <a:ext cx="581025" cy="609600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 </a:t>
            </a:r>
            <a:br>
              <a:rPr lang="en-US" smtClean="0"/>
            </a:br>
            <a:r>
              <a:rPr lang="en-US" smtClean="0"/>
              <a:t>Programming Keyboard</a:t>
            </a:r>
          </a:p>
        </p:txBody>
      </p:sp>
      <p:sp>
        <p:nvSpPr>
          <p:cNvPr id="63495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Keyboard layout intended for programming</a:t>
            </a:r>
          </a:p>
          <a:p>
            <a:r>
              <a:rPr lang="en-US" sz="3200" smtClean="0"/>
              <a:t>Reduce layout switching between alphanumeric and special characters</a:t>
            </a:r>
          </a:p>
          <a:p>
            <a:endParaRPr lang="en-US" sz="3200" smtClean="0"/>
          </a:p>
        </p:txBody>
      </p:sp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81400"/>
            <a:ext cx="83820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Project: </a:t>
            </a:r>
            <a:r>
              <a:rPr lang="en-US" dirty="0" err="1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World's leading open source enterprise electronic medical record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32037"/>
            <a:ext cx="72938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OpenMRS</a:t>
            </a:r>
            <a:r>
              <a:rPr lang="en-US" dirty="0" smtClean="0"/>
              <a:t> Development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247,00 LOC</a:t>
            </a:r>
          </a:p>
          <a:p>
            <a:pPr lvl="1"/>
            <a:r>
              <a:rPr lang="en-US" dirty="0" smtClean="0"/>
              <a:t>Java, JavaScript, XML, HTML, SQL</a:t>
            </a:r>
          </a:p>
          <a:p>
            <a:r>
              <a:rPr lang="en-US" dirty="0" smtClean="0"/>
              <a:t>Over 3600 commits made by 75 committers</a:t>
            </a:r>
          </a:p>
          <a:p>
            <a:r>
              <a:rPr lang="en-US" dirty="0" smtClean="0"/>
              <a:t>First step: Getting the dev environment install instructions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br>
              <a:rPr lang="en-US" dirty="0" smtClean="0"/>
            </a:br>
            <a:r>
              <a:rPr lang="en-US" dirty="0" smtClean="0"/>
              <a:t>Developer Environment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88195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learning can span:</a:t>
            </a:r>
          </a:p>
          <a:p>
            <a:pPr lvl="1"/>
            <a:r>
              <a:rPr lang="en-US" dirty="0" smtClean="0"/>
              <a:t>HFOSS as an item to be studied</a:t>
            </a:r>
          </a:p>
          <a:p>
            <a:pPr lvl="1"/>
            <a:r>
              <a:rPr lang="en-US" dirty="0" smtClean="0"/>
              <a:t>Draw artifacts from HFOSS</a:t>
            </a:r>
          </a:p>
          <a:p>
            <a:pPr lvl="1"/>
            <a:r>
              <a:rPr lang="en-US" dirty="0" smtClean="0"/>
              <a:t>Contribute back to HFOSS</a:t>
            </a:r>
          </a:p>
          <a:p>
            <a:pPr lvl="1"/>
            <a:r>
              <a:rPr lang="en-US" dirty="0" smtClean="0"/>
              <a:t>Individual assignments or sequences of assignments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 2:</a:t>
            </a:r>
            <a:br>
              <a:rPr lang="en-US" dirty="0" smtClean="0"/>
            </a:br>
            <a:r>
              <a:rPr lang="en-US" dirty="0" smtClean="0"/>
              <a:t>Mapping of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9525"/>
            <a:ext cx="8763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5241925" y="3160713"/>
            <a:ext cx="278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Note: Four parts to name.</a:t>
            </a:r>
          </a:p>
        </p:txBody>
      </p:sp>
      <p:sp>
        <p:nvSpPr>
          <p:cNvPr id="82951" name="Line 7"/>
          <p:cNvSpPr>
            <a:spLocks noChangeShapeType="1"/>
          </p:cNvSpPr>
          <p:nvPr/>
        </p:nvSpPr>
        <p:spPr bwMode="auto">
          <a:xfrm flipH="1">
            <a:off x="4419600" y="3505200"/>
            <a:ext cx="1447800" cy="1143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998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400" smtClean="0"/>
          </a:p>
        </p:txBody>
      </p:sp>
      <p:sp>
        <p:nvSpPr>
          <p:cNvPr id="84999" name="Rectangle 7"/>
          <p:cNvSpPr>
            <a:spLocks noGrp="1"/>
          </p:cNvSpPr>
          <p:nvPr>
            <p:ph type="body" idx="1"/>
          </p:nvPr>
        </p:nvSpPr>
        <p:spPr>
          <a:xfrm>
            <a:off x="381000" y="3429000"/>
            <a:ext cx="8229600" cy="2743200"/>
          </a:xfrm>
        </p:spPr>
        <p:txBody>
          <a:bodyPr/>
          <a:lstStyle/>
          <a:p>
            <a:r>
              <a:rPr lang="en-US" sz="3200" smtClean="0"/>
              <a:t>Where did the last name go?</a:t>
            </a:r>
          </a:p>
          <a:p>
            <a:r>
              <a:rPr lang="en-US" sz="3200" smtClean="0"/>
              <a:t>What happens with hyphenation?</a:t>
            </a:r>
          </a:p>
          <a:p>
            <a:r>
              <a:rPr lang="en-US" sz="3200" smtClean="0"/>
              <a:t>Jr. and Sr. ?</a:t>
            </a:r>
          </a:p>
          <a:p>
            <a:r>
              <a:rPr lang="en-US" sz="3200" smtClean="0"/>
              <a:t>How does it handle Frederick de la Cruz Jr?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24542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/>
            <a:endParaRPr lang="en-US"/>
          </a:p>
        </p:txBody>
      </p:sp>
      <p:graphicFrame>
        <p:nvGraphicFramePr>
          <p:cNvPr id="88398" name="Group 334"/>
          <p:cNvGraphicFramePr>
            <a:graphicFrameLocks noGrp="1"/>
          </p:cNvGraphicFramePr>
          <p:nvPr/>
        </p:nvGraphicFramePr>
        <p:xfrm>
          <a:off x="228600" y="1219200"/>
          <a:ext cx="8686800" cy="5410201"/>
        </p:xfrm>
        <a:graphic>
          <a:graphicData uri="http://schemas.openxmlformats.org/drawingml/2006/table">
            <a:tbl>
              <a:tblPr/>
              <a:tblGrid>
                <a:gridCol w="1828800"/>
                <a:gridCol w="2425700"/>
                <a:gridCol w="2335213"/>
                <a:gridCol w="2097087"/>
              </a:tblGrid>
              <a:tr h="1354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Input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Expected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Actual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Change Required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73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Jenifer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   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 Jenifer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 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Also Test Case Construction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Project:</a:t>
            </a:r>
            <a:br>
              <a:rPr lang="en-US" dirty="0" smtClean="0"/>
            </a:br>
            <a:r>
              <a:rPr lang="en-US" dirty="0" smtClean="0"/>
              <a:t>Spatial-Temporal </a:t>
            </a:r>
            <a:br>
              <a:rPr lang="en-US" dirty="0" smtClean="0"/>
            </a:br>
            <a:r>
              <a:rPr lang="en-US" dirty="0" smtClean="0"/>
              <a:t>Epidemiological Modeling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Spatial and temporal models of emerging infectious diseases. </a:t>
            </a:r>
          </a:p>
          <a:p>
            <a:r>
              <a:rPr lang="en-US" dirty="0" smtClean="0"/>
              <a:t>Aid in understanding and potentially preventing the spread of diseases.</a:t>
            </a:r>
          </a:p>
          <a:p>
            <a:r>
              <a:rPr lang="en-US" dirty="0" smtClean="0"/>
              <a:t> Facilitates development of advanced mathematical models</a:t>
            </a:r>
          </a:p>
          <a:p>
            <a:pPr lvl="1"/>
            <a:r>
              <a:rPr lang="en-US" dirty="0" smtClean="0"/>
              <a:t>Flexible models involving multiple populations (species) and interactions between diseases.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4098" name="Picture 2" descr="http://www.xcitegroup.org/softhum/lib/exe/fetch.php?hash=2c7c2e&amp;media=http%3A%2F%2Fwww.eclipse.org%2Fstem%2Fimages%2FSTEM_SPLASH5_3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0"/>
            <a:ext cx="2857500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3258" name="AutoShape 10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0" name="AutoShape 12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2" name="AutoShape 14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266" name="Picture 18" descr="http://healthnex.typepad.com/photos/uncategorized/stem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533"/>
            <a:ext cx="9144000" cy="6862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Development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787,000 LOC</a:t>
            </a:r>
          </a:p>
          <a:p>
            <a:pPr lvl="1"/>
            <a:r>
              <a:rPr lang="en-US" dirty="0" smtClean="0"/>
              <a:t>Java (50%) and XML (46%)</a:t>
            </a:r>
          </a:p>
          <a:p>
            <a:r>
              <a:rPr lang="en-US" dirty="0" smtClean="0"/>
              <a:t>3530 commits by 9 contributors</a:t>
            </a:r>
          </a:p>
          <a:p>
            <a:r>
              <a:rPr lang="en-US" dirty="0" smtClean="0"/>
              <a:t>Started as research project at Stanford</a:t>
            </a:r>
          </a:p>
          <a:p>
            <a:pPr lvl="1"/>
            <a:r>
              <a:rPr lang="en-US" dirty="0" smtClean="0"/>
              <a:t>Weekly conference calls rather than IRC</a:t>
            </a:r>
          </a:p>
          <a:p>
            <a:r>
              <a:rPr lang="en-US" dirty="0" smtClean="0"/>
              <a:t>Under the Eclipse foundation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Modify the mouse-over tooltip to include total number of infected people in the </a:t>
            </a:r>
            <a:r>
              <a:rPr lang="en-US" dirty="0" err="1" smtClean="0"/>
              <a:t>moused</a:t>
            </a:r>
            <a:r>
              <a:rPr lang="en-US" dirty="0" smtClean="0"/>
              <a:t>-over area.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Add a time stamp to the mouse-over tooltip to identify time of map’s creation.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9154" name="Picture 2" descr="http://www.xcitegroup.org/softhum/lib/exe/fetch.php?media=s:stem_project:mouse-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13" y="-1"/>
            <a:ext cx="8612787" cy="6870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Students could work as: </a:t>
            </a:r>
          </a:p>
          <a:p>
            <a:pPr lvl="1"/>
            <a:r>
              <a:rPr lang="en-US" dirty="0" smtClean="0"/>
              <a:t>Individuals, pairs, teams, interacting teams</a:t>
            </a:r>
          </a:p>
          <a:p>
            <a:r>
              <a:rPr lang="en-US" dirty="0" smtClean="0"/>
              <a:t>Deliverables could be: </a:t>
            </a:r>
          </a:p>
          <a:p>
            <a:pPr lvl="1"/>
            <a:r>
              <a:rPr lang="en-US" dirty="0" smtClean="0"/>
              <a:t>Development artifacts, assignments, blog posts, podcasts, </a:t>
            </a:r>
            <a:r>
              <a:rPr lang="en-US" dirty="0" err="1" smtClean="0"/>
              <a:t>vlogs</a:t>
            </a:r>
            <a:r>
              <a:rPr lang="en-US" dirty="0" smtClean="0"/>
              <a:t>, wiki pages, articles for magazines, newspapers, web sites, etc. </a:t>
            </a:r>
          </a:p>
          <a:p>
            <a:r>
              <a:rPr lang="en-US" dirty="0" smtClean="0"/>
              <a:t>Results could be</a:t>
            </a:r>
          </a:p>
          <a:p>
            <a:pPr lvl="1"/>
            <a:r>
              <a:rPr lang="en-US" dirty="0" smtClean="0"/>
              <a:t>Submitted to instructor for evaluation, submitted to the HFOSS community for comment, posted or shared for peer review , presented in class, discussed in class or online, etc.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Myriad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HFOSS projects desire contributions beyond code. </a:t>
            </a:r>
          </a:p>
          <a:p>
            <a:r>
              <a:rPr lang="en-US" dirty="0" smtClean="0"/>
              <a:t>Most HFOSS projects provide opportunities for a variety of learning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Ways to be a </a:t>
            </a:r>
            <a:r>
              <a:rPr lang="en-US" dirty="0" err="1" smtClean="0"/>
              <a:t>FOSSer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kern="1200" dirty="0" smtClean="0">
                <a:solidFill>
                  <a:schemeClr val="tx1"/>
                </a:solidFill>
                <a:effectLst/>
              </a:rPr>
              <a:t>Use &amp; Evaluate</a:t>
            </a:r>
            <a:endParaRPr lang="en-US" dirty="0" smtClean="0">
              <a:effectLst/>
            </a:endParaRPr>
          </a:p>
          <a:p>
            <a:pPr lvl="0"/>
            <a:r>
              <a:rPr lang="en-US" dirty="0" smtClean="0"/>
              <a:t>FOSS Participants</a:t>
            </a:r>
          </a:p>
          <a:p>
            <a:pPr lvl="0"/>
            <a:r>
              <a:rPr lang="en-US" dirty="0" smtClean="0"/>
              <a:t>HFOSS Project Overview</a:t>
            </a:r>
          </a:p>
          <a:p>
            <a:pPr lvl="0"/>
            <a:r>
              <a:rPr lang="en-US" dirty="0" smtClean="0"/>
              <a:t>Communication</a:t>
            </a:r>
          </a:p>
          <a:p>
            <a:pPr lvl="0"/>
            <a:r>
              <a:rPr lang="en-US" dirty="0" smtClean="0"/>
              <a:t>Tools</a:t>
            </a:r>
          </a:p>
          <a:p>
            <a:pPr lvl="0"/>
            <a:r>
              <a:rPr lang="en-US" dirty="0" smtClean="0"/>
              <a:t>Business Model</a:t>
            </a:r>
          </a:p>
          <a:p>
            <a:pPr lvl="0"/>
            <a:r>
              <a:rPr lang="en-US" dirty="0" smtClean="0"/>
              <a:t>Philosophy and Politics</a:t>
            </a:r>
          </a:p>
          <a:p>
            <a:r>
              <a:rPr lang="en-US" dirty="0"/>
              <a:t>Privacy and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Documentation</a:t>
            </a:r>
            <a:endParaRPr lang="en-US" dirty="0"/>
          </a:p>
          <a:p>
            <a:pPr lvl="0"/>
            <a:r>
              <a:rPr lang="en-US" dirty="0"/>
              <a:t>Visual Design</a:t>
            </a:r>
          </a:p>
          <a:p>
            <a:pPr lvl="0"/>
            <a:r>
              <a:rPr lang="en-US" dirty="0"/>
              <a:t>Quality and Testing</a:t>
            </a:r>
          </a:p>
          <a:p>
            <a:pPr lvl="0"/>
            <a:r>
              <a:rPr lang="en-US" dirty="0"/>
              <a:t>Usability</a:t>
            </a:r>
          </a:p>
          <a:p>
            <a:pPr lvl="0"/>
            <a:r>
              <a:rPr lang="en-US" dirty="0"/>
              <a:t>Design</a:t>
            </a:r>
          </a:p>
          <a:p>
            <a:pPr lvl="0"/>
            <a:r>
              <a:rPr lang="en-US" dirty="0"/>
              <a:t>Style</a:t>
            </a:r>
          </a:p>
          <a:p>
            <a:pPr lvl="0"/>
            <a:r>
              <a:rPr lang="en-US" dirty="0" smtClean="0"/>
              <a:t>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10668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hlinkClick r:id="rId2"/>
              </a:rPr>
              <a:t>http://xcitegroup.org/softhum/doku.php?id=f:50ways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627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FOSS </a:t>
            </a:r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 a FOSS user and find out why they use FOSS, benefits/drawbacks, etc. </a:t>
            </a:r>
          </a:p>
          <a:p>
            <a:r>
              <a:rPr lang="en-US" dirty="0" smtClean="0"/>
              <a:t>Interview a FOSS contributor to find out how they got involved, their role(s), their background, etc. </a:t>
            </a:r>
          </a:p>
          <a:p>
            <a:r>
              <a:rPr lang="en-US" dirty="0" smtClean="0"/>
              <a:t>Shadow a FOSS contributor over time to see what they do, and summarize.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6788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HFOSS </a:t>
            </a:r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Research history of HFOSS project and summarize. </a:t>
            </a:r>
          </a:p>
          <a:p>
            <a:pPr lvl="1"/>
            <a:r>
              <a:rPr lang="en-US" dirty="0" smtClean="0"/>
              <a:t>When did it start? How many releases? How many users? </a:t>
            </a:r>
          </a:p>
          <a:p>
            <a:r>
              <a:rPr lang="en-US" dirty="0" smtClean="0"/>
              <a:t>Review archived discussion of a chat, thread, or forum and summarize, categorize or reflect on the content. </a:t>
            </a:r>
          </a:p>
          <a:p>
            <a:r>
              <a:rPr lang="en-US" dirty="0" smtClean="0"/>
              <a:t>Study completed defect or feature proposal, and create a concise summary.</a:t>
            </a:r>
          </a:p>
          <a:p>
            <a:pPr lvl="1"/>
            <a:r>
              <a:rPr lang="en-US" dirty="0" smtClean="0"/>
              <a:t>Include details, people involved and roles, steps taken,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145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Choose an RSS client, subscribe to RSS feeds for HFOSS, read, and summarize. </a:t>
            </a:r>
          </a:p>
          <a:p>
            <a:r>
              <a:rPr lang="en-US" dirty="0" smtClean="0"/>
              <a:t>Subscribe to an IRC channel, listen to a meeting, write summary.</a:t>
            </a:r>
          </a:p>
          <a:p>
            <a:r>
              <a:rPr lang="en-US" dirty="0" smtClean="0"/>
              <a:t>Work remotely with another student to develop profiles for each other</a:t>
            </a:r>
          </a:p>
          <a:p>
            <a:r>
              <a:rPr lang="en-US" dirty="0" smtClean="0"/>
              <a:t>Study the social norms of communication within a FOSS community. (i.e. how to ask questions, respond, etc.)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5364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usability of a specified feature or screen and summarize results.</a:t>
            </a:r>
          </a:p>
          <a:p>
            <a:pPr lvl="1"/>
            <a:r>
              <a:rPr lang="en-US" dirty="0" smtClean="0"/>
              <a:t>Using formal guidelines or rubric </a:t>
            </a:r>
          </a:p>
          <a:p>
            <a:pPr lvl="1"/>
            <a:r>
              <a:rPr lang="en-US" dirty="0" smtClean="0"/>
              <a:t>Using heuristic evaluation </a:t>
            </a:r>
          </a:p>
          <a:p>
            <a:r>
              <a:rPr lang="en-US" dirty="0" smtClean="0"/>
              <a:t>Evaluate accessibility of feature/screen. </a:t>
            </a:r>
          </a:p>
          <a:p>
            <a:r>
              <a:rPr lang="en-US" dirty="0" smtClean="0"/>
              <a:t>Brainstorm list of possible enhancements for project, choose a few to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3459</TotalTime>
  <Words>872</Words>
  <Application>Microsoft Office PowerPoint</Application>
  <PresentationFormat>On-screen Show (4:3)</PresentationFormat>
  <Paragraphs>159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HislopEllis</vt:lpstr>
      <vt:lpstr>2.1 Examples of HFOSS in Education</vt:lpstr>
      <vt:lpstr>Scope of Learning</vt:lpstr>
      <vt:lpstr>Activity Structure</vt:lpstr>
      <vt:lpstr>Myriad Activities</vt:lpstr>
      <vt:lpstr>50 Ways to be a FOSSer</vt:lpstr>
      <vt:lpstr>Example - FOSS Participants</vt:lpstr>
      <vt:lpstr>Example - HFOSS Project Overview</vt:lpstr>
      <vt:lpstr>Example - Communication</vt:lpstr>
      <vt:lpstr>Example - Usability</vt:lpstr>
      <vt:lpstr>Example - Visual Design</vt:lpstr>
      <vt:lpstr>The Course: Software Engineering</vt:lpstr>
      <vt:lpstr>The Project: Caribou</vt:lpstr>
      <vt:lpstr>Caribou Development Environment</vt:lpstr>
      <vt:lpstr>Student Enhancements: English Lexical Keyboard</vt:lpstr>
      <vt:lpstr>Student Enhancements: Usability</vt:lpstr>
      <vt:lpstr>Student Enhancements:  Programming Keyboard</vt:lpstr>
      <vt:lpstr>The Project: OpenMRS</vt:lpstr>
      <vt:lpstr>OpenMRS Development Environment</vt:lpstr>
      <vt:lpstr>Student Enhancements: Developer Environment Instructions</vt:lpstr>
      <vt:lpstr>Student Enhancement 2: Mapping of Names</vt:lpstr>
      <vt:lpstr>Slide 21</vt:lpstr>
      <vt:lpstr>Slide 22</vt:lpstr>
      <vt:lpstr>Also Test Case Construction Activity</vt:lpstr>
      <vt:lpstr>The Project: Spatial-Temporal  Epidemiological Modeling </vt:lpstr>
      <vt:lpstr>Slide 25</vt:lpstr>
      <vt:lpstr>STEM Development Environment</vt:lpstr>
      <vt:lpstr>Student Enhancements: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heidi</cp:lastModifiedBy>
  <cp:revision>851</cp:revision>
  <dcterms:created xsi:type="dcterms:W3CDTF">2009-06-29T15:20:32Z</dcterms:created>
  <dcterms:modified xsi:type="dcterms:W3CDTF">2013-06-01T18:24:50Z</dcterms:modified>
</cp:coreProperties>
</file>