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9" r:id="rId2"/>
    <p:sldId id="354" r:id="rId3"/>
    <p:sldId id="350" r:id="rId4"/>
    <p:sldId id="351" r:id="rId5"/>
    <p:sldId id="352" r:id="rId6"/>
    <p:sldId id="353" r:id="rId7"/>
    <p:sldId id="347" r:id="rId8"/>
    <p:sldId id="348" r:id="rId9"/>
    <p:sldId id="344" r:id="rId10"/>
    <p:sldId id="34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20565" autoAdjust="0"/>
    <p:restoredTop sz="67715" autoAdjust="0"/>
  </p:normalViewPr>
  <p:slideViewPr>
    <p:cSldViewPr>
      <p:cViewPr varScale="1">
        <p:scale>
          <a:sx n="95" d="100"/>
          <a:sy n="95" d="100"/>
        </p:scale>
        <p:origin x="-18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9D7CCF-F491-426D-9638-FC80555158A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82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gi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openetherpad.org/posse2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reativecommons.org/licenses/by-nc/3.0/deed.en_U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itanpad.com/" TargetMode="External"/><Relationship Id="rId2" Type="http://schemas.openxmlformats.org/officeDocument/2006/relationships/hyperlink" Target="http://etherpad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penetherpad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3825"/>
            <a:ext cx="7772400" cy="1470025"/>
          </a:xfrm>
        </p:spPr>
        <p:txBody>
          <a:bodyPr>
            <a:noAutofit/>
          </a:bodyPr>
          <a:lstStyle/>
          <a:p>
            <a:r>
              <a:rPr lang="en-US" sz="4000" dirty="0" smtClean="0"/>
              <a:t>Welcome to </a:t>
            </a:r>
            <a:r>
              <a:rPr lang="en-US" sz="4000" dirty="0" smtClean="0"/>
              <a:t>POSSE Stage 2!</a:t>
            </a:r>
            <a:endParaRPr lang="en-US" sz="4000" dirty="0"/>
          </a:p>
        </p:txBody>
      </p:sp>
      <p:pic>
        <p:nvPicPr>
          <p:cNvPr id="7" name="Picture 6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0" y="24384000"/>
            <a:ext cx="6400800" cy="2698680"/>
          </a:xfrm>
          <a:prstGeom prst="rect">
            <a:avLst/>
          </a:prstGeom>
        </p:spPr>
      </p:pic>
      <p:pic>
        <p:nvPicPr>
          <p:cNvPr id="8" name="Picture 7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44400" y="24536400"/>
            <a:ext cx="6400800" cy="26986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0" name="Picture 9" descr="Drex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39675" y="5544859"/>
            <a:ext cx="3104325" cy="1313141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838172"/>
            <a:ext cx="3315342" cy="726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1" descr="NCC log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93945" y="525780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https://www.logomojo.com/sites/default/themes/custom/lm/images/Red-Hat-logo-desig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91" y="130105"/>
            <a:ext cx="1680280" cy="125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692" y="30480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733" y="22439"/>
            <a:ext cx="1352411" cy="1360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Know Each 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Goto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http://openetherpad.org/posse2a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If this fills, </a:t>
            </a:r>
            <a:r>
              <a:rPr lang="en-US" dirty="0" err="1" smtClean="0"/>
              <a:t>goto</a:t>
            </a:r>
            <a:r>
              <a:rPr lang="en-US" dirty="0" smtClean="0"/>
              <a:t> posse2b, posse2c, etc.</a:t>
            </a:r>
          </a:p>
          <a:p>
            <a:r>
              <a:rPr lang="en-US" dirty="0" smtClean="0"/>
              <a:t>Add your name and organization.</a:t>
            </a:r>
          </a:p>
          <a:p>
            <a:r>
              <a:rPr lang="en-US" dirty="0" smtClean="0"/>
              <a:t>Find someone you don’t know and introduce yourself</a:t>
            </a:r>
            <a:endParaRPr lang="en-US" dirty="0"/>
          </a:p>
          <a:p>
            <a:r>
              <a:rPr lang="en-US" dirty="0" smtClean="0"/>
              <a:t>Record two facts about that person under their entry in the pad</a:t>
            </a:r>
          </a:p>
          <a:p>
            <a:pPr lvl="1"/>
            <a:r>
              <a:rPr lang="en-US" dirty="0" smtClean="0"/>
              <a:t>You’ll introduce them after dinner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902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 and Licensing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Acknowledgement</a:t>
            </a:r>
          </a:p>
          <a:p>
            <a:pPr lvl="1"/>
            <a:r>
              <a:rPr lang="en-US" sz="1800" dirty="0"/>
              <a:t>This material is based on work supported by the National Science Foundation under Grants </a:t>
            </a:r>
            <a:r>
              <a:rPr lang="en-US" sz="1800" dirty="0" smtClean="0"/>
              <a:t>DUE- </a:t>
            </a:r>
            <a:r>
              <a:rPr lang="en-US" sz="1800" dirty="0"/>
              <a:t>1225738, </a:t>
            </a:r>
            <a:r>
              <a:rPr lang="en-US" sz="1800" dirty="0" smtClean="0"/>
              <a:t>1225688, and </a:t>
            </a:r>
            <a:r>
              <a:rPr lang="en-US" sz="1800" dirty="0"/>
              <a:t>1225708. Any opinions, findings and conclusions or recommendations expressed in this material are those of the author(s) and do not necessarily reflect the views of the National Science Foundation (NSF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The original development of POSSE was accomplished with support by Red Hat, Inc.</a:t>
            </a:r>
          </a:p>
          <a:p>
            <a:r>
              <a:rPr lang="en-US" dirty="0" smtClean="0"/>
              <a:t>Copyright and Licensing</a:t>
            </a:r>
          </a:p>
          <a:p>
            <a:pPr lvl="1"/>
            <a:r>
              <a:rPr lang="en-US" sz="1800" dirty="0" smtClean="0"/>
              <a:t>This work is copyrighted by the authors</a:t>
            </a:r>
          </a:p>
          <a:p>
            <a:pPr lvl="1"/>
            <a:r>
              <a:rPr lang="en-US" sz="1800" dirty="0"/>
              <a:t>This work is licensed under a </a:t>
            </a:r>
            <a:r>
              <a:rPr lang="en-US" sz="1800" dirty="0">
                <a:hlinkClick r:id="rId2"/>
              </a:rPr>
              <a:t>Creative Commons Attribution-</a:t>
            </a:r>
            <a:r>
              <a:rPr lang="en-US" sz="1800" dirty="0" err="1">
                <a:hlinkClick r:id="rId2"/>
              </a:rPr>
              <a:t>NonCommercial</a:t>
            </a:r>
            <a:r>
              <a:rPr lang="en-US" sz="1800" dirty="0">
                <a:hlinkClick r:id="rId2"/>
              </a:rPr>
              <a:t> 3.0 </a:t>
            </a:r>
            <a:r>
              <a:rPr lang="en-US" sz="1800" dirty="0" err="1">
                <a:hlinkClick r:id="rId2"/>
              </a:rPr>
              <a:t>Unported</a:t>
            </a:r>
            <a:r>
              <a:rPr lang="en-US" sz="1800" dirty="0">
                <a:hlinkClick r:id="rId2"/>
              </a:rPr>
              <a:t> </a:t>
            </a:r>
            <a:r>
              <a:rPr lang="en-US" sz="1800" dirty="0" smtClean="0">
                <a:hlinkClick r:id="rId2"/>
              </a:rPr>
              <a:t>License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097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Philadelphia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City of Brotherly Love</a:t>
            </a:r>
          </a:p>
          <a:p>
            <a:r>
              <a:rPr lang="en-US" dirty="0" smtClean="0"/>
              <a:t>1.5 million people and growing</a:t>
            </a:r>
          </a:p>
          <a:p>
            <a:pPr lvl="1"/>
            <a:r>
              <a:rPr lang="en-US" dirty="0" smtClean="0"/>
              <a:t>5 million in the metropolitan area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26" name="Picture 2" descr="http://images.fineartamerica.com/images-medium-large/west-philadelphia-center-city-skyline-duncan-pears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532" y="3505200"/>
            <a:ext cx="6588468" cy="335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399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Drexel University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I university founded in 1891</a:t>
            </a:r>
          </a:p>
          <a:p>
            <a:pPr lvl="1"/>
            <a:r>
              <a:rPr lang="en-US" dirty="0" smtClean="0"/>
              <a:t>Strong roots in applied technology</a:t>
            </a:r>
          </a:p>
          <a:p>
            <a:pPr lvl="2"/>
            <a:r>
              <a:rPr lang="en-US" dirty="0" smtClean="0"/>
              <a:t>The Drexel Institute of Art, Science, and Industry</a:t>
            </a:r>
          </a:p>
          <a:p>
            <a:pPr lvl="1"/>
            <a:r>
              <a:rPr lang="en-US" dirty="0" smtClean="0"/>
              <a:t>Emphasis on cooperative education </a:t>
            </a:r>
          </a:p>
          <a:p>
            <a:r>
              <a:rPr lang="en-US" dirty="0" smtClean="0"/>
              <a:t>14 colleges and schools</a:t>
            </a:r>
          </a:p>
          <a:p>
            <a:pPr lvl="1"/>
            <a:r>
              <a:rPr lang="en-US" dirty="0" smtClean="0"/>
              <a:t>25,000 total students</a:t>
            </a:r>
          </a:p>
          <a:p>
            <a:pPr lvl="1"/>
            <a:r>
              <a:rPr lang="en-US" dirty="0" smtClean="0"/>
              <a:t>14,000 traditional </a:t>
            </a:r>
            <a:br>
              <a:rPr lang="en-US" dirty="0" smtClean="0"/>
            </a:br>
            <a:r>
              <a:rPr lang="en-US" dirty="0" smtClean="0"/>
              <a:t>undergraduates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098" name="Picture 2" descr="http://colleges.usnews.rankingsandreviews.com/img/college-photo_12760._445x280-zm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276181"/>
            <a:ext cx="4121285" cy="259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265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the iSchool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College of Information Science and Technology</a:t>
            </a:r>
          </a:p>
          <a:p>
            <a:pPr lvl="1"/>
            <a:r>
              <a:rPr lang="en-US" dirty="0" smtClean="0"/>
              <a:t>Library and Information Science started in 1893</a:t>
            </a:r>
          </a:p>
          <a:p>
            <a:pPr lvl="1"/>
            <a:r>
              <a:rPr lang="en-US" dirty="0" smtClean="0"/>
              <a:t>Evolving information school since the 1970s</a:t>
            </a:r>
          </a:p>
          <a:p>
            <a:pPr lvl="2"/>
            <a:r>
              <a:rPr lang="en-US" dirty="0" smtClean="0"/>
              <a:t>Undergrad: IS, IT, SE, and Informatics</a:t>
            </a:r>
          </a:p>
          <a:p>
            <a:pPr lvl="2"/>
            <a:r>
              <a:rPr lang="en-US" dirty="0" smtClean="0"/>
              <a:t>Graduate: LIS, IS, SE, HI</a:t>
            </a:r>
          </a:p>
          <a:p>
            <a:r>
              <a:rPr lang="en-US" dirty="0" smtClean="0"/>
              <a:t>Multi-disciplinary with no departments</a:t>
            </a:r>
          </a:p>
          <a:p>
            <a:pPr lvl="1"/>
            <a:r>
              <a:rPr lang="en-US" dirty="0" smtClean="0"/>
              <a:t>Over 40 full-time faculty </a:t>
            </a:r>
          </a:p>
          <a:p>
            <a:pPr lvl="1"/>
            <a:r>
              <a:rPr lang="en-US" dirty="0" smtClean="0"/>
              <a:t>About 1,300 students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2050" name="Picture 2" descr="http://library.drexel.edu/annual-report/report-images/happenings/ischool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429250"/>
            <a:ext cx="3810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721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the Rush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Home of the iSchool</a:t>
            </a:r>
          </a:p>
          <a:p>
            <a:pPr lvl="1"/>
            <a:r>
              <a:rPr lang="en-US" dirty="0" smtClean="0"/>
              <a:t>Originally a hospital named for Benjamin Rush, physician and founding father</a:t>
            </a:r>
          </a:p>
          <a:p>
            <a:r>
              <a:rPr lang="en-US" dirty="0" smtClean="0"/>
              <a:t>Restrooms</a:t>
            </a:r>
          </a:p>
          <a:p>
            <a:pPr lvl="1"/>
            <a:r>
              <a:rPr lang="en-US" dirty="0" smtClean="0"/>
              <a:t>Lobby</a:t>
            </a:r>
          </a:p>
          <a:p>
            <a:pPr lvl="2"/>
            <a:r>
              <a:rPr lang="en-US" dirty="0" smtClean="0"/>
              <a:t>Women: left corner when going upstairs</a:t>
            </a:r>
          </a:p>
          <a:p>
            <a:pPr lvl="2"/>
            <a:r>
              <a:rPr lang="en-US" dirty="0" smtClean="0"/>
              <a:t>Unisex: around the corner to the right</a:t>
            </a:r>
          </a:p>
          <a:p>
            <a:pPr lvl="1"/>
            <a:r>
              <a:rPr lang="en-US" dirty="0" smtClean="0"/>
              <a:t>Third floor to the left </a:t>
            </a:r>
            <a:br>
              <a:rPr lang="en-US" dirty="0" smtClean="0"/>
            </a:br>
            <a:r>
              <a:rPr lang="en-US" dirty="0" smtClean="0"/>
              <a:t>of the elevator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3074" name="Picture 2" descr="http://sphotos-a.ak.fbcdn.net/hphotos-ak-prn1/p480x480/934890_10151637197909085_1639840386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202" y="5105400"/>
            <a:ext cx="2745797" cy="183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979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Evening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to know each other</a:t>
            </a:r>
          </a:p>
          <a:p>
            <a:r>
              <a:rPr lang="en-US" dirty="0" smtClean="0"/>
              <a:t>Dinner</a:t>
            </a:r>
          </a:p>
          <a:p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POSSE</a:t>
            </a:r>
          </a:p>
          <a:p>
            <a:pPr lvl="1"/>
            <a:r>
              <a:rPr lang="en-US" dirty="0" smtClean="0"/>
              <a:t>OpenFE, Foss2serve, etc.</a:t>
            </a:r>
          </a:p>
          <a:p>
            <a:pPr lvl="1"/>
            <a:r>
              <a:rPr lang="en-US" dirty="0" smtClean="0"/>
              <a:t>FOSS and HFOSS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80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Introducing Everyone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first workshop task!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69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Etherpad</a:t>
            </a:r>
            <a:r>
              <a:rPr lang="en-US" dirty="0" smtClean="0"/>
              <a:t> Lite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Live, shared, web-based text editor</a:t>
            </a:r>
          </a:p>
          <a:p>
            <a:r>
              <a:rPr lang="en-US" dirty="0" smtClean="0"/>
              <a:t>Open source: </a:t>
            </a:r>
            <a:r>
              <a:rPr lang="en-US" dirty="0" smtClean="0">
                <a:hlinkClick r:id="rId2"/>
              </a:rPr>
              <a:t>http://etherpad.org/</a:t>
            </a:r>
            <a:endParaRPr lang="en-US" dirty="0" smtClean="0"/>
          </a:p>
          <a:p>
            <a:r>
              <a:rPr lang="en-US" dirty="0" smtClean="0"/>
              <a:t>Free services</a:t>
            </a:r>
          </a:p>
          <a:p>
            <a:pPr lvl="1"/>
            <a:r>
              <a:rPr lang="en-US" dirty="0" smtClean="0">
                <a:hlinkClick r:id="rId3"/>
              </a:rPr>
              <a:t>http://titanpad.com/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http://openetherpad.org/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5245B1-4206-441C-AFDA-F11E36AC4A4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3449</TotalTime>
  <Words>372</Words>
  <Application>Microsoft Office PowerPoint</Application>
  <PresentationFormat>On-screen Show (4:3)</PresentationFormat>
  <Paragraphs>70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HislopEllis</vt:lpstr>
      <vt:lpstr>Welcome to POSSE Stage 2!</vt:lpstr>
      <vt:lpstr>Acknowledgement and Licensing</vt:lpstr>
      <vt:lpstr>Welcome to Philadelphia</vt:lpstr>
      <vt:lpstr>Welcome to Drexel University</vt:lpstr>
      <vt:lpstr>Welcome to the iSchool</vt:lpstr>
      <vt:lpstr>Welcome to the Rush Building</vt:lpstr>
      <vt:lpstr>Plan for Evening</vt:lpstr>
      <vt:lpstr>Introducing Everyone</vt:lpstr>
      <vt:lpstr>Etherpad Lite</vt:lpstr>
      <vt:lpstr>Get to Know Each Other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802</cp:revision>
  <dcterms:created xsi:type="dcterms:W3CDTF">2009-06-29T15:20:32Z</dcterms:created>
  <dcterms:modified xsi:type="dcterms:W3CDTF">2013-06-01T15:33:31Z</dcterms:modified>
</cp:coreProperties>
</file>