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89" r:id="rId2"/>
    <p:sldId id="307" r:id="rId3"/>
    <p:sldId id="308" r:id="rId4"/>
    <p:sldId id="310" r:id="rId5"/>
    <p:sldId id="309" r:id="rId6"/>
    <p:sldId id="320" r:id="rId7"/>
    <p:sldId id="324" r:id="rId8"/>
    <p:sldId id="322" r:id="rId9"/>
    <p:sldId id="317" r:id="rId10"/>
    <p:sldId id="316" r:id="rId11"/>
    <p:sldId id="318" r:id="rId12"/>
    <p:sldId id="312" r:id="rId13"/>
    <p:sldId id="314" r:id="rId14"/>
    <p:sldId id="315" r:id="rId15"/>
    <p:sldId id="31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 autoAdjust="0"/>
  </p:normalViewPr>
  <p:slideViewPr>
    <p:cSldViewPr>
      <p:cViewPr varScale="1">
        <p:scale>
          <a:sx n="98" d="100"/>
          <a:sy n="98" d="100"/>
        </p:scale>
        <p:origin x="-17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AD9EE-0CC2-994A-8D83-8FCD415B3A4B}" type="datetimeFigureOut">
              <a:rPr lang="en-US" smtClean="0"/>
              <a:pPr/>
              <a:t>6/1/2013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EAA07-A226-7840-841A-A3BEDE5DEF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504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28834-6534-D849-BB3D-83974F92E0B0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4E445-93DD-9D4D-BFE0-A865B17AD3FD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D5B73-12B3-8A4F-A13C-BDDAFEC8BF4B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82232-DA1E-194D-8C5E-2CFB10A664A8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B097B-4112-C141-BCCD-35AF0D585511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50339-2A61-2D4A-A9D9-DD15BEAA5192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298ED-D17F-DD44-94E1-6107F0C4A0C5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25FFA-F5BA-4746-9277-5F62729077BA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13682-3180-3E4D-9D65-E70CE3A892B8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AD045-C5AD-F34D-991C-BB9E69D26A16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AA974A-354B-1E4F-9BA1-7C8438AD6198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3.2 HFOSS Process and Tools: Communication</a:t>
            </a:r>
            <a:endParaRPr lang="en-US" sz="4000" dirty="0"/>
          </a:p>
        </p:txBody>
      </p:sp>
      <p:pic>
        <p:nvPicPr>
          <p:cNvPr id="7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Wikis and FOSS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Need</a:t>
            </a:r>
          </a:p>
          <a:p>
            <a:pPr lvl="1"/>
            <a:r>
              <a:rPr lang="en-US" dirty="0" smtClean="0"/>
              <a:t>Quick publication via the Web</a:t>
            </a:r>
          </a:p>
          <a:p>
            <a:pPr lvl="1"/>
            <a:r>
              <a:rPr lang="en-US" dirty="0" smtClean="0"/>
              <a:t>Decentralized control</a:t>
            </a:r>
          </a:p>
          <a:p>
            <a:pPr lvl="2"/>
            <a:r>
              <a:rPr lang="en-US" dirty="0" smtClean="0"/>
              <a:t>But room for recovery</a:t>
            </a:r>
          </a:p>
          <a:p>
            <a:pPr lvl="1"/>
            <a:r>
              <a:rPr lang="en-US" dirty="0" smtClean="0"/>
              <a:t>Web page creation without HTML knowledge</a:t>
            </a:r>
          </a:p>
          <a:p>
            <a:r>
              <a:rPr lang="en-US" dirty="0" smtClean="0"/>
              <a:t>Solution - Wiki</a:t>
            </a:r>
          </a:p>
          <a:p>
            <a:pPr lvl="1"/>
            <a:r>
              <a:rPr lang="en-US" dirty="0" smtClean="0"/>
              <a:t>Access via a Web browser</a:t>
            </a:r>
          </a:p>
          <a:p>
            <a:pPr lvl="1"/>
            <a:r>
              <a:rPr lang="en-US" dirty="0" smtClean="0"/>
              <a:t>Simple text editor</a:t>
            </a:r>
          </a:p>
          <a:p>
            <a:pPr lvl="1"/>
            <a:r>
              <a:rPr lang="en-US" dirty="0" smtClean="0"/>
              <a:t>Character based formatting</a:t>
            </a:r>
          </a:p>
          <a:p>
            <a:pPr lvl="1"/>
            <a:r>
              <a:rPr lang="en-US" dirty="0" smtClean="0"/>
              <a:t>Build in change tracking and versioning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70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Wikipedia</a:t>
            </a:r>
          </a:p>
          <a:p>
            <a:pPr lvl="1"/>
            <a:r>
              <a:rPr lang="en-US" dirty="0" smtClean="0"/>
              <a:t>http://www.wikipedia.org/</a:t>
            </a:r>
          </a:p>
          <a:p>
            <a:pPr lvl="1"/>
            <a:r>
              <a:rPr lang="en-US" dirty="0" smtClean="0"/>
              <a:t>The 1,000 pound gorilla of wikis</a:t>
            </a:r>
          </a:p>
          <a:p>
            <a:r>
              <a:rPr lang="en-US" dirty="0" smtClean="0"/>
              <a:t>Media Wiki’s Wiki</a:t>
            </a:r>
          </a:p>
          <a:p>
            <a:pPr lvl="1"/>
            <a:r>
              <a:rPr lang="en-US" dirty="0" smtClean="0"/>
              <a:t>http://www.mediawiki.org/wiki/MediaWiki</a:t>
            </a:r>
          </a:p>
          <a:p>
            <a:pPr lvl="1"/>
            <a:r>
              <a:rPr lang="en-US" dirty="0" smtClean="0"/>
              <a:t>Lots of interesting “how to Wiki” material</a:t>
            </a:r>
          </a:p>
          <a:p>
            <a:r>
              <a:rPr lang="en-US" dirty="0" smtClean="0"/>
              <a:t>Fedora Wiki</a:t>
            </a:r>
          </a:p>
          <a:p>
            <a:pPr lvl="1"/>
            <a:r>
              <a:rPr lang="en-US" dirty="0" smtClean="0"/>
              <a:t>https://fedoraproject.org/wiki/Fedora_Project_Wiki</a:t>
            </a:r>
          </a:p>
          <a:p>
            <a:pPr lvl="1"/>
            <a:r>
              <a:rPr lang="en-US" dirty="0" smtClean="0"/>
              <a:t>Large, active technical wiki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13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Blogs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Decentralized </a:t>
            </a:r>
            <a:r>
              <a:rPr lang="en-US" dirty="0" smtClean="0"/>
              <a:t>writing on the Web</a:t>
            </a:r>
          </a:p>
          <a:p>
            <a:pPr lvl="1"/>
            <a:r>
              <a:rPr lang="en-US" dirty="0" smtClean="0"/>
              <a:t>Immediate availability with long term accessibility</a:t>
            </a:r>
          </a:p>
          <a:p>
            <a:pPr lvl="1"/>
            <a:r>
              <a:rPr lang="en-US" dirty="0" smtClean="0"/>
              <a:t>No HTML knowledge required</a:t>
            </a:r>
          </a:p>
          <a:p>
            <a:pPr lvl="1"/>
            <a:r>
              <a:rPr lang="en-US" dirty="0"/>
              <a:t>What makes a Web site a Blog?</a:t>
            </a:r>
          </a:p>
          <a:p>
            <a:pPr lvl="2"/>
            <a:r>
              <a:rPr lang="en-US" dirty="0"/>
              <a:t>Personal writing with byline</a:t>
            </a:r>
          </a:p>
          <a:p>
            <a:pPr lvl="2"/>
            <a:r>
              <a:rPr lang="en-US" dirty="0" smtClean="0"/>
              <a:t>Short, dated </a:t>
            </a:r>
            <a:r>
              <a:rPr lang="en-US" dirty="0"/>
              <a:t>entries – a paragraph to a few pages</a:t>
            </a:r>
          </a:p>
          <a:p>
            <a:pPr lvl="2"/>
            <a:r>
              <a:rPr lang="en-US" dirty="0" smtClean="0"/>
              <a:t>Themed </a:t>
            </a:r>
            <a:r>
              <a:rPr lang="en-US" dirty="0"/>
              <a:t>and often opinion </a:t>
            </a:r>
            <a:r>
              <a:rPr lang="en-US" dirty="0" smtClean="0"/>
              <a:t>based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194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Blogosphere and Beyond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Blog to blog links are common </a:t>
            </a:r>
          </a:p>
          <a:p>
            <a:pPr lvl="1"/>
            <a:r>
              <a:rPr lang="en-US" dirty="0" smtClean="0"/>
              <a:t>Multiplies visibility and expands communities</a:t>
            </a:r>
          </a:p>
          <a:p>
            <a:r>
              <a:rPr lang="en-US" dirty="0" smtClean="0"/>
              <a:t>Blog posts as threaded discussion triggers</a:t>
            </a:r>
          </a:p>
          <a:p>
            <a:r>
              <a:rPr lang="en-US" dirty="0" smtClean="0"/>
              <a:t>RSS lets </a:t>
            </a:r>
            <a:r>
              <a:rPr lang="en-US" dirty="0"/>
              <a:t>people “subscribe” to a blog</a:t>
            </a:r>
          </a:p>
          <a:p>
            <a:r>
              <a:rPr lang="en-US" dirty="0"/>
              <a:t>Blog planets </a:t>
            </a:r>
            <a:r>
              <a:rPr lang="en-US" dirty="0" smtClean="0"/>
              <a:t>can </a:t>
            </a:r>
            <a:r>
              <a:rPr lang="en-US" dirty="0"/>
              <a:t>collect a stream of related blog posts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960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 Value for FOSS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an online world, you are what you write</a:t>
            </a:r>
          </a:p>
          <a:p>
            <a:pPr lvl="1"/>
            <a:r>
              <a:rPr lang="en-US" dirty="0" smtClean="0"/>
              <a:t>Establishment </a:t>
            </a:r>
            <a:r>
              <a:rPr lang="en-US" dirty="0"/>
              <a:t>of personal, professional, and organizational  image</a:t>
            </a:r>
          </a:p>
          <a:p>
            <a:r>
              <a:rPr lang="en-US" dirty="0"/>
              <a:t>Building and maintaining community presence of an </a:t>
            </a:r>
            <a:r>
              <a:rPr lang="en-US" dirty="0" smtClean="0"/>
              <a:t>individual</a:t>
            </a:r>
          </a:p>
          <a:p>
            <a:pPr lvl="1"/>
            <a:r>
              <a:rPr lang="en-US" dirty="0" smtClean="0"/>
              <a:t>Promoting individual and group brand</a:t>
            </a:r>
          </a:p>
          <a:p>
            <a:r>
              <a:rPr lang="en-US" dirty="0" smtClean="0"/>
              <a:t>Example</a:t>
            </a:r>
            <a:r>
              <a:rPr lang="en-US" dirty="0"/>
              <a:t>: http://planet.fedoraproject.org/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855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FOSS project communities are not magic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But they are innovative and accessible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Tools selected have some useful role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Excellent sample environment to study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Professional image matters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For current student, online image will be a key </a:t>
            </a:r>
            <a:r>
              <a:rPr lang="en-US" dirty="0" smtClean="0"/>
              <a:t>career component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HFOSS provides an excellent venue for developing the right skills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59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POSSE Stage 1 tools coverage</a:t>
            </a:r>
          </a:p>
          <a:p>
            <a:pPr lvl="1"/>
            <a:r>
              <a:rPr lang="en-US" dirty="0" smtClean="0"/>
              <a:t>What tools do FOSS projects use?</a:t>
            </a:r>
          </a:p>
          <a:p>
            <a:pPr lvl="1"/>
            <a:r>
              <a:rPr lang="en-US" dirty="0" smtClean="0"/>
              <a:t>How do those tools work?</a:t>
            </a:r>
          </a:p>
          <a:p>
            <a:r>
              <a:rPr lang="en-US" dirty="0" smtClean="0"/>
              <a:t>POSSSE Stage 2 tools coverage</a:t>
            </a:r>
          </a:p>
          <a:p>
            <a:pPr lvl="1"/>
            <a:r>
              <a:rPr lang="en-US" dirty="0" smtClean="0"/>
              <a:t>This section and section 3.2</a:t>
            </a:r>
            <a:endParaRPr lang="en-US" dirty="0"/>
          </a:p>
          <a:p>
            <a:pPr lvl="1"/>
            <a:r>
              <a:rPr lang="en-US" dirty="0" smtClean="0"/>
              <a:t>How do FOSS projects work?</a:t>
            </a:r>
          </a:p>
          <a:p>
            <a:pPr lvl="1"/>
            <a:r>
              <a:rPr lang="en-US" dirty="0" smtClean="0"/>
              <a:t>How are tools used?</a:t>
            </a:r>
          </a:p>
          <a:p>
            <a:pPr lvl="1"/>
            <a:r>
              <a:rPr lang="en-US" dirty="0" smtClean="0"/>
              <a:t>Role and culture rather than mechanics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09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 </a:t>
            </a:r>
            <a:r>
              <a:rPr lang="en-US" dirty="0" smtClean="0"/>
              <a:t>Communication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FOSS </a:t>
            </a:r>
            <a:r>
              <a:rPr lang="en-US" dirty="0" smtClean="0"/>
              <a:t>project </a:t>
            </a:r>
            <a:r>
              <a:rPr lang="en-US" dirty="0" smtClean="0"/>
              <a:t>communities are </a:t>
            </a:r>
            <a:r>
              <a:rPr lang="en-US" dirty="0" smtClean="0"/>
              <a:t>distributed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Globally </a:t>
            </a:r>
            <a:r>
              <a:rPr lang="en-US" dirty="0"/>
              <a:t>distributed </a:t>
            </a:r>
            <a:r>
              <a:rPr lang="en-US" dirty="0" smtClean="0"/>
              <a:t>development teams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Global user base</a:t>
            </a:r>
          </a:p>
          <a:p>
            <a:r>
              <a:rPr lang="en-US" dirty="0" smtClean="0"/>
              <a:t>Many </a:t>
            </a:r>
            <a:r>
              <a:rPr lang="en-US" dirty="0" smtClean="0"/>
              <a:t>FOSS participants are part time</a:t>
            </a:r>
          </a:p>
          <a:p>
            <a:pPr lvl="1"/>
            <a:r>
              <a:rPr lang="en-US" dirty="0" smtClean="0"/>
              <a:t>Communication must </a:t>
            </a:r>
            <a:r>
              <a:rPr lang="en-US" dirty="0" smtClean="0"/>
              <a:t>span time zones and irregular schedules</a:t>
            </a:r>
          </a:p>
          <a:p>
            <a:r>
              <a:rPr lang="en-US" dirty="0" smtClean="0"/>
              <a:t>FOSS project teams must accommodate turn-over</a:t>
            </a:r>
          </a:p>
          <a:p>
            <a:pPr lvl="1"/>
            <a:r>
              <a:rPr lang="en-US" dirty="0" smtClean="0"/>
              <a:t>Need to support lurkers</a:t>
            </a:r>
          </a:p>
          <a:p>
            <a:pPr lvl="1"/>
            <a:r>
              <a:rPr lang="en-US" dirty="0" smtClean="0"/>
              <a:t>Historical trail is helpful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102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 Team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How </a:t>
            </a:r>
            <a:r>
              <a:rPr lang="en-US" dirty="0" smtClean="0"/>
              <a:t>do these teams communicate?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Need to consider </a:t>
            </a:r>
            <a:r>
              <a:rPr lang="en-US" dirty="0" smtClean="0"/>
              <a:t>process and culture</a:t>
            </a:r>
            <a:endParaRPr lang="en-US" dirty="0" smtClean="0"/>
          </a:p>
          <a:p>
            <a:pPr lvl="2">
              <a:lnSpc>
                <a:spcPct val="90000"/>
              </a:lnSpc>
            </a:pPr>
            <a:r>
              <a:rPr lang="en-US" dirty="0" smtClean="0"/>
              <a:t>Not just </a:t>
            </a:r>
            <a:r>
              <a:rPr lang="en-US" dirty="0" smtClean="0"/>
              <a:t>technology</a:t>
            </a:r>
          </a:p>
          <a:p>
            <a:pPr>
              <a:lnSpc>
                <a:spcPct val="90000"/>
              </a:lnSpc>
            </a:pPr>
            <a:r>
              <a:rPr lang="en-US" dirty="0"/>
              <a:t>Emphasis on </a:t>
            </a:r>
            <a:r>
              <a:rPr lang="en-US" dirty="0" smtClean="0"/>
              <a:t>communication that is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Online and decentralized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Mostly transparent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</a:t>
            </a:r>
            <a:r>
              <a:rPr lang="en-US" dirty="0" smtClean="0"/>
              <a:t>ynchronous </a:t>
            </a:r>
            <a:r>
              <a:rPr lang="en-US" dirty="0"/>
              <a:t>and </a:t>
            </a:r>
            <a:r>
              <a:rPr lang="en-US" dirty="0" smtClean="0"/>
              <a:t>asynchronous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Transient and archival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Low barrier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24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 Communication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IRC and </a:t>
            </a:r>
            <a:r>
              <a:rPr lang="en-US" dirty="0" err="1" smtClean="0"/>
              <a:t>Meetbots</a:t>
            </a:r>
            <a:endParaRPr lang="en-US" dirty="0" smtClean="0"/>
          </a:p>
          <a:p>
            <a:r>
              <a:rPr lang="en-US" dirty="0" smtClean="0"/>
              <a:t>Wiki’s, forums, </a:t>
            </a:r>
            <a:r>
              <a:rPr lang="en-US" dirty="0" err="1" smtClean="0"/>
              <a:t>listservs</a:t>
            </a:r>
            <a:endParaRPr lang="en-US" dirty="0" smtClean="0"/>
          </a:p>
          <a:p>
            <a:r>
              <a:rPr lang="en-US" dirty="0" smtClean="0"/>
              <a:t>Blogs and Planets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930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ile:Hungarian Telephone Factory 1937 Budap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267200"/>
            <a:ext cx="2590800" cy="2590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Relay Chat (IRC)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of the older forms of real time chat</a:t>
            </a:r>
          </a:p>
          <a:p>
            <a:r>
              <a:rPr lang="en-US" dirty="0" smtClean="0"/>
              <a:t>Created in 1988 and builds on ideas of prior bulletin board and chat systems</a:t>
            </a:r>
          </a:p>
          <a:p>
            <a:r>
              <a:rPr lang="en-US" dirty="0" smtClean="0"/>
              <a:t>Technology is interesting but not really leading edge</a:t>
            </a:r>
          </a:p>
          <a:p>
            <a:pPr lvl="1"/>
            <a:r>
              <a:rPr lang="en-US" dirty="0" smtClean="0"/>
              <a:t>Mostly looks like clunky chat or IM</a:t>
            </a:r>
          </a:p>
          <a:p>
            <a:pPr lvl="1"/>
            <a:r>
              <a:rPr lang="en-US" dirty="0" err="1" smtClean="0"/>
              <a:t>Meetbot</a:t>
            </a:r>
            <a:r>
              <a:rPr lang="en-US" dirty="0" smtClean="0"/>
              <a:t> adds some interest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00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Relay Chat (IRC)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and why do FOSS projects use IM?</a:t>
            </a:r>
          </a:p>
          <a:p>
            <a:r>
              <a:rPr lang="en-US" dirty="0" smtClean="0"/>
              <a:t>IM technical characteristics</a:t>
            </a:r>
          </a:p>
          <a:p>
            <a:pPr lvl="1"/>
            <a:r>
              <a:rPr lang="en-US" dirty="0" smtClean="0"/>
              <a:t>Easily accessible </a:t>
            </a:r>
          </a:p>
          <a:p>
            <a:pPr lvl="2"/>
            <a:r>
              <a:rPr lang="en-US" dirty="0" smtClean="0"/>
              <a:t>Low bandwidth</a:t>
            </a:r>
          </a:p>
          <a:p>
            <a:pPr lvl="2"/>
            <a:r>
              <a:rPr lang="en-US" dirty="0" smtClean="0"/>
              <a:t>All platforms</a:t>
            </a:r>
          </a:p>
          <a:p>
            <a:pPr lvl="1"/>
            <a:r>
              <a:rPr lang="en-US" dirty="0" smtClean="0"/>
              <a:t>Dynamic channel creation, joining, leaving</a:t>
            </a:r>
          </a:p>
          <a:p>
            <a:pPr lvl="2"/>
            <a:r>
              <a:rPr lang="en-US" dirty="0" smtClean="0"/>
              <a:t>Open for anyone to join</a:t>
            </a:r>
          </a:p>
          <a:p>
            <a:pPr lvl="1"/>
            <a:r>
              <a:rPr lang="en-US" dirty="0" err="1" smtClean="0"/>
              <a:t>Meetbot</a:t>
            </a:r>
            <a:r>
              <a:rPr lang="en-US" dirty="0" smtClean="0"/>
              <a:t>:  supports summaries and archives</a:t>
            </a:r>
          </a:p>
          <a:p>
            <a:pPr lvl="2"/>
            <a:r>
              <a:rPr lang="en-US" dirty="0" smtClean="0"/>
              <a:t>Searchable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95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IRC Social and Process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 </a:t>
            </a:r>
            <a:r>
              <a:rPr lang="en-US" dirty="0" smtClean="0"/>
              <a:t>time access to colleagues</a:t>
            </a:r>
          </a:p>
          <a:p>
            <a:pPr lvl="1"/>
            <a:r>
              <a:rPr lang="en-US" dirty="0" smtClean="0"/>
              <a:t>Ability to find people and interact ad hoc</a:t>
            </a:r>
          </a:p>
          <a:p>
            <a:r>
              <a:rPr lang="en-US" dirty="0" smtClean="0"/>
              <a:t>Meeting place and “water cooler” for teams</a:t>
            </a:r>
          </a:p>
          <a:p>
            <a:pPr lvl="1"/>
            <a:r>
              <a:rPr lang="en-US" dirty="0" smtClean="0"/>
              <a:t>Lurkers accommodated</a:t>
            </a:r>
          </a:p>
          <a:p>
            <a:r>
              <a:rPr lang="en-US" dirty="0" smtClean="0"/>
              <a:t>Ability to create useful, accessible archive</a:t>
            </a:r>
          </a:p>
          <a:p>
            <a:r>
              <a:rPr lang="en-US" dirty="0" smtClean="0"/>
              <a:t>Has momentum and tradition</a:t>
            </a:r>
          </a:p>
          <a:p>
            <a:pPr lvl="1"/>
            <a:r>
              <a:rPr lang="en-US" dirty="0" smtClean="0"/>
              <a:t>Familiarity probably account for some use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03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Roots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Pre-wiki</a:t>
            </a:r>
          </a:p>
          <a:p>
            <a:pPr lvl="1"/>
            <a:r>
              <a:rPr lang="en-US" dirty="0" err="1" smtClean="0"/>
              <a:t>Memex</a:t>
            </a:r>
            <a:r>
              <a:rPr lang="en-US" dirty="0" smtClean="0"/>
              <a:t>, hypertext, </a:t>
            </a:r>
            <a:r>
              <a:rPr lang="en-US" dirty="0" err="1" smtClean="0"/>
              <a:t>hypercards</a:t>
            </a:r>
            <a:endParaRPr lang="en-US" dirty="0" smtClean="0"/>
          </a:p>
          <a:p>
            <a:r>
              <a:rPr lang="en-US" dirty="0" smtClean="0"/>
              <a:t>Wiki </a:t>
            </a:r>
            <a:r>
              <a:rPr lang="en-US" dirty="0" err="1" smtClean="0"/>
              <a:t>Wiki</a:t>
            </a:r>
            <a:r>
              <a:rPr lang="en-US" dirty="0" smtClean="0"/>
              <a:t> Web - 1994</a:t>
            </a:r>
          </a:p>
          <a:p>
            <a:pPr lvl="1"/>
            <a:r>
              <a:rPr lang="en-US" dirty="0" smtClean="0"/>
              <a:t>Ward Cunningham (an agile methods person)</a:t>
            </a:r>
          </a:p>
          <a:p>
            <a:r>
              <a:rPr lang="en-US" dirty="0" smtClean="0"/>
              <a:t>Lots of Wiki systems today</a:t>
            </a:r>
          </a:p>
          <a:p>
            <a:pPr lvl="1"/>
            <a:r>
              <a:rPr lang="en-US" dirty="0" smtClean="0"/>
              <a:t>Media Wiki, </a:t>
            </a:r>
            <a:r>
              <a:rPr lang="en-US" dirty="0" err="1" smtClean="0"/>
              <a:t>Docuwiki</a:t>
            </a:r>
            <a:r>
              <a:rPr lang="en-US" dirty="0" smtClean="0"/>
              <a:t>, </a:t>
            </a:r>
            <a:r>
              <a:rPr lang="en-US" dirty="0" err="1" smtClean="0"/>
              <a:t>Tikiwiki</a:t>
            </a:r>
            <a:r>
              <a:rPr lang="en-US" dirty="0" smtClean="0"/>
              <a:t>, </a:t>
            </a:r>
            <a:r>
              <a:rPr lang="en-US" dirty="0" err="1" smtClean="0"/>
              <a:t>MoinMoin</a:t>
            </a:r>
            <a:endParaRPr lang="en-US" dirty="0" smtClean="0"/>
          </a:p>
          <a:p>
            <a:pPr lvl="1"/>
            <a:r>
              <a:rPr lang="en-US" dirty="0" smtClean="0"/>
              <a:t>Wiki text syntax varies</a:t>
            </a:r>
          </a:p>
          <a:p>
            <a:pPr lvl="2"/>
            <a:r>
              <a:rPr lang="en-US" dirty="0" smtClean="0"/>
              <a:t>Wiki Creole attempts to provide a standard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0"/>
            <a:ext cx="6096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FA2CE9-9C1A-4858-89FA-88CF29B3571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14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6219</TotalTime>
  <Words>598</Words>
  <Application>Microsoft Office PowerPoint</Application>
  <PresentationFormat>On-screen Show (4:3)</PresentationFormat>
  <Paragraphs>130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HislopEllis</vt:lpstr>
      <vt:lpstr>3.2 HFOSS Process and Tools: Communication</vt:lpstr>
      <vt:lpstr>Overview</vt:lpstr>
      <vt:lpstr>FOSS Communication Needs</vt:lpstr>
      <vt:lpstr>FOSS Team Communication</vt:lpstr>
      <vt:lpstr>FOSS Communication Tools</vt:lpstr>
      <vt:lpstr>Internet Relay Chat (IRC)</vt:lpstr>
      <vt:lpstr>Internet Relay Chat (IRC)</vt:lpstr>
      <vt:lpstr>IRC Social and Process Impact</vt:lpstr>
      <vt:lpstr>Wiki Roots</vt:lpstr>
      <vt:lpstr>Wikis and FOSS</vt:lpstr>
      <vt:lpstr>Wiki Examples</vt:lpstr>
      <vt:lpstr> Blogs</vt:lpstr>
      <vt:lpstr>Blogosphere and Beyond</vt:lpstr>
      <vt:lpstr>Blog Value for FOSS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938</cp:revision>
  <dcterms:created xsi:type="dcterms:W3CDTF">2009-06-29T15:20:32Z</dcterms:created>
  <dcterms:modified xsi:type="dcterms:W3CDTF">2013-06-02T01:33:56Z</dcterms:modified>
</cp:coreProperties>
</file>