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9" r:id="rId2"/>
    <p:sldId id="299" r:id="rId3"/>
    <p:sldId id="290" r:id="rId4"/>
    <p:sldId id="291" r:id="rId5"/>
    <p:sldId id="292" r:id="rId6"/>
    <p:sldId id="311" r:id="rId7"/>
    <p:sldId id="293" r:id="rId8"/>
    <p:sldId id="294" r:id="rId9"/>
    <p:sldId id="295" r:id="rId10"/>
    <p:sldId id="296" r:id="rId11"/>
    <p:sldId id="297" r:id="rId12"/>
    <p:sldId id="298" r:id="rId13"/>
    <p:sldId id="300" r:id="rId14"/>
    <p:sldId id="301" r:id="rId15"/>
    <p:sldId id="312" r:id="rId16"/>
    <p:sldId id="302" r:id="rId17"/>
    <p:sldId id="303" r:id="rId18"/>
    <p:sldId id="310" r:id="rId19"/>
    <p:sldId id="306" r:id="rId20"/>
    <p:sldId id="314" r:id="rId21"/>
    <p:sldId id="307" r:id="rId22"/>
    <p:sldId id="308" r:id="rId23"/>
    <p:sldId id="309" r:id="rId24"/>
    <p:sldId id="313" r:id="rId25"/>
    <p:sldId id="31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71" d="100"/>
          <a:sy n="71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2.3 Understanding Open Source Communities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Branches are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cost to make a copy of existing code and play with it.</a:t>
            </a:r>
          </a:p>
          <a:p>
            <a:r>
              <a:rPr lang="en-US" dirty="0" smtClean="0"/>
              <a:t>If you mess up, just revert or delete.</a:t>
            </a:r>
          </a:p>
          <a:p>
            <a:r>
              <a:rPr lang="en-US" dirty="0" smtClean="0"/>
              <a:t>Sometimes experiments have useful results.</a:t>
            </a:r>
          </a:p>
          <a:p>
            <a:r>
              <a:rPr lang="en-US" dirty="0" smtClean="0"/>
              <a:t>Share these results!</a:t>
            </a:r>
          </a:p>
          <a:p>
            <a:pPr lvl="1"/>
            <a:r>
              <a:rPr lang="en-US" dirty="0" smtClean="0"/>
              <a:t>Comment extensively!!!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482" name="Picture 2" descr="http://i.stack.imgur.com/B3MZ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390" y="4572000"/>
            <a:ext cx="421061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Keep 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History-keeping should be automatic when possible.</a:t>
            </a:r>
          </a:p>
          <a:p>
            <a:r>
              <a:rPr lang="en-US" dirty="0" smtClean="0"/>
              <a:t>Version control helps with this.</a:t>
            </a:r>
          </a:p>
          <a:p>
            <a:r>
              <a:rPr lang="en-US" dirty="0" smtClean="0"/>
              <a:t>Helps students understand project history.</a:t>
            </a:r>
          </a:p>
          <a:p>
            <a:r>
              <a:rPr lang="en-US" dirty="0" smtClean="0"/>
              <a:t>Helps with decision making.</a:t>
            </a:r>
          </a:p>
          <a:p>
            <a:r>
              <a:rPr lang="en-US" dirty="0" smtClean="0"/>
              <a:t>Helps if you leave a project so someone else can pick up where you left off.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Begin with the Finishing Touches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AKA </a:t>
            </a:r>
          </a:p>
          <a:p>
            <a:pPr lvl="1"/>
            <a:r>
              <a:rPr lang="en-US" dirty="0" smtClean="0"/>
              <a:t>don't reinvent the wheel</a:t>
            </a:r>
          </a:p>
          <a:p>
            <a:pPr lvl="1"/>
            <a:r>
              <a:rPr lang="en-US" dirty="0" smtClean="0"/>
              <a:t>stand on the shoulders of giants</a:t>
            </a:r>
          </a:p>
          <a:p>
            <a:pPr lvl="1"/>
            <a:r>
              <a:rPr lang="en-US" dirty="0" smtClean="0"/>
              <a:t>scope a small project first</a:t>
            </a:r>
          </a:p>
          <a:p>
            <a:r>
              <a:rPr lang="en-US" dirty="0" smtClean="0"/>
              <a:t>Start with something very small. </a:t>
            </a:r>
          </a:p>
          <a:p>
            <a:pPr lvl="1"/>
            <a:r>
              <a:rPr lang="en-US" dirty="0" smtClean="0"/>
              <a:t>Fix documentation</a:t>
            </a:r>
          </a:p>
          <a:p>
            <a:pPr lvl="1"/>
            <a:r>
              <a:rPr lang="en-US" dirty="0" smtClean="0"/>
              <a:t>Verify a bug</a:t>
            </a:r>
          </a:p>
          <a:p>
            <a:pPr lvl="1"/>
            <a:r>
              <a:rPr lang="en-US" dirty="0" smtClean="0"/>
              <a:t>Test a feature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3" descr="C:\Documents and Settings\Hellis\Local Settings\Temporary Internet Files\Content.IE5\IHT2761O\MC9001578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040390"/>
            <a:ext cx="1752600" cy="2769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It’s not what you know</a:t>
            </a:r>
            <a:br>
              <a:rPr lang="en-US" dirty="0" smtClean="0"/>
            </a:br>
            <a:r>
              <a:rPr lang="en-US" dirty="0" smtClean="0"/>
              <a:t>It’s what you want to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already good enough to contribute to FOSS.</a:t>
            </a:r>
          </a:p>
          <a:p>
            <a:r>
              <a:rPr lang="en-US" dirty="0" smtClean="0"/>
              <a:t>FOSS communities understand </a:t>
            </a:r>
            <a:r>
              <a:rPr lang="en-US" dirty="0" err="1" smtClean="0"/>
              <a:t>newbies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fact, every member of a FOSS community was a newbie!</a:t>
            </a:r>
          </a:p>
          <a:p>
            <a:r>
              <a:rPr lang="en-US" dirty="0" smtClean="0"/>
              <a:t>You’ll learn the skills you need as you interact with the community.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Release Early, Release Often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Tight feedback loop between developers and users. </a:t>
            </a:r>
          </a:p>
          <a:p>
            <a:pPr lvl="1"/>
            <a:r>
              <a:rPr lang="en-US" dirty="0" smtClean="0"/>
              <a:t>Ensures that change is what community wants</a:t>
            </a:r>
          </a:p>
          <a:p>
            <a:r>
              <a:rPr lang="en-US" dirty="0" smtClean="0"/>
              <a:t>Catch errors early.</a:t>
            </a:r>
          </a:p>
          <a:p>
            <a:r>
              <a:rPr lang="en-US" dirty="0" smtClean="0"/>
              <a:t>Faster development process (or some claim).</a:t>
            </a:r>
          </a:p>
          <a:p>
            <a:r>
              <a:rPr lang="en-US" dirty="0" smtClean="0"/>
              <a:t>Hint: In the classroom, this may mean releasing every couple of weeks or so.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Push to Upstream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i="1" dirty="0" smtClean="0"/>
              <a:t>upstream</a:t>
            </a:r>
            <a:r>
              <a:rPr lang="en-US" dirty="0" smtClean="0"/>
              <a:t> refers to the project that develops the actual product.</a:t>
            </a:r>
          </a:p>
          <a:p>
            <a:r>
              <a:rPr lang="en-US" dirty="0" smtClean="0"/>
              <a:t>Contributions pushed to developers, providing feedback. </a:t>
            </a:r>
          </a:p>
          <a:p>
            <a:r>
              <a:rPr lang="en-US" dirty="0" smtClean="0"/>
              <a:t>Community rewards contributors </a:t>
            </a:r>
            <a:br>
              <a:rPr lang="en-US" dirty="0" smtClean="0"/>
            </a:br>
            <a:r>
              <a:rPr lang="en-US" dirty="0" smtClean="0"/>
              <a:t>that add desired functionality</a:t>
            </a:r>
            <a:br>
              <a:rPr lang="en-US" dirty="0" smtClean="0"/>
            </a:br>
            <a:r>
              <a:rPr lang="en-US" dirty="0" smtClean="0"/>
              <a:t>and quality to a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5362" name="Picture 2" descr="C:\Documents and Settings\Hellis\Local Settings\Temporary Internet Files\Content.IE5\IHT2761O\MC9000582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5906" y="4343400"/>
            <a:ext cx="2908094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Show Me 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Linus</a:t>
            </a:r>
            <a:r>
              <a:rPr lang="en-US" dirty="0" smtClean="0"/>
              <a:t> </a:t>
            </a:r>
            <a:r>
              <a:rPr lang="en-US" dirty="0" err="1" smtClean="0"/>
              <a:t>Torvolds</a:t>
            </a:r>
            <a:r>
              <a:rPr lang="en-US" dirty="0" smtClean="0"/>
              <a:t>: “Talk is cheap. Show me the code.”</a:t>
            </a:r>
          </a:p>
          <a:p>
            <a:r>
              <a:rPr lang="en-US" dirty="0" smtClean="0"/>
              <a:t>Don’t just say that you’re going to do something, do it.</a:t>
            </a:r>
          </a:p>
          <a:p>
            <a:r>
              <a:rPr lang="en-US" dirty="0" smtClean="0"/>
              <a:t>And show the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4344" name="Picture 8" descr="C:\Documents and Settings\Hellis\Local Settings\Temporary Internet Files\Content.IE5\LJJBDLG6\MM90025444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191000"/>
            <a:ext cx="2276475" cy="22573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Shallow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“With enough eyeballs, all bugs are shallow”.</a:t>
            </a:r>
          </a:p>
          <a:p>
            <a:r>
              <a:rPr lang="en-US" dirty="0" smtClean="0"/>
              <a:t>Let people help you as much as possible as early as possible. </a:t>
            </a:r>
          </a:p>
          <a:p>
            <a:r>
              <a:rPr lang="en-US" dirty="0" smtClean="0"/>
              <a:t>Quality of FOSS projects is typically higher than commercial software.</a:t>
            </a:r>
          </a:p>
          <a:p>
            <a:r>
              <a:rPr lang="en-US" dirty="0" smtClean="0"/>
              <a:t>The more people who know about your problem, the more likely it is that one of them can help you solve it.</a:t>
            </a:r>
          </a:p>
          <a:p>
            <a:pPr lvl="1"/>
            <a:r>
              <a:rPr lang="en-US" dirty="0" smtClean="0"/>
              <a:t>Radical transparency and release early, release often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3313" name="Picture 1" descr="C:\Documents and Settings\Hellis\Local Settings\Temporary Internet Files\Content.IE5\LJJBDLG6\MC9003576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612392" cy="1154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</a:t>
            </a:r>
            <a:r>
              <a:rPr lang="en-US" dirty="0" err="1" smtClean="0"/>
              <a:t>Uncommunicated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It's better to communicate undone work than to do </a:t>
            </a:r>
            <a:r>
              <a:rPr lang="en-US" dirty="0" err="1" smtClean="0"/>
              <a:t>uncommunicated</a:t>
            </a:r>
            <a:r>
              <a:rPr lang="en-US" dirty="0" smtClean="0"/>
              <a:t> work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Hint: When courses end students need to gracefully hand off/close their work.</a:t>
            </a:r>
          </a:p>
          <a:p>
            <a:pPr lvl="1"/>
            <a:r>
              <a:rPr lang="en-US" dirty="0" smtClean="0"/>
              <a:t>Document remaining work</a:t>
            </a:r>
          </a:p>
          <a:p>
            <a:pPr lvl="1"/>
            <a:r>
              <a:rPr lang="en-US" dirty="0" smtClean="0"/>
              <a:t>Try to find someone to take it on</a:t>
            </a:r>
          </a:p>
          <a:p>
            <a:pPr lvl="1"/>
            <a:r>
              <a:rPr lang="en-US" dirty="0" smtClean="0"/>
              <a:t>Or at least to leave it in findable place with a clear indication that a maintainer is now needed. </a:t>
            </a:r>
          </a:p>
          <a:p>
            <a:r>
              <a:rPr lang="en-US" dirty="0" smtClean="0"/>
              <a:t>Contribution isn’t “complete” until hand off is complete.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Project evaluation activities should help you identify possible HFOSS projects. </a:t>
            </a:r>
          </a:p>
          <a:p>
            <a:r>
              <a:rPr lang="en-US" dirty="0" smtClean="0"/>
              <a:t>Start by identifying (and getting links for):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352800"/>
          <a:ext cx="7696200" cy="3352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48100"/>
                <a:gridCol w="3848100"/>
              </a:tblGrid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Project</a:t>
                      </a:r>
                      <a:r>
                        <a:rPr lang="en-US" sz="3200" b="1" baseline="0" dirty="0" smtClean="0"/>
                        <a:t> Wiki/Page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Committers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Mailing</a:t>
                      </a:r>
                      <a:r>
                        <a:rPr lang="en-US" sz="3200" b="1" baseline="0" dirty="0" smtClean="0"/>
                        <a:t> list(s)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Bug</a:t>
                      </a:r>
                      <a:r>
                        <a:rPr lang="en-US" sz="3200" b="1" baseline="0" dirty="0" smtClean="0"/>
                        <a:t> Tracking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Roadmap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Source Code</a:t>
                      </a:r>
                      <a:r>
                        <a:rPr lang="en-US" sz="3200" b="1" baseline="0" dirty="0" smtClean="0"/>
                        <a:t> Control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Documentation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Releases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IRC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FOSSisms</a:t>
            </a:r>
            <a:endParaRPr lang="en-US" dirty="0" smtClean="0"/>
          </a:p>
          <a:p>
            <a:r>
              <a:rPr lang="en-US" dirty="0" smtClean="0"/>
              <a:t>Getting Started – Step by Step</a:t>
            </a:r>
          </a:p>
          <a:p>
            <a:r>
              <a:rPr lang="en-US" dirty="0" smtClean="0"/>
              <a:t>Examples from HFOSS projects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kinds of deliverables for students. </a:t>
            </a:r>
          </a:p>
          <a:p>
            <a:r>
              <a:rPr lang="en-US" dirty="0" smtClean="0"/>
              <a:t>Find Roadmap/bug tracker and identify possible contributions. </a:t>
            </a:r>
          </a:p>
          <a:p>
            <a:pPr lvl="1"/>
            <a:r>
              <a:rPr lang="en-US" dirty="0" smtClean="0"/>
              <a:t>See if you can trace the process of one or more bug fixes or enhancements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2: Lurking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mailing list(s) and observe for several weeks.</a:t>
            </a:r>
          </a:p>
          <a:p>
            <a:pPr lvl="1"/>
            <a:r>
              <a:rPr lang="en-US" dirty="0" smtClean="0"/>
              <a:t>Read logs for several months or year back</a:t>
            </a:r>
          </a:p>
          <a:p>
            <a:pPr lvl="1"/>
            <a:r>
              <a:rPr lang="en-US" dirty="0" smtClean="0"/>
              <a:t>Who are the major community members and what are their roles?</a:t>
            </a:r>
          </a:p>
          <a:p>
            <a:r>
              <a:rPr lang="en-US" dirty="0" smtClean="0"/>
              <a:t>Join IRC and lurk.</a:t>
            </a:r>
          </a:p>
          <a:p>
            <a:r>
              <a:rPr lang="en-US" dirty="0" smtClean="0"/>
              <a:t>Identify meeting times and lurk in meetings.</a:t>
            </a:r>
          </a:p>
          <a:p>
            <a:pPr lvl="1"/>
            <a:r>
              <a:rPr lang="en-US" dirty="0" smtClean="0"/>
              <a:t>What are the areas of interest to the community?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9217" name="Picture 1" descr="C:\Documents and Settings\Hellis\Local Settings\Temporary Internet Files\Content.IE5\83PRM2V9\MC9003206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1061" y="76200"/>
            <a:ext cx="1358139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yourself and your motivation for joining the group.</a:t>
            </a:r>
          </a:p>
          <a:p>
            <a:r>
              <a:rPr lang="en-US" dirty="0" smtClean="0"/>
              <a:t>Identify what you (and students) can contribute to the project.</a:t>
            </a:r>
          </a:p>
          <a:p>
            <a:pPr lvl="1"/>
            <a:r>
              <a:rPr lang="en-US" dirty="0" smtClean="0"/>
              <a:t>Not details, but generalities (e.g., work on documentation)</a:t>
            </a:r>
          </a:p>
          <a:p>
            <a:r>
              <a:rPr lang="en-US" dirty="0" smtClean="0"/>
              <a:t>Describe the student body that </a:t>
            </a:r>
            <a:br>
              <a:rPr lang="en-US" dirty="0" smtClean="0"/>
            </a:br>
            <a:r>
              <a:rPr lang="en-US" dirty="0" smtClean="0"/>
              <a:t>you’ll be introducing to the </a:t>
            </a:r>
            <a:br>
              <a:rPr lang="en-US" dirty="0" smtClean="0"/>
            </a:br>
            <a:r>
              <a:rPr lang="en-US" dirty="0" smtClean="0"/>
              <a:t>community.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197" name="Picture 5" descr="C:\Documents and Settings\Hellis\Local Settings\Temporary Internet Files\Content.IE5\IHT2761O\MC9000786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409981"/>
            <a:ext cx="1682363" cy="2061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what you are looking for from the community.</a:t>
            </a:r>
          </a:p>
          <a:p>
            <a:pPr lvl="1"/>
            <a:r>
              <a:rPr lang="en-US" dirty="0" smtClean="0"/>
              <a:t>Project ideas?</a:t>
            </a:r>
          </a:p>
          <a:p>
            <a:pPr lvl="1"/>
            <a:r>
              <a:rPr lang="en-US" dirty="0" smtClean="0"/>
              <a:t>Contact for particular aspect (e.g., documentation)</a:t>
            </a:r>
          </a:p>
          <a:p>
            <a:r>
              <a:rPr lang="en-US" dirty="0" smtClean="0"/>
              <a:t>Remember, goal is to facilitate student entrance into the community, not “find a project”.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4: Finding Things To Do –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small task that you can accomplish. </a:t>
            </a:r>
          </a:p>
          <a:p>
            <a:pPr lvl="1"/>
            <a:r>
              <a:rPr lang="en-US" dirty="0" smtClean="0"/>
              <a:t>Identify the committer and commit process for the task</a:t>
            </a:r>
          </a:p>
          <a:p>
            <a:r>
              <a:rPr lang="en-US" dirty="0" smtClean="0"/>
              <a:t>Let the community know what you’re working on.</a:t>
            </a:r>
          </a:p>
          <a:p>
            <a:r>
              <a:rPr lang="en-US" dirty="0" smtClean="0"/>
              <a:t>Accomplish the task and get it committed!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6146" name="Picture 2" descr="C:\Documents and Settings\Hellis\Local Settings\Temporary Internet Files\Content.IE5\LJJBDLG6\MC9002308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9523" y="4403325"/>
            <a:ext cx="2324477" cy="245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http://www.xcitegroup.org/softhum/doku.php?id=s:wnecprojectssp11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It’s All About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Mindset: Joining a HFOSS community.</a:t>
            </a:r>
          </a:p>
          <a:p>
            <a:pPr lvl="1"/>
            <a:r>
              <a:rPr lang="en-US" dirty="0" smtClean="0"/>
              <a:t>Not working on a project</a:t>
            </a:r>
          </a:p>
          <a:p>
            <a:r>
              <a:rPr lang="en-US" dirty="0" smtClean="0"/>
              <a:t>Community drives the project, not vice versa.</a:t>
            </a:r>
          </a:p>
          <a:p>
            <a:r>
              <a:rPr lang="en-US" dirty="0" smtClean="0"/>
              <a:t>Need to work within the community not as individual outside of community.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Be Productively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“… state where the scope of a project exceeds the scope which a person is able to master, and yet that person is able to productively navigate and accomplish goals by </a:t>
            </a:r>
            <a:r>
              <a:rPr lang="en-US" i="1" dirty="0" smtClean="0"/>
              <a:t>working in community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Learn who to turn to with questions about architecture, code, and more.</a:t>
            </a:r>
          </a:p>
          <a:p>
            <a:pPr lvl="1"/>
            <a:r>
              <a:rPr lang="en-US" dirty="0" smtClean="0"/>
              <a:t>Replaces the need for perfect technical understanding</a:t>
            </a:r>
          </a:p>
          <a:p>
            <a:pPr lvl="1"/>
            <a:r>
              <a:rPr lang="en-US" dirty="0" smtClean="0"/>
              <a:t>Navigating the community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6" name="Picture 2" descr="C:\Documents and Settings\Hellis\Local Settings\Temporary Internet Files\Content.IE5\INONMT8B\MC9102175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629" y="5052060"/>
            <a:ext cx="1826971" cy="1577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Giving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survives on contributions from users and developers.</a:t>
            </a:r>
          </a:p>
          <a:p>
            <a:r>
              <a:rPr lang="en-US" dirty="0" smtClean="0"/>
              <a:t>Pay back in:</a:t>
            </a:r>
          </a:p>
          <a:p>
            <a:pPr lvl="1"/>
            <a:r>
              <a:rPr lang="en-US" dirty="0" smtClean="0"/>
              <a:t>Documentation, reviews, testing, answering questions, etc.</a:t>
            </a:r>
          </a:p>
          <a:p>
            <a:r>
              <a:rPr lang="en-US" dirty="0" smtClean="0"/>
              <a:t>You don’t have to be an expert.</a:t>
            </a:r>
          </a:p>
          <a:p>
            <a:r>
              <a:rPr lang="en-US" dirty="0" smtClean="0"/>
              <a:t>Small contributions can be very valuable.</a:t>
            </a:r>
          </a:p>
          <a:p>
            <a:pPr lvl="1"/>
            <a:r>
              <a:rPr lang="en-US" dirty="0" smtClean="0"/>
              <a:t>Most people start with small contributions.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1" name="Picture 3" descr="C:\Documents and Settings\Hellis\Local Settings\Temporary Internet Files\Content.IE5\89E32F8D\MC9004419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438400"/>
            <a:ext cx="2311400" cy="964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Opportunism reigns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developers have limited time and limited resources. </a:t>
            </a:r>
          </a:p>
          <a:p>
            <a:r>
              <a:rPr lang="en-US" dirty="0" smtClean="0"/>
              <a:t>As a result, FOSS development is very opportunistic with development taking advantage of resources as they appear. </a:t>
            </a:r>
          </a:p>
          <a:p>
            <a:r>
              <a:rPr lang="en-US" dirty="0" smtClean="0"/>
              <a:t>Progress may happen in spurts and have a convoluted path to the final product.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If It isn’t Public, It Didn’t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Decisions only get made on public artifacts.</a:t>
            </a:r>
          </a:p>
          <a:p>
            <a:pPr lvl="1"/>
            <a:r>
              <a:rPr lang="en-US" dirty="0" smtClean="0"/>
              <a:t>Includes mailing lists, forums, IRC as well as development artifacts</a:t>
            </a:r>
          </a:p>
          <a:p>
            <a:r>
              <a:rPr lang="en-US" dirty="0" smtClean="0"/>
              <a:t>If artifacts are not public, they are not contributions.</a:t>
            </a:r>
          </a:p>
          <a:p>
            <a:pPr lvl="1"/>
            <a:r>
              <a:rPr lang="en-US" dirty="0" smtClean="0"/>
              <a:t>Public means accountable</a:t>
            </a:r>
          </a:p>
          <a:p>
            <a:pPr lvl="1"/>
            <a:r>
              <a:rPr lang="en-US" dirty="0" smtClean="0"/>
              <a:t>Also enables community to understand and help </a:t>
            </a:r>
          </a:p>
          <a:p>
            <a:r>
              <a:rPr lang="en-US" dirty="0" smtClean="0"/>
              <a:t>Hint: Get used to public communication.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Radical Transparency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processes and artifacts are open.</a:t>
            </a:r>
          </a:p>
          <a:p>
            <a:r>
              <a:rPr lang="en-US" dirty="0" smtClean="0"/>
              <a:t>Distributed development can only happen if all information is accessible.</a:t>
            </a:r>
          </a:p>
          <a:p>
            <a:r>
              <a:rPr lang="en-US" dirty="0" smtClean="0"/>
              <a:t>Students may be more comfortable with this than you are.</a:t>
            </a:r>
          </a:p>
          <a:p>
            <a:pPr lvl="1"/>
            <a:r>
              <a:rPr lang="en-US" dirty="0" smtClean="0"/>
              <a:t>Hint: Question your own discomfort.</a:t>
            </a:r>
          </a:p>
          <a:p>
            <a:r>
              <a:rPr lang="en-US" dirty="0" smtClean="0"/>
              <a:t>Hint: Supports vast learning opportunities.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80" name="Picture 8" descr="C:\Documents and Settings\Hellis\Local Settings\Temporary Internet Files\Content.IE5\512Q5976\MC90043959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144" y="4495800"/>
            <a:ext cx="3400306" cy="2962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FOSSism</a:t>
            </a:r>
            <a:r>
              <a:rPr lang="en-US" dirty="0" smtClean="0"/>
              <a:t>: Ask Forgiveness, Not Permission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little in FOSS world that can't be reverted. </a:t>
            </a:r>
          </a:p>
          <a:p>
            <a:r>
              <a:rPr lang="en-US" dirty="0" smtClean="0"/>
              <a:t>So just try something then ask if it is OK</a:t>
            </a:r>
          </a:p>
          <a:p>
            <a:pPr lvl="1"/>
            <a:r>
              <a:rPr lang="en-US" dirty="0" smtClean="0"/>
              <a:t>You’ll almost always get a “yes!” answer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8" name="Picture 2" descr="C:\Documents and Settings\Hellis\Local Settings\Temporary Internet Files\Content.IE5\AZZICLHQ\MP9004423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7110" y="4038599"/>
            <a:ext cx="3736889" cy="2727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6086</TotalTime>
  <Words>1067</Words>
  <Application>Microsoft Office PowerPoint</Application>
  <PresentationFormat>On-screen Show (4:3)</PresentationFormat>
  <Paragraphs>161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HislopEllis</vt:lpstr>
      <vt:lpstr>2.3 Understanding Open Source Communities</vt:lpstr>
      <vt:lpstr>Overview</vt:lpstr>
      <vt:lpstr>FOSSism: It’s All About Community</vt:lpstr>
      <vt:lpstr>FOSSism: Be Productively Lost</vt:lpstr>
      <vt:lpstr>FOSSism: Giving Back</vt:lpstr>
      <vt:lpstr>FOSSism: Opportunism reigns</vt:lpstr>
      <vt:lpstr>FOSSism: If It isn’t Public, It Didn’t Happen</vt:lpstr>
      <vt:lpstr>FOSSism: Radical Transparency</vt:lpstr>
      <vt:lpstr>FOSSism: Ask Forgiveness, Not Permission</vt:lpstr>
      <vt:lpstr>FOSSism: Branches are Free</vt:lpstr>
      <vt:lpstr>FOSSism: Keep a History</vt:lpstr>
      <vt:lpstr>FOSSism: Begin with the Finishing Touches</vt:lpstr>
      <vt:lpstr>FOSSism: It’s not what you know It’s what you want to learn</vt:lpstr>
      <vt:lpstr>FOSSism: Release Early, Release Often</vt:lpstr>
      <vt:lpstr>FOSSism: Push to Upstream</vt:lpstr>
      <vt:lpstr>FOSSism: Show Me The Code</vt:lpstr>
      <vt:lpstr>FOSSism: Shallow Bugs</vt:lpstr>
      <vt:lpstr>FOSSism: Uncommunicated work</vt:lpstr>
      <vt:lpstr>Getting Started  Step 1: Getting Organized - 1</vt:lpstr>
      <vt:lpstr>Getting Started  Step 1: Getting Organized - 2</vt:lpstr>
      <vt:lpstr>Getting Started Step 2: Lurking</vt:lpstr>
      <vt:lpstr>Getting Started Step 3: Introducing Yourself - 1</vt:lpstr>
      <vt:lpstr>Getting Started Step 3: Introducing Yourself - 2</vt:lpstr>
      <vt:lpstr>Getting Started Step 4: Finding Things To Do – 1 </vt:lpstr>
      <vt:lpstr>Examples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heidi</cp:lastModifiedBy>
  <cp:revision>951</cp:revision>
  <dcterms:created xsi:type="dcterms:W3CDTF">2009-06-29T15:20:32Z</dcterms:created>
  <dcterms:modified xsi:type="dcterms:W3CDTF">2013-06-01T19:07:47Z</dcterms:modified>
</cp:coreProperties>
</file>