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2"/>
  </p:notesMasterIdLst>
  <p:sldIdLst>
    <p:sldId id="289" r:id="rId2"/>
    <p:sldId id="290" r:id="rId3"/>
    <p:sldId id="291" r:id="rId4"/>
    <p:sldId id="294" r:id="rId5"/>
    <p:sldId id="298" r:id="rId6"/>
    <p:sldId id="299" r:id="rId7"/>
    <p:sldId id="302" r:id="rId8"/>
    <p:sldId id="295" r:id="rId9"/>
    <p:sldId id="293" r:id="rId10"/>
    <p:sldId id="310" r:id="rId11"/>
    <p:sldId id="300" r:id="rId12"/>
    <p:sldId id="292" r:id="rId13"/>
    <p:sldId id="297" r:id="rId14"/>
    <p:sldId id="301" r:id="rId15"/>
    <p:sldId id="303" r:id="rId16"/>
    <p:sldId id="304" r:id="rId17"/>
    <p:sldId id="305" r:id="rId18"/>
    <p:sldId id="307" r:id="rId19"/>
    <p:sldId id="308" r:id="rId20"/>
    <p:sldId id="309" r:id="rId21"/>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D1587"/>
    <a:srgbClr val="143288"/>
    <a:srgbClr val="800000"/>
    <a:srgbClr val="FFFFFF"/>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20565" autoAdjust="0"/>
    <p:restoredTop sz="94660" autoAdjust="0"/>
  </p:normalViewPr>
  <p:slideViewPr>
    <p:cSldViewPr>
      <p:cViewPr varScale="1">
        <p:scale>
          <a:sx n="75" d="100"/>
          <a:sy n="75" d="100"/>
        </p:scale>
        <p:origin x="-564"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2E1A4B3E-213F-4CF4-85B2-5917254297CB}" type="datetimeFigureOut">
              <a:rPr lang="en-US"/>
              <a:pPr>
                <a:defRPr/>
              </a:pPr>
              <a:t>6/1/2013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pPr>
              <a:defRPr/>
            </a:pPr>
            <a:fld id="{BA9D7CCF-F491-426D-9638-FC80555158A5}" type="slidenum">
              <a:rPr lang="en-US"/>
              <a:pPr>
                <a:defRPr/>
              </a:pPr>
              <a:t>‹#›</a:t>
            </a:fld>
            <a:endParaRPr lang="en-US"/>
          </a:p>
        </p:txBody>
      </p:sp>
    </p:spTree>
    <p:extLst>
      <p:ext uri="{BB962C8B-B14F-4D97-AF65-F5344CB8AC3E}">
        <p14:creationId xmlns:p14="http://schemas.microsoft.com/office/powerpoint/2010/main" xmlns="" val="327994981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1692C80-8FE5-6244-8225-483F40355FDE}" type="slidenum">
              <a:rPr lang="en-US" smtClean="0"/>
              <a:pPr/>
              <a:t>1</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 name="Rectangle 4"/>
          <p:cNvSpPr>
            <a:spLocks noGrp="1" noChangeArrowheads="1"/>
          </p:cNvSpPr>
          <p:nvPr>
            <p:ph type="sldNum"/>
          </p:nvPr>
        </p:nvSpPr>
        <p:spPr>
          <a:ln/>
        </p:spPr>
        <p:txBody>
          <a:bodyPr/>
          <a:lstStyle/>
          <a:p>
            <a:fld id="{5A74AF3C-2691-4AB1-917B-60C13F10811B}" type="slidenum">
              <a:rPr lang="en-US"/>
              <a:pPr/>
              <a:t>18</a:t>
            </a:fld>
            <a:endParaRPr lang="en-US"/>
          </a:p>
        </p:txBody>
      </p:sp>
      <p:sp>
        <p:nvSpPr>
          <p:cNvPr id="111617" name="Text Box 1"/>
          <p:cNvSpPr txBox="1">
            <a:spLocks noGrp="1" noChangeArrowheads="1"/>
          </p:cNvSpPr>
          <p:nvPr>
            <p:ph type="body"/>
          </p:nvPr>
        </p:nvSpPr>
        <p:spPr bwMode="auto">
          <a:xfrm>
            <a:off x="288921" y="4344767"/>
            <a:ext cx="6281710" cy="4115191"/>
          </a:xfrm>
          <a:prstGeom prst="rect">
            <a:avLst/>
          </a:prstGeom>
          <a:noFill/>
          <a:ln cap="flat">
            <a:round/>
            <a:headEnd/>
            <a:tailEnd/>
          </a:ln>
        </p:spPr>
        <p:txBody>
          <a:bodyPr lIns="91506" tIns="45576" rIns="91506" bIns="45576"/>
          <a:lstStyle/>
          <a:p>
            <a:pPr marL="110617" indent="-110617" eaLnBrk="1" hangingPunct="1">
              <a:lnSpc>
                <a:spcPct val="110000"/>
              </a:lnSpc>
              <a:spcBef>
                <a:spcPts val="393"/>
              </a:spcBef>
              <a:buFont typeface="Futura Bk" charset="0"/>
              <a:buChar char="–"/>
              <a:tabLst>
                <a:tab pos="894276" algn="l"/>
                <a:tab pos="1791668" algn="l"/>
                <a:tab pos="2689061" algn="l"/>
                <a:tab pos="3586453" algn="l"/>
                <a:tab pos="4483845" algn="l"/>
                <a:tab pos="5381237" algn="l"/>
                <a:tab pos="6278629" algn="l"/>
                <a:tab pos="7176021" algn="l"/>
                <a:tab pos="8073413" algn="l"/>
                <a:tab pos="8970806" algn="l"/>
                <a:tab pos="9868198" algn="l"/>
              </a:tabLst>
            </a:pPr>
            <a:r>
              <a:rPr lang="en-US" sz="1000" dirty="0">
                <a:latin typeface="Arial" charset="0"/>
                <a:cs typeface="Arial" charset="0"/>
              </a:rPr>
              <a:t>Free and Open Source software is provided “as-is”. Unlike commercial software, FOSS licenses provide no guarantee of support, warranty, or indemnification; that is, there is no one standing behind any organization. It this important that corporate product teams understand these risks. </a:t>
            </a:r>
          </a:p>
          <a:p>
            <a:pPr marL="110617" indent="-110617" eaLnBrk="1" hangingPunct="1">
              <a:lnSpc>
                <a:spcPct val="110000"/>
              </a:lnSpc>
              <a:spcBef>
                <a:spcPts val="393"/>
              </a:spcBef>
              <a:tabLst>
                <a:tab pos="894276" algn="l"/>
                <a:tab pos="1791668" algn="l"/>
                <a:tab pos="2689061" algn="l"/>
                <a:tab pos="3586453" algn="l"/>
                <a:tab pos="4483845" algn="l"/>
                <a:tab pos="5381237" algn="l"/>
                <a:tab pos="6278629" algn="l"/>
                <a:tab pos="7176021" algn="l"/>
                <a:tab pos="8073413" algn="l"/>
                <a:tab pos="8970806" algn="l"/>
                <a:tab pos="9868198" algn="l"/>
              </a:tabLst>
            </a:pPr>
            <a:endParaRPr lang="en-US" sz="1000" dirty="0">
              <a:latin typeface="Arial" charset="0"/>
              <a:cs typeface="Arial" charset="0"/>
            </a:endParaRPr>
          </a:p>
          <a:p>
            <a:pPr marL="110617" indent="-110617" eaLnBrk="1" hangingPunct="1">
              <a:lnSpc>
                <a:spcPct val="110000"/>
              </a:lnSpc>
              <a:spcBef>
                <a:spcPts val="393"/>
              </a:spcBef>
              <a:buFont typeface="Futura Bk" charset="0"/>
              <a:buChar char="–"/>
              <a:tabLst>
                <a:tab pos="894276" algn="l"/>
                <a:tab pos="1791668" algn="l"/>
                <a:tab pos="2689061" algn="l"/>
                <a:tab pos="3586453" algn="l"/>
                <a:tab pos="4483845" algn="l"/>
                <a:tab pos="5381237" algn="l"/>
                <a:tab pos="6278629" algn="l"/>
                <a:tab pos="7176021" algn="l"/>
                <a:tab pos="8073413" algn="l"/>
                <a:tab pos="8970806" algn="l"/>
                <a:tab pos="9868198" algn="l"/>
              </a:tabLst>
            </a:pPr>
            <a:r>
              <a:rPr lang="en-US" sz="1000" dirty="0">
                <a:latin typeface="Arial" charset="0"/>
                <a:cs typeface="Arial" charset="0"/>
              </a:rPr>
              <a:t>Licenses on the right side (permissive licenses) permit this sort of recursive development process as shown on the previous slide. These licenses permit the software to be distributed with the right for others to do further modification and distribution. </a:t>
            </a:r>
          </a:p>
          <a:p>
            <a:pPr marL="110617" indent="-110617" eaLnBrk="1" hangingPunct="1">
              <a:lnSpc>
                <a:spcPct val="110000"/>
              </a:lnSpc>
              <a:spcBef>
                <a:spcPts val="393"/>
              </a:spcBef>
              <a:tabLst>
                <a:tab pos="894276" algn="l"/>
                <a:tab pos="1791668" algn="l"/>
                <a:tab pos="2689061" algn="l"/>
                <a:tab pos="3586453" algn="l"/>
                <a:tab pos="4483845" algn="l"/>
                <a:tab pos="5381237" algn="l"/>
                <a:tab pos="6278629" algn="l"/>
                <a:tab pos="7176021" algn="l"/>
                <a:tab pos="8073413" algn="l"/>
                <a:tab pos="8970806" algn="l"/>
                <a:tab pos="9868198" algn="l"/>
              </a:tabLst>
            </a:pPr>
            <a:endParaRPr lang="en-US" sz="1000" dirty="0">
              <a:latin typeface="Arial" charset="0"/>
              <a:cs typeface="Arial" charset="0"/>
            </a:endParaRPr>
          </a:p>
          <a:p>
            <a:pPr marL="110617" indent="-110617" eaLnBrk="1" hangingPunct="1">
              <a:lnSpc>
                <a:spcPct val="110000"/>
              </a:lnSpc>
              <a:spcBef>
                <a:spcPts val="393"/>
              </a:spcBef>
              <a:buFont typeface="Futura Bk" charset="0"/>
              <a:buChar char="–"/>
              <a:tabLst>
                <a:tab pos="894276" algn="l"/>
                <a:tab pos="1791668" algn="l"/>
                <a:tab pos="2689061" algn="l"/>
                <a:tab pos="3586453" algn="l"/>
                <a:tab pos="4483845" algn="l"/>
                <a:tab pos="5381237" algn="l"/>
                <a:tab pos="6278629" algn="l"/>
                <a:tab pos="7176021" algn="l"/>
                <a:tab pos="8073413" algn="l"/>
                <a:tab pos="8970806" algn="l"/>
                <a:tab pos="9868198" algn="l"/>
              </a:tabLst>
            </a:pPr>
            <a:r>
              <a:rPr lang="en-US" sz="1000" dirty="0">
                <a:latin typeface="Arial" charset="0"/>
                <a:cs typeface="Arial" charset="0"/>
              </a:rPr>
              <a:t>The licenses on the left require that derivative works (changes or modifications to the program or library) must be licensed under the same terms (a sort of recursive feature that is sometimes referred to as </a:t>
            </a:r>
            <a:r>
              <a:rPr lang="en-US" sz="1000" dirty="0" err="1">
                <a:latin typeface="Arial" charset="0"/>
                <a:cs typeface="Arial" charset="0"/>
              </a:rPr>
              <a:t>copyleft</a:t>
            </a:r>
            <a:r>
              <a:rPr lang="en-US" sz="1000" dirty="0">
                <a:latin typeface="Arial" charset="0"/>
                <a:cs typeface="Arial" charset="0"/>
              </a:rPr>
              <a:t> – a play on the term ‘copyright’). </a:t>
            </a:r>
          </a:p>
          <a:p>
            <a:pPr marL="444023" lvl="3" indent="-56087" eaLnBrk="1" hangingPunct="1">
              <a:lnSpc>
                <a:spcPct val="110000"/>
              </a:lnSpc>
              <a:spcBef>
                <a:spcPts val="196"/>
              </a:spcBef>
              <a:buSzPct val="80000"/>
              <a:buFont typeface="Arial" charset="0"/>
              <a:buChar char="•"/>
              <a:tabLst>
                <a:tab pos="894276" algn="l"/>
                <a:tab pos="1791668" algn="l"/>
                <a:tab pos="2689061" algn="l"/>
                <a:tab pos="3586453" algn="l"/>
                <a:tab pos="4483845" algn="l"/>
                <a:tab pos="5381237" algn="l"/>
                <a:tab pos="6278629" algn="l"/>
                <a:tab pos="7176021" algn="l"/>
                <a:tab pos="8073413" algn="l"/>
                <a:tab pos="8970806" algn="l"/>
                <a:tab pos="9868198" algn="l"/>
              </a:tabLst>
            </a:pPr>
            <a:r>
              <a:rPr lang="en-US" sz="1000" dirty="0">
                <a:latin typeface="Arial" charset="0"/>
                <a:cs typeface="Arial" charset="0"/>
              </a:rPr>
              <a:t>Eighty to ninety percent of FOSS is licensed under the GPL, LGPL, MIT, BSD, and Apache.</a:t>
            </a:r>
          </a:p>
          <a:p>
            <a:pPr marL="444023" lvl="3" indent="-56087" eaLnBrk="1" hangingPunct="1">
              <a:lnSpc>
                <a:spcPct val="110000"/>
              </a:lnSpc>
              <a:spcBef>
                <a:spcPts val="196"/>
              </a:spcBef>
              <a:buSzPct val="80000"/>
              <a:buFont typeface="Arial" charset="0"/>
              <a:buChar char="•"/>
              <a:tabLst>
                <a:tab pos="894276" algn="l"/>
                <a:tab pos="1791668" algn="l"/>
                <a:tab pos="2689061" algn="l"/>
                <a:tab pos="3586453" algn="l"/>
                <a:tab pos="4483845" algn="l"/>
                <a:tab pos="5381237" algn="l"/>
                <a:tab pos="6278629" algn="l"/>
                <a:tab pos="7176021" algn="l"/>
                <a:tab pos="8073413" algn="l"/>
                <a:tab pos="8970806" algn="l"/>
                <a:tab pos="9868198" algn="l"/>
              </a:tabLst>
            </a:pPr>
            <a:r>
              <a:rPr lang="en-US" sz="1000" dirty="0">
                <a:latin typeface="Arial" charset="0"/>
                <a:cs typeface="Arial" charset="0"/>
              </a:rPr>
              <a:t>The relationship between proprietary software (or software under any other license) and software under these licenses must be carefully examined to make sure that the two types of software are sufficiently “separate” as required by the particular </a:t>
            </a:r>
            <a:r>
              <a:rPr lang="en-US" sz="1000" dirty="0" err="1">
                <a:latin typeface="Arial" charset="0"/>
                <a:cs typeface="Arial" charset="0"/>
              </a:rPr>
              <a:t>copyleft</a:t>
            </a:r>
            <a:r>
              <a:rPr lang="en-US" sz="1000" dirty="0">
                <a:latin typeface="Arial" charset="0"/>
                <a:cs typeface="Arial" charset="0"/>
              </a:rPr>
              <a:t> license.</a:t>
            </a:r>
          </a:p>
          <a:p>
            <a:pPr marL="331849" lvl="2" indent="-110617" eaLnBrk="1" hangingPunct="1">
              <a:lnSpc>
                <a:spcPct val="110000"/>
              </a:lnSpc>
              <a:spcBef>
                <a:spcPts val="196"/>
              </a:spcBef>
              <a:tabLst>
                <a:tab pos="894276" algn="l"/>
                <a:tab pos="1791668" algn="l"/>
                <a:tab pos="2689061" algn="l"/>
                <a:tab pos="3586453" algn="l"/>
                <a:tab pos="4483845" algn="l"/>
                <a:tab pos="5381237" algn="l"/>
                <a:tab pos="6278629" algn="l"/>
                <a:tab pos="7176021" algn="l"/>
                <a:tab pos="8073413" algn="l"/>
                <a:tab pos="8970806" algn="l"/>
                <a:tab pos="9868198" algn="l"/>
              </a:tabLst>
            </a:pPr>
            <a:endParaRPr lang="en-US" sz="1000" dirty="0">
              <a:latin typeface="Arial" charset="0"/>
              <a:cs typeface="Arial" charset="0"/>
            </a:endParaRPr>
          </a:p>
          <a:p>
            <a:pPr marL="110617" indent="-110617" eaLnBrk="1" hangingPunct="1">
              <a:lnSpc>
                <a:spcPct val="110000"/>
              </a:lnSpc>
              <a:spcBef>
                <a:spcPts val="393"/>
              </a:spcBef>
              <a:buFont typeface="Futura Bk" charset="0"/>
              <a:buChar char="–"/>
              <a:tabLst>
                <a:tab pos="894276" algn="l"/>
                <a:tab pos="1791668" algn="l"/>
                <a:tab pos="2689061" algn="l"/>
                <a:tab pos="3586453" algn="l"/>
                <a:tab pos="4483845" algn="l"/>
                <a:tab pos="5381237" algn="l"/>
                <a:tab pos="6278629" algn="l"/>
                <a:tab pos="7176021" algn="l"/>
                <a:tab pos="8073413" algn="l"/>
                <a:tab pos="8970806" algn="l"/>
                <a:tab pos="9868198" algn="l"/>
              </a:tabLst>
            </a:pPr>
            <a:r>
              <a:rPr lang="en-US" sz="1000" dirty="0">
                <a:latin typeface="Arial" charset="0"/>
                <a:cs typeface="Arial" charset="0"/>
              </a:rPr>
              <a:t>The licenses on the right permit modified versions to be retained as proprietary and permit arbitrary integration into proprietary software.</a:t>
            </a:r>
          </a:p>
          <a:p>
            <a:pPr marL="110617" indent="-110617" eaLnBrk="1" hangingPunct="1">
              <a:lnSpc>
                <a:spcPct val="110000"/>
              </a:lnSpc>
              <a:spcBef>
                <a:spcPts val="393"/>
              </a:spcBef>
              <a:tabLst>
                <a:tab pos="894276" algn="l"/>
                <a:tab pos="1791668" algn="l"/>
                <a:tab pos="2689061" algn="l"/>
                <a:tab pos="3586453" algn="l"/>
                <a:tab pos="4483845" algn="l"/>
                <a:tab pos="5381237" algn="l"/>
                <a:tab pos="6278629" algn="l"/>
                <a:tab pos="7176021" algn="l"/>
                <a:tab pos="8073413" algn="l"/>
                <a:tab pos="8970806" algn="l"/>
                <a:tab pos="9868198" algn="l"/>
              </a:tabLst>
            </a:pPr>
            <a:endParaRPr lang="en-US" sz="1000" dirty="0">
              <a:latin typeface="Arial" charset="0"/>
              <a:cs typeface="Arial" charset="0"/>
            </a:endParaRPr>
          </a:p>
        </p:txBody>
      </p:sp>
      <p:sp>
        <p:nvSpPr>
          <p:cNvPr id="111618" name="Text Box 2"/>
          <p:cNvSpPr txBox="1">
            <a:spLocks noChangeArrowheads="1"/>
          </p:cNvSpPr>
          <p:nvPr/>
        </p:nvSpPr>
        <p:spPr bwMode="auto">
          <a:xfrm>
            <a:off x="3125322" y="8866010"/>
            <a:ext cx="596483" cy="268620"/>
          </a:xfrm>
          <a:prstGeom prst="rect">
            <a:avLst/>
          </a:prstGeom>
          <a:noFill/>
          <a:ln w="9525" cap="flat">
            <a:noFill/>
            <a:round/>
            <a:headEnd/>
            <a:tailEnd/>
          </a:ln>
          <a:effectLst/>
        </p:spPr>
        <p:txBody>
          <a:bodyPr lIns="91506" tIns="45576" rIns="91506" bIns="45576" anchor="b"/>
          <a:lstStyle/>
          <a:p>
            <a:pPr algn="ctr">
              <a:tabLst>
                <a:tab pos="0" algn="l"/>
                <a:tab pos="897392" algn="l"/>
                <a:tab pos="1794784" algn="l"/>
                <a:tab pos="2692176" algn="l"/>
                <a:tab pos="3589569" algn="l"/>
                <a:tab pos="4486961" algn="l"/>
                <a:tab pos="5384353" algn="l"/>
                <a:tab pos="6281745" algn="l"/>
                <a:tab pos="7179137" algn="l"/>
                <a:tab pos="8076529" algn="l"/>
                <a:tab pos="8973922" algn="l"/>
                <a:tab pos="9871314" algn="l"/>
              </a:tabLst>
            </a:pPr>
            <a:fld id="{F75841B5-7DD5-4BA4-A686-B1217D47DE15}" type="slidenum">
              <a:rPr lang="en-US" sz="800">
                <a:solidFill>
                  <a:srgbClr val="000000"/>
                </a:solidFill>
                <a:latin typeface="Futura Bk" charset="0"/>
              </a:rPr>
              <a:pPr algn="ctr">
                <a:tabLst>
                  <a:tab pos="0" algn="l"/>
                  <a:tab pos="897392" algn="l"/>
                  <a:tab pos="1794784" algn="l"/>
                  <a:tab pos="2692176" algn="l"/>
                  <a:tab pos="3589569" algn="l"/>
                  <a:tab pos="4486961" algn="l"/>
                  <a:tab pos="5384353" algn="l"/>
                  <a:tab pos="6281745" algn="l"/>
                  <a:tab pos="7179137" algn="l"/>
                  <a:tab pos="8076529" algn="l"/>
                  <a:tab pos="8973922" algn="l"/>
                  <a:tab pos="9871314" algn="l"/>
                </a:tabLst>
              </a:pPr>
              <a:t>18</a:t>
            </a:fld>
            <a:endParaRPr lang="en-US" sz="800" dirty="0">
              <a:solidFill>
                <a:srgbClr val="000000"/>
              </a:solidFill>
              <a:latin typeface="Futura Bk" charset="0"/>
            </a:endParaRPr>
          </a:p>
        </p:txBody>
      </p:sp>
      <p:sp>
        <p:nvSpPr>
          <p:cNvPr id="111619" name="Rectangle 3"/>
          <p:cNvSpPr txBox="1">
            <a:spLocks noGrp="1" noRot="1" noChangeAspect="1" noChangeArrowheads="1"/>
          </p:cNvSpPr>
          <p:nvPr>
            <p:ph type="sldImg" idx="1"/>
          </p:nvPr>
        </p:nvSpPr>
        <p:spPr bwMode="auto">
          <a:xfrm>
            <a:off x="1144588" y="687388"/>
            <a:ext cx="4570412" cy="3429000"/>
          </a:xfrm>
          <a:prstGeom prst="rect">
            <a:avLst/>
          </a:prstGeom>
          <a:solidFill>
            <a:srgbClr val="FFFFFF"/>
          </a:solidFill>
          <a:ln>
            <a:solidFill>
              <a:srgbClr val="000000"/>
            </a:solidFill>
            <a:miter lim="800000"/>
            <a:headEnd/>
            <a:tailEnd/>
          </a:ln>
        </p:spPr>
      </p:sp>
      <p:sp>
        <p:nvSpPr>
          <p:cNvPr id="111620" name="Rectangle 4"/>
          <p:cNvSpPr>
            <a:spLocks noChangeArrowheads="1"/>
          </p:cNvSpPr>
          <p:nvPr/>
        </p:nvSpPr>
        <p:spPr bwMode="auto">
          <a:xfrm>
            <a:off x="0" y="7809"/>
            <a:ext cx="5666587" cy="369756"/>
          </a:xfrm>
          <a:prstGeom prst="rect">
            <a:avLst/>
          </a:prstGeom>
          <a:noFill/>
          <a:ln w="9525" cap="flat">
            <a:noFill/>
            <a:round/>
            <a:headEnd/>
            <a:tailEnd/>
          </a:ln>
          <a:effectLst/>
        </p:spPr>
        <p:txBody>
          <a:bodyPr lIns="88326" tIns="45930" rIns="88326" bIns="45930">
            <a:spAutoFit/>
          </a:bodyPr>
          <a:lstStyle/>
          <a:p>
            <a:pPr>
              <a:tabLst>
                <a:tab pos="0" algn="l"/>
                <a:tab pos="897392" algn="l"/>
                <a:tab pos="1794784" algn="l"/>
                <a:tab pos="2692176" algn="l"/>
                <a:tab pos="3589569" algn="l"/>
                <a:tab pos="4486961" algn="l"/>
                <a:tab pos="5384353" algn="l"/>
                <a:tab pos="6281745" algn="l"/>
                <a:tab pos="7179137" algn="l"/>
                <a:tab pos="8076529" algn="l"/>
                <a:tab pos="8973922" algn="l"/>
                <a:tab pos="9871314" algn="l"/>
              </a:tabLst>
            </a:pPr>
            <a:r>
              <a:rPr lang="en-US" dirty="0">
                <a:solidFill>
                  <a:srgbClr val="000000"/>
                </a:solidFill>
              </a:rPr>
              <a:t>Organizational Participation in Open Communities</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normAutofit/>
          </a:bodyPr>
          <a:lstStyle>
            <a:lvl1pPr>
              <a:defRPr sz="4800"/>
            </a:lvl1p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normAutofit/>
          </a:bodyPr>
          <a:lstStyle>
            <a:lvl1pPr marL="0" indent="0" algn="ctr">
              <a:buNone/>
              <a:defRPr sz="36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4" name="Date Placeholder 3"/>
          <p:cNvSpPr>
            <a:spLocks noGrp="1"/>
          </p:cNvSpPr>
          <p:nvPr>
            <p:ph type="dt" sz="half" idx="10"/>
          </p:nvPr>
        </p:nvSpPr>
        <p:spPr/>
        <p:txBody>
          <a:bodyPr/>
          <a:lstStyle>
            <a:lvl1pPr>
              <a:defRPr/>
            </a:lvl1pPr>
          </a:lstStyle>
          <a:p>
            <a:pPr>
              <a:defRPr/>
            </a:pPr>
            <a:fld id="{7D5A85B6-EBA4-4FA0-8E0B-9B07353DB7C3}" type="datetime1">
              <a:rPr lang="en-US"/>
              <a:pPr>
                <a:defRPr/>
              </a:pPr>
              <a:t>6/1/2013</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FE575AF5-9F80-4A78-93DE-AA46C20D0804}"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B478ED84-57F7-4671-9C6B-207BEA3C8200}" type="datetime1">
              <a:rPr lang="en-US"/>
              <a:pPr>
                <a:defRPr/>
              </a:pPr>
              <a:t>6/1/2013</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5B59A475-6B89-4C58-BE66-319B394F1ECF}"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CC9C5090-FB5F-4F0E-92EA-1FBF5D504357}" type="datetime1">
              <a:rPr lang="en-US"/>
              <a:pPr>
                <a:defRPr/>
              </a:pPr>
              <a:t>6/1/2013</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08E21DC3-01D4-4FBD-9310-8B6252FE4240}"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000"/>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defRPr sz="3600"/>
            </a:lvl1pPr>
            <a:lvl2pPr>
              <a:defRPr sz="2800"/>
            </a:lvl2pPr>
            <a:lvl3pPr>
              <a:defRPr sz="2400"/>
            </a:lvl3pPr>
            <a:lvl4pPr>
              <a:defRPr sz="1800"/>
            </a:lvl4pPr>
            <a:lvl5pPr>
              <a:defRPr sz="18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lvl1pPr>
              <a:defRPr/>
            </a:lvl1pPr>
          </a:lstStyle>
          <a:p>
            <a:pPr>
              <a:defRPr/>
            </a:pPr>
            <a:fld id="{268A9D18-03E9-4BC6-93D6-9DD45B4BAC39}" type="datetime1">
              <a:rPr lang="en-US"/>
              <a:pPr>
                <a:defRPr/>
              </a:pPr>
              <a:t>6/1/2013</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8425EBC2-12FA-4DAC-9208-53513007645F}"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C5E8F754-AC25-429D-97B6-6B2315AF0672}" type="datetime1">
              <a:rPr lang="en-US"/>
              <a:pPr>
                <a:defRPr/>
              </a:pPr>
              <a:t>6/1/2013</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F5104598-777A-4E6E-A15E-6F7BF04C49D5}"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000"/>
            </a:lvl1pPr>
          </a:lstStyle>
          <a:p>
            <a:r>
              <a:rPr lang="en-US" dirty="0" smtClean="0"/>
              <a:t>Click to edit Master title style</a:t>
            </a:r>
            <a:endParaRPr lang="en-US" dirty="0"/>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BE9C216B-661E-4252-9EE3-2BF99062E9C7}" type="datetime1">
              <a:rPr lang="en-US"/>
              <a:pPr>
                <a:defRPr/>
              </a:pPr>
              <a:t>6/1/2013</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005D4D68-1353-41E0-A4C6-6FE6599CFECA}"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F2072E22-9CDE-4E93-8B85-0C04DA233642}" type="datetime1">
              <a:rPr lang="en-US"/>
              <a:pPr>
                <a:defRPr/>
              </a:pPr>
              <a:t>6/1/2013</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85D8F5D4-8232-448D-BD36-3E48C720B010}"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096D3FBB-0D43-4DFB-9056-D2A19B3A17D9}" type="datetime1">
              <a:rPr lang="en-US"/>
              <a:pPr>
                <a:defRPr/>
              </a:pPr>
              <a:t>6/1/2013</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6859D303-6692-4693-9282-65F502AF2FC2}"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CF06F838-A26D-4BB2-B479-032E57F17978}" type="datetime1">
              <a:rPr lang="en-US"/>
              <a:pPr>
                <a:defRPr/>
              </a:pPr>
              <a:t>6/1/2013</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DFC2135B-9C8E-4E29-A39B-06F9394F9F81}"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29832187-DC85-4B8B-A876-FD8ABEE55796}" type="datetime1">
              <a:rPr lang="en-US"/>
              <a:pPr>
                <a:defRPr/>
              </a:pPr>
              <a:t>6/1/2013</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CA1FED83-9C15-453E-88E4-30F2D4B35160}"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DE93F678-41C5-4A65-A35C-3DA5E5495B96}" type="datetime1">
              <a:rPr lang="en-US"/>
              <a:pPr>
                <a:defRPr/>
              </a:pPr>
              <a:t>6/1/2013</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BBCAD41A-8D71-4361-8001-4920321C5F97}"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gradFill rotWithShape="1">
          <a:gsLst>
            <a:gs pos="0">
              <a:srgbClr val="5E9EFF"/>
            </a:gs>
            <a:gs pos="39999">
              <a:srgbClr val="85C2FF"/>
            </a:gs>
            <a:gs pos="70000">
              <a:srgbClr val="C4D6EB"/>
            </a:gs>
            <a:gs pos="100000">
              <a:srgbClr val="FFEBFA"/>
            </a:gs>
          </a:gsLst>
          <a:lin ang="5400000"/>
        </a:gra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defRPr>
            </a:lvl1pPr>
          </a:lstStyle>
          <a:p>
            <a:pPr>
              <a:defRPr/>
            </a:pPr>
            <a:fld id="{81EA1BA2-FBFB-4127-8858-D44FE097CD1B}" type="datetime1">
              <a:rPr lang="en-US"/>
              <a:pPr>
                <a:defRPr/>
              </a:pPr>
              <a:t>6/1/2013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defRPr>
            </a:lvl1pPr>
          </a:lstStyle>
          <a:p>
            <a:pPr>
              <a:defRPr/>
            </a:pPr>
            <a:fld id="{AC517C32-AB2C-4593-8DC1-83A75397D382}"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6.wm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Autofit/>
          </a:bodyPr>
          <a:lstStyle/>
          <a:p>
            <a:r>
              <a:rPr lang="en-US" sz="4000" dirty="0" smtClean="0"/>
              <a:t>2.5 Pedagogy and Course Materials</a:t>
            </a:r>
            <a:endParaRPr lang="en-US" sz="4000" dirty="0"/>
          </a:p>
        </p:txBody>
      </p:sp>
      <p:pic>
        <p:nvPicPr>
          <p:cNvPr id="7" name="Picture 7" descr="http://teachingopensource.org/images/thumb/d/d1/Posse-logo.png/350px-Posse-logo.pn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5562600" y="5410200"/>
            <a:ext cx="3333750" cy="1219201"/>
          </a:xfrm>
          <a:prstGeom prst="rect">
            <a:avLst/>
          </a:prstGeom>
          <a:noFill/>
          <a:extLst>
            <a:ext uri="{909E8E84-426E-40DD-AFC4-6F175D3DCCD1}">
              <a14:hiddenFill xmlns:a14="http://schemas.microsoft.com/office/drawing/2010/main" xmlns="">
                <a:solidFill>
                  <a:srgbClr val="FFFFFF"/>
                </a:solidFill>
              </a14:hiddenFill>
            </a:ext>
          </a:ex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Issue: Unpredictability - 2</a:t>
            </a:r>
            <a:br>
              <a:rPr lang="en-US" dirty="0" smtClean="0"/>
            </a:br>
            <a:r>
              <a:rPr lang="en-US" dirty="0" smtClean="0"/>
              <a:t>What if something goes wrong?</a:t>
            </a:r>
            <a:endParaRPr lang="en-US" dirty="0"/>
          </a:p>
        </p:txBody>
      </p:sp>
      <p:sp>
        <p:nvSpPr>
          <p:cNvPr id="3" name="Content Placeholder 2"/>
          <p:cNvSpPr>
            <a:spLocks noGrp="1"/>
          </p:cNvSpPr>
          <p:nvPr>
            <p:ph idx="1"/>
          </p:nvPr>
        </p:nvSpPr>
        <p:spPr/>
        <p:txBody>
          <a:bodyPr/>
          <a:lstStyle/>
          <a:p>
            <a:r>
              <a:rPr lang="en-US" dirty="0" smtClean="0"/>
              <a:t>Do not work on anything in critical path</a:t>
            </a:r>
          </a:p>
          <a:p>
            <a:r>
              <a:rPr lang="en-US" dirty="0" smtClean="0"/>
              <a:t>Separate student work</a:t>
            </a:r>
          </a:p>
          <a:p>
            <a:pPr lvl="1"/>
            <a:r>
              <a:rPr lang="en-US" dirty="0" smtClean="0"/>
              <a:t>Branch a code base and make changes</a:t>
            </a:r>
          </a:p>
          <a:p>
            <a:pPr lvl="1"/>
            <a:r>
              <a:rPr lang="en-US" dirty="0" smtClean="0"/>
              <a:t>Be sure to contribute back</a:t>
            </a:r>
          </a:p>
          <a:p>
            <a:r>
              <a:rPr lang="en-US" dirty="0" smtClean="0"/>
              <a:t>Student work still has learning value, even if it doesn’t fit community goals</a:t>
            </a:r>
          </a:p>
          <a:p>
            <a:endParaRPr lang="en-US" dirty="0" smtClean="0"/>
          </a:p>
          <a:p>
            <a:endParaRPr lang="en-US" dirty="0"/>
          </a:p>
        </p:txBody>
      </p:sp>
      <p:sp>
        <p:nvSpPr>
          <p:cNvPr id="4" name="Slide Number Placeholder 3"/>
          <p:cNvSpPr>
            <a:spLocks noGrp="1"/>
          </p:cNvSpPr>
          <p:nvPr>
            <p:ph type="sldNum" sz="quarter" idx="12"/>
          </p:nvPr>
        </p:nvSpPr>
        <p:spPr/>
        <p:txBody>
          <a:bodyPr/>
          <a:lstStyle/>
          <a:p>
            <a:pPr>
              <a:defRPr/>
            </a:pPr>
            <a:fld id="{8425EBC2-12FA-4DAC-9208-53513007645F}" type="slidenum">
              <a:rPr lang="en-US" smtClean="0"/>
              <a:pPr>
                <a:defRPr/>
              </a:pPr>
              <a:t>10</a:t>
            </a:fld>
            <a:endParaRPr lang="en-US"/>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Issue: Schedule Creep</a:t>
            </a:r>
            <a:endParaRPr lang="en-US" dirty="0"/>
          </a:p>
        </p:txBody>
      </p:sp>
      <p:sp>
        <p:nvSpPr>
          <p:cNvPr id="3" name="Content Placeholder 2"/>
          <p:cNvSpPr>
            <a:spLocks noGrp="1"/>
          </p:cNvSpPr>
          <p:nvPr>
            <p:ph idx="1"/>
          </p:nvPr>
        </p:nvSpPr>
        <p:spPr/>
        <p:txBody>
          <a:bodyPr/>
          <a:lstStyle/>
          <a:p>
            <a:r>
              <a:rPr lang="en-US" dirty="0" smtClean="0"/>
              <a:t>Be flexible in assignments and timing. </a:t>
            </a:r>
          </a:p>
          <a:p>
            <a:r>
              <a:rPr lang="en-US" dirty="0" smtClean="0"/>
              <a:t>Be prepared to re-scope mid-term. </a:t>
            </a:r>
          </a:p>
          <a:p>
            <a:pPr>
              <a:buNone/>
            </a:pPr>
            <a:endParaRPr lang="en-US" dirty="0"/>
          </a:p>
        </p:txBody>
      </p:sp>
      <p:sp>
        <p:nvSpPr>
          <p:cNvPr id="4" name="Slide Number Placeholder 3"/>
          <p:cNvSpPr>
            <a:spLocks noGrp="1"/>
          </p:cNvSpPr>
          <p:nvPr>
            <p:ph type="sldNum" sz="quarter" idx="12"/>
          </p:nvPr>
        </p:nvSpPr>
        <p:spPr/>
        <p:txBody>
          <a:bodyPr/>
          <a:lstStyle/>
          <a:p>
            <a:pPr>
              <a:defRPr/>
            </a:pPr>
            <a:fld id="{8425EBC2-12FA-4DAC-9208-53513007645F}" type="slidenum">
              <a:rPr lang="en-US" smtClean="0"/>
              <a:pPr>
                <a:defRPr/>
              </a:pPr>
              <a:t>11</a:t>
            </a:fld>
            <a:endParaRPr lang="en-US"/>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Scoping Student Projects</a:t>
            </a:r>
            <a:endParaRPr lang="en-US" dirty="0"/>
          </a:p>
        </p:txBody>
      </p:sp>
      <p:sp>
        <p:nvSpPr>
          <p:cNvPr id="3" name="Content Placeholder 2"/>
          <p:cNvSpPr>
            <a:spLocks noGrp="1"/>
          </p:cNvSpPr>
          <p:nvPr>
            <p:ph idx="1"/>
          </p:nvPr>
        </p:nvSpPr>
        <p:spPr/>
        <p:txBody>
          <a:bodyPr/>
          <a:lstStyle/>
          <a:p>
            <a:r>
              <a:rPr lang="en-US" dirty="0" smtClean="0"/>
              <a:t>Start small.</a:t>
            </a:r>
          </a:p>
          <a:p>
            <a:r>
              <a:rPr lang="en-US" dirty="0" smtClean="0"/>
              <a:t>Identify several small contributions rather than one large one. </a:t>
            </a:r>
          </a:p>
          <a:p>
            <a:r>
              <a:rPr lang="en-US" dirty="0" smtClean="0"/>
              <a:t>Have students estimate time. </a:t>
            </a:r>
          </a:p>
          <a:p>
            <a:pPr lvl="1"/>
            <a:r>
              <a:rPr lang="en-US" dirty="0" smtClean="0"/>
              <a:t>Use estimates in future courses</a:t>
            </a:r>
          </a:p>
          <a:p>
            <a:r>
              <a:rPr lang="en-US" dirty="0" smtClean="0"/>
              <a:t>Ask community if they’re used to working with students.</a:t>
            </a:r>
          </a:p>
        </p:txBody>
      </p:sp>
      <p:sp>
        <p:nvSpPr>
          <p:cNvPr id="4" name="Slide Number Placeholder 3"/>
          <p:cNvSpPr>
            <a:spLocks noGrp="1"/>
          </p:cNvSpPr>
          <p:nvPr>
            <p:ph type="sldNum" sz="quarter" idx="12"/>
          </p:nvPr>
        </p:nvSpPr>
        <p:spPr/>
        <p:txBody>
          <a:bodyPr/>
          <a:lstStyle/>
          <a:p>
            <a:pPr>
              <a:defRPr/>
            </a:pPr>
            <a:fld id="{8425EBC2-12FA-4DAC-9208-53513007645F}" type="slidenum">
              <a:rPr lang="en-US" smtClean="0"/>
              <a:pPr>
                <a:defRPr/>
              </a:pPr>
              <a:t>12</a:t>
            </a:fld>
            <a:endParaRPr lang="en-US"/>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Evaluating Student Work - 1</a:t>
            </a:r>
            <a:endParaRPr lang="en-US" dirty="0"/>
          </a:p>
        </p:txBody>
      </p:sp>
      <p:sp>
        <p:nvSpPr>
          <p:cNvPr id="3" name="Content Placeholder 2"/>
          <p:cNvSpPr>
            <a:spLocks noGrp="1"/>
          </p:cNvSpPr>
          <p:nvPr>
            <p:ph idx="1"/>
          </p:nvPr>
        </p:nvSpPr>
        <p:spPr/>
        <p:txBody>
          <a:bodyPr/>
          <a:lstStyle/>
          <a:p>
            <a:r>
              <a:rPr lang="en-US" dirty="0" smtClean="0"/>
              <a:t>Define the rubric when you define the assignment.</a:t>
            </a:r>
          </a:p>
          <a:p>
            <a:r>
              <a:rPr lang="en-US" dirty="0" smtClean="0"/>
              <a:t>Separate grade from whether or not task was accomplished.</a:t>
            </a:r>
          </a:p>
          <a:p>
            <a:pPr lvl="1"/>
            <a:r>
              <a:rPr lang="en-US" dirty="0" smtClean="0"/>
              <a:t>Grade on quality of presentation on what student has learned. </a:t>
            </a:r>
          </a:p>
          <a:p>
            <a:pPr lvl="1"/>
            <a:r>
              <a:rPr lang="en-US" dirty="0" smtClean="0"/>
              <a:t>Reflection papers on how something was accomplished. </a:t>
            </a:r>
          </a:p>
          <a:p>
            <a:pPr lvl="1"/>
            <a:r>
              <a:rPr lang="en-US" dirty="0" smtClean="0"/>
              <a:t>Feedback from the community can help.</a:t>
            </a:r>
          </a:p>
          <a:p>
            <a:pPr lvl="1"/>
            <a:endParaRPr lang="en-US" dirty="0"/>
          </a:p>
        </p:txBody>
      </p:sp>
      <p:sp>
        <p:nvSpPr>
          <p:cNvPr id="4" name="Slide Number Placeholder 3"/>
          <p:cNvSpPr>
            <a:spLocks noGrp="1"/>
          </p:cNvSpPr>
          <p:nvPr>
            <p:ph type="sldNum" sz="quarter" idx="12"/>
          </p:nvPr>
        </p:nvSpPr>
        <p:spPr/>
        <p:txBody>
          <a:bodyPr/>
          <a:lstStyle/>
          <a:p>
            <a:pPr>
              <a:defRPr/>
            </a:pPr>
            <a:fld id="{8425EBC2-12FA-4DAC-9208-53513007645F}" type="slidenum">
              <a:rPr lang="en-US" smtClean="0"/>
              <a:pPr>
                <a:defRPr/>
              </a:pPr>
              <a:t>13</a:t>
            </a:fld>
            <a:endParaRPr lang="en-US"/>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Licensing and IP: Copyright - 1</a:t>
            </a:r>
            <a:endParaRPr lang="en-US" dirty="0"/>
          </a:p>
        </p:txBody>
      </p:sp>
      <p:sp>
        <p:nvSpPr>
          <p:cNvPr id="3" name="Content Placeholder 2"/>
          <p:cNvSpPr>
            <a:spLocks noGrp="1"/>
          </p:cNvSpPr>
          <p:nvPr>
            <p:ph idx="1"/>
          </p:nvPr>
        </p:nvSpPr>
        <p:spPr/>
        <p:txBody>
          <a:bodyPr/>
          <a:lstStyle/>
          <a:p>
            <a:r>
              <a:rPr lang="en-US" dirty="0" smtClean="0"/>
              <a:t>Software is intellectual property.</a:t>
            </a:r>
          </a:p>
          <a:p>
            <a:r>
              <a:rPr lang="en-US" dirty="0" smtClean="0"/>
              <a:t>Software is protected under copyright law.</a:t>
            </a:r>
          </a:p>
          <a:p>
            <a:r>
              <a:rPr lang="en-US" dirty="0" smtClean="0"/>
              <a:t>Ownership of software determined by examination of any contracts under which it was produced, and any other legally relevant circumstances. </a:t>
            </a:r>
          </a:p>
        </p:txBody>
      </p:sp>
      <p:sp>
        <p:nvSpPr>
          <p:cNvPr id="4" name="Slide Number Placeholder 3"/>
          <p:cNvSpPr>
            <a:spLocks noGrp="1"/>
          </p:cNvSpPr>
          <p:nvPr>
            <p:ph type="sldNum" sz="quarter" idx="12"/>
          </p:nvPr>
        </p:nvSpPr>
        <p:spPr/>
        <p:txBody>
          <a:bodyPr/>
          <a:lstStyle/>
          <a:p>
            <a:pPr>
              <a:defRPr/>
            </a:pPr>
            <a:fld id="{8425EBC2-12FA-4DAC-9208-53513007645F}" type="slidenum">
              <a:rPr lang="en-US" smtClean="0"/>
              <a:pPr>
                <a:defRPr/>
              </a:pPr>
              <a:t>14</a:t>
            </a:fld>
            <a:endParaRPr lang="en-US"/>
          </a:p>
        </p:txBody>
      </p:sp>
      <p:sp>
        <p:nvSpPr>
          <p:cNvPr id="5" name="TextBox 4"/>
          <p:cNvSpPr txBox="1"/>
          <p:nvPr/>
        </p:nvSpPr>
        <p:spPr>
          <a:xfrm>
            <a:off x="990600" y="6096000"/>
            <a:ext cx="6327373" cy="646331"/>
          </a:xfrm>
          <a:prstGeom prst="rect">
            <a:avLst/>
          </a:prstGeom>
          <a:noFill/>
        </p:spPr>
        <p:txBody>
          <a:bodyPr wrap="none" rtlCol="0">
            <a:spAutoFit/>
          </a:bodyPr>
          <a:lstStyle/>
          <a:p>
            <a:r>
              <a:rPr lang="en-US" dirty="0" smtClean="0"/>
              <a:t>University of Oxford, licensed under the Creative Commons </a:t>
            </a:r>
          </a:p>
          <a:p>
            <a:r>
              <a:rPr lang="en-US" dirty="0" smtClean="0"/>
              <a:t>Attribution-</a:t>
            </a:r>
            <a:r>
              <a:rPr lang="en-US" dirty="0" err="1" smtClean="0"/>
              <a:t>ShareAlike</a:t>
            </a:r>
            <a:r>
              <a:rPr lang="en-US" dirty="0" smtClean="0"/>
              <a:t> 2.0 England &amp; Wales license.</a:t>
            </a:r>
            <a:endParaRPr lang="en-US" dirty="0"/>
          </a:p>
        </p:txBody>
      </p:sp>
      <p:pic>
        <p:nvPicPr>
          <p:cNvPr id="4098" name="Picture 2" descr="C:\Documents and Settings\Hellis\Local Settings\Temporary Internet Files\Content.IE5\IHT2761O\MC900282170[1].wmf"/>
          <p:cNvPicPr>
            <a:picLocks noChangeAspect="1" noChangeArrowheads="1"/>
          </p:cNvPicPr>
          <p:nvPr/>
        </p:nvPicPr>
        <p:blipFill>
          <a:blip r:embed="rId2" cstate="print"/>
          <a:srcRect/>
          <a:stretch>
            <a:fillRect/>
          </a:stretch>
        </p:blipFill>
        <p:spPr bwMode="auto">
          <a:xfrm>
            <a:off x="7924800" y="5257800"/>
            <a:ext cx="761695" cy="882396"/>
          </a:xfrm>
          <a:prstGeom prst="rect">
            <a:avLst/>
          </a:prstGeom>
          <a:noFill/>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Licensing and IP: Copyright - 2</a:t>
            </a:r>
            <a:endParaRPr lang="en-US" dirty="0"/>
          </a:p>
        </p:txBody>
      </p:sp>
      <p:sp>
        <p:nvSpPr>
          <p:cNvPr id="3" name="Content Placeholder 2"/>
          <p:cNvSpPr>
            <a:spLocks noGrp="1"/>
          </p:cNvSpPr>
          <p:nvPr>
            <p:ph idx="1"/>
          </p:nvPr>
        </p:nvSpPr>
        <p:spPr/>
        <p:txBody>
          <a:bodyPr>
            <a:normAutofit lnSpcReduction="10000"/>
          </a:bodyPr>
          <a:lstStyle/>
          <a:p>
            <a:r>
              <a:rPr lang="en-US" dirty="0" smtClean="0"/>
              <a:t>Copyright law says that by default only the owner of software may copy, adapt or distribute it.</a:t>
            </a:r>
          </a:p>
          <a:p>
            <a:pPr lvl="1"/>
            <a:r>
              <a:rPr lang="en-US" dirty="0" smtClean="0"/>
              <a:t>Owner can agree to let another person copy, adapt or distribute the code</a:t>
            </a:r>
          </a:p>
          <a:p>
            <a:pPr lvl="1"/>
            <a:r>
              <a:rPr lang="en-US" dirty="0" smtClean="0"/>
              <a:t>Called a license</a:t>
            </a:r>
          </a:p>
          <a:p>
            <a:r>
              <a:rPr lang="en-US" dirty="0" smtClean="0"/>
              <a:t>Open source licenses grant these rights to anyone who chooses to take them up, with certain conditions.</a:t>
            </a:r>
          </a:p>
        </p:txBody>
      </p:sp>
      <p:sp>
        <p:nvSpPr>
          <p:cNvPr id="4" name="Slide Number Placeholder 3"/>
          <p:cNvSpPr>
            <a:spLocks noGrp="1"/>
          </p:cNvSpPr>
          <p:nvPr>
            <p:ph type="sldNum" sz="quarter" idx="12"/>
          </p:nvPr>
        </p:nvSpPr>
        <p:spPr/>
        <p:txBody>
          <a:bodyPr/>
          <a:lstStyle/>
          <a:p>
            <a:pPr>
              <a:defRPr/>
            </a:pPr>
            <a:fld id="{8425EBC2-12FA-4DAC-9208-53513007645F}" type="slidenum">
              <a:rPr lang="en-US" smtClean="0"/>
              <a:pPr>
                <a:defRPr/>
              </a:pPr>
              <a:t>15</a:t>
            </a:fld>
            <a:endParaRPr lang="en-US"/>
          </a:p>
        </p:txBody>
      </p:sp>
      <p:sp>
        <p:nvSpPr>
          <p:cNvPr id="5" name="TextBox 4"/>
          <p:cNvSpPr txBox="1"/>
          <p:nvPr/>
        </p:nvSpPr>
        <p:spPr>
          <a:xfrm>
            <a:off x="990600" y="6096000"/>
            <a:ext cx="6327373" cy="646331"/>
          </a:xfrm>
          <a:prstGeom prst="rect">
            <a:avLst/>
          </a:prstGeom>
          <a:noFill/>
        </p:spPr>
        <p:txBody>
          <a:bodyPr wrap="none" rtlCol="0">
            <a:spAutoFit/>
          </a:bodyPr>
          <a:lstStyle/>
          <a:p>
            <a:r>
              <a:rPr lang="en-US" dirty="0" smtClean="0"/>
              <a:t>University of Oxford, licensed under the Creative Commons </a:t>
            </a:r>
          </a:p>
          <a:p>
            <a:r>
              <a:rPr lang="en-US" dirty="0" smtClean="0"/>
              <a:t>Attribution-</a:t>
            </a:r>
            <a:r>
              <a:rPr lang="en-US" dirty="0" err="1" smtClean="0"/>
              <a:t>ShareAlike</a:t>
            </a:r>
            <a:r>
              <a:rPr lang="en-US" dirty="0" smtClean="0"/>
              <a:t> 2.0 England &amp; Wales license.</a:t>
            </a:r>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Licensing and IP: Copyright - 3</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Open source licenses aim to create a community of contributors who will fix and develop the software.</a:t>
            </a:r>
          </a:p>
          <a:p>
            <a:r>
              <a:rPr lang="en-US" dirty="0" smtClean="0"/>
              <a:t>Combining two pieces of software code under different licenses can be complex.</a:t>
            </a:r>
          </a:p>
          <a:p>
            <a:r>
              <a:rPr lang="en-US" dirty="0" smtClean="0"/>
              <a:t>All projects that produce software need to keep complete, detailed records of the licensing and ownership of contributions to that software.</a:t>
            </a:r>
          </a:p>
          <a:p>
            <a:endParaRPr lang="en-US" dirty="0"/>
          </a:p>
        </p:txBody>
      </p:sp>
      <p:sp>
        <p:nvSpPr>
          <p:cNvPr id="4" name="Slide Number Placeholder 3"/>
          <p:cNvSpPr>
            <a:spLocks noGrp="1"/>
          </p:cNvSpPr>
          <p:nvPr>
            <p:ph type="sldNum" sz="quarter" idx="12"/>
          </p:nvPr>
        </p:nvSpPr>
        <p:spPr/>
        <p:txBody>
          <a:bodyPr/>
          <a:lstStyle/>
          <a:p>
            <a:pPr>
              <a:defRPr/>
            </a:pPr>
            <a:fld id="{8425EBC2-12FA-4DAC-9208-53513007645F}" type="slidenum">
              <a:rPr lang="en-US" smtClean="0"/>
              <a:pPr>
                <a:defRPr/>
              </a:pPr>
              <a:t>16</a:t>
            </a:fld>
            <a:endParaRPr lang="en-US"/>
          </a:p>
        </p:txBody>
      </p:sp>
      <p:sp>
        <p:nvSpPr>
          <p:cNvPr id="5" name="TextBox 4"/>
          <p:cNvSpPr txBox="1"/>
          <p:nvPr/>
        </p:nvSpPr>
        <p:spPr>
          <a:xfrm>
            <a:off x="990600" y="6096000"/>
            <a:ext cx="6327373" cy="646331"/>
          </a:xfrm>
          <a:prstGeom prst="rect">
            <a:avLst/>
          </a:prstGeom>
          <a:noFill/>
        </p:spPr>
        <p:txBody>
          <a:bodyPr wrap="none" rtlCol="0">
            <a:spAutoFit/>
          </a:bodyPr>
          <a:lstStyle/>
          <a:p>
            <a:r>
              <a:rPr lang="en-US" dirty="0" smtClean="0"/>
              <a:t>University of Oxford, licensed under the Creative Commons </a:t>
            </a:r>
          </a:p>
          <a:p>
            <a:r>
              <a:rPr lang="en-US" dirty="0" smtClean="0"/>
              <a:t>Attribution-</a:t>
            </a:r>
            <a:r>
              <a:rPr lang="en-US" dirty="0" err="1" smtClean="0"/>
              <a:t>ShareAlike</a:t>
            </a:r>
            <a:r>
              <a:rPr lang="en-US" dirty="0" smtClean="0"/>
              <a:t> 2.0 England &amp; Wales license.</a:t>
            </a:r>
            <a:endParaRPr lang="en-US" dirty="0"/>
          </a:p>
        </p:txBody>
      </p:sp>
      <p:pic>
        <p:nvPicPr>
          <p:cNvPr id="5122" name="Picture 2" descr="C:\Documents and Settings\Hellis\Local Settings\Temporary Internet Files\Content.IE5\LJJBDLG6\MC900389276[1].wmf"/>
          <p:cNvPicPr>
            <a:picLocks noChangeAspect="1" noChangeArrowheads="1"/>
          </p:cNvPicPr>
          <p:nvPr/>
        </p:nvPicPr>
        <p:blipFill>
          <a:blip r:embed="rId2" cstate="print"/>
          <a:srcRect/>
          <a:stretch>
            <a:fillRect/>
          </a:stretch>
        </p:blipFill>
        <p:spPr bwMode="auto">
          <a:xfrm>
            <a:off x="7746949" y="5462036"/>
            <a:ext cx="1244651" cy="1319764"/>
          </a:xfrm>
          <a:prstGeom prst="rect">
            <a:avLst/>
          </a:prstGeom>
          <a:noFill/>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Licensing and IP - 1</a:t>
            </a:r>
            <a:endParaRPr lang="en-US" dirty="0"/>
          </a:p>
        </p:txBody>
      </p:sp>
      <p:sp>
        <p:nvSpPr>
          <p:cNvPr id="3" name="Content Placeholder 2"/>
          <p:cNvSpPr>
            <a:spLocks noGrp="1"/>
          </p:cNvSpPr>
          <p:nvPr>
            <p:ph idx="1"/>
          </p:nvPr>
        </p:nvSpPr>
        <p:spPr/>
        <p:txBody>
          <a:bodyPr/>
          <a:lstStyle/>
          <a:p>
            <a:r>
              <a:rPr lang="en-US" dirty="0" smtClean="0"/>
              <a:t>More than 60 licenses recognized by OSI</a:t>
            </a:r>
          </a:p>
          <a:p>
            <a:r>
              <a:rPr lang="en-US" dirty="0" smtClean="0"/>
              <a:t>Two basic types of licenses</a:t>
            </a:r>
          </a:p>
          <a:p>
            <a:pPr marL="742950" indent="-742950">
              <a:buFont typeface="+mj-lt"/>
              <a:buAutoNum type="arabicPeriod"/>
            </a:pPr>
            <a:r>
              <a:rPr lang="en-US" dirty="0" smtClean="0"/>
              <a:t>Reciprocal licenses: require code changes be returned to community. </a:t>
            </a:r>
          </a:p>
          <a:p>
            <a:pPr marL="1143000" lvl="1" indent="-742950"/>
            <a:r>
              <a:rPr lang="en-US" dirty="0" err="1" smtClean="0"/>
              <a:t>Copyleft</a:t>
            </a:r>
            <a:r>
              <a:rPr lang="en-US" dirty="0" smtClean="0"/>
              <a:t> license. </a:t>
            </a:r>
          </a:p>
          <a:p>
            <a:pPr marL="742950" indent="-742950">
              <a:buFont typeface="+mj-lt"/>
              <a:buAutoNum type="arabicPeriod"/>
            </a:pPr>
            <a:r>
              <a:rPr lang="en-US" dirty="0" smtClean="0"/>
              <a:t>Licenses that permit modified versions to be retained as proprietary and used within proprietary software.</a:t>
            </a:r>
            <a:endParaRPr lang="en-US" dirty="0"/>
          </a:p>
        </p:txBody>
      </p:sp>
      <p:sp>
        <p:nvSpPr>
          <p:cNvPr id="4" name="Slide Number Placeholder 3"/>
          <p:cNvSpPr>
            <a:spLocks noGrp="1"/>
          </p:cNvSpPr>
          <p:nvPr>
            <p:ph type="sldNum" sz="quarter" idx="12"/>
          </p:nvPr>
        </p:nvSpPr>
        <p:spPr/>
        <p:txBody>
          <a:bodyPr/>
          <a:lstStyle/>
          <a:p>
            <a:pPr>
              <a:defRPr/>
            </a:pPr>
            <a:fld id="{8425EBC2-12FA-4DAC-9208-53513007645F}" type="slidenum">
              <a:rPr lang="en-US" smtClean="0"/>
              <a:pPr>
                <a:defRPr/>
              </a:pPr>
              <a:t>17</a:t>
            </a:fld>
            <a:endParaRPr lang="en-US"/>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Text Box 1"/>
          <p:cNvSpPr txBox="1">
            <a:spLocks noChangeArrowheads="1"/>
          </p:cNvSpPr>
          <p:nvPr/>
        </p:nvSpPr>
        <p:spPr bwMode="auto">
          <a:xfrm>
            <a:off x="171450" y="4002088"/>
            <a:ext cx="1468438" cy="398462"/>
          </a:xfrm>
          <a:prstGeom prst="rect">
            <a:avLst/>
          </a:prstGeom>
          <a:noFill/>
          <a:ln w="9525" cap="flat">
            <a:noFill/>
            <a:round/>
            <a:headEnd/>
            <a:tailEnd/>
          </a:ln>
          <a:effectLst/>
        </p:spPr>
        <p:txBody>
          <a:bodyPr wrap="none" lIns="90000" tIns="46800" rIns="90000" bIns="46800" anchor="ctr">
            <a:spAutoFit/>
          </a:bodyPr>
          <a:lstStyle/>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2000">
                <a:solidFill>
                  <a:srgbClr val="000000"/>
                </a:solidFill>
                <a:cs typeface="Arial" charset="0"/>
              </a:rPr>
              <a:t>GNU LGPL</a:t>
            </a:r>
          </a:p>
        </p:txBody>
      </p:sp>
      <p:sp>
        <p:nvSpPr>
          <p:cNvPr id="55298" name="Text Box 2"/>
          <p:cNvSpPr txBox="1">
            <a:spLocks noChangeArrowheads="1"/>
          </p:cNvSpPr>
          <p:nvPr/>
        </p:nvSpPr>
        <p:spPr bwMode="auto">
          <a:xfrm>
            <a:off x="7472363" y="4694238"/>
            <a:ext cx="666750" cy="398462"/>
          </a:xfrm>
          <a:prstGeom prst="rect">
            <a:avLst/>
          </a:prstGeom>
          <a:noFill/>
          <a:ln w="9525" cap="flat">
            <a:noFill/>
            <a:round/>
            <a:headEnd/>
            <a:tailEnd/>
          </a:ln>
          <a:effectLst/>
        </p:spPr>
        <p:txBody>
          <a:bodyPr lIns="90000" tIns="46800" rIns="90000" bIns="46800" anchor="ctr">
            <a:spAutoFit/>
          </a:bodyPr>
          <a:lstStyle/>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2000">
                <a:solidFill>
                  <a:srgbClr val="000000"/>
                </a:solidFill>
                <a:cs typeface="Arial" charset="0"/>
              </a:rPr>
              <a:t>MIT</a:t>
            </a:r>
          </a:p>
        </p:txBody>
      </p:sp>
      <p:cxnSp>
        <p:nvCxnSpPr>
          <p:cNvPr id="55299" name="AutoShape 3"/>
          <p:cNvCxnSpPr>
            <a:cxnSpLocks noChangeShapeType="1"/>
            <a:stCxn id="55315" idx="3"/>
            <a:endCxn id="55312" idx="7"/>
          </p:cNvCxnSpPr>
          <p:nvPr/>
        </p:nvCxnSpPr>
        <p:spPr bwMode="auto">
          <a:xfrm flipH="1">
            <a:off x="3181350" y="2051050"/>
            <a:ext cx="781050" cy="438150"/>
          </a:xfrm>
          <a:prstGeom prst="bentConnector3">
            <a:avLst>
              <a:gd name="adj1" fmla="val 50000"/>
            </a:avLst>
          </a:prstGeom>
          <a:noFill/>
          <a:ln w="9525" cap="flat">
            <a:solidFill>
              <a:srgbClr val="000000"/>
            </a:solidFill>
            <a:round/>
            <a:headEnd/>
            <a:tailEnd/>
          </a:ln>
          <a:effectLst/>
        </p:spPr>
      </p:cxnSp>
      <p:cxnSp>
        <p:nvCxnSpPr>
          <p:cNvPr id="55300" name="AutoShape 4"/>
          <p:cNvCxnSpPr>
            <a:cxnSpLocks noChangeShapeType="1"/>
            <a:stCxn id="55315" idx="5"/>
            <a:endCxn id="55311" idx="1"/>
          </p:cNvCxnSpPr>
          <p:nvPr/>
        </p:nvCxnSpPr>
        <p:spPr bwMode="auto">
          <a:xfrm>
            <a:off x="5065713" y="2051050"/>
            <a:ext cx="1246187" cy="438150"/>
          </a:xfrm>
          <a:prstGeom prst="bentConnector3">
            <a:avLst>
              <a:gd name="adj1" fmla="val 50000"/>
            </a:avLst>
          </a:prstGeom>
          <a:noFill/>
          <a:ln w="9525" cap="flat">
            <a:solidFill>
              <a:srgbClr val="000000"/>
            </a:solidFill>
            <a:round/>
            <a:headEnd/>
            <a:tailEnd/>
          </a:ln>
          <a:effectLst/>
        </p:spPr>
      </p:cxnSp>
      <p:cxnSp>
        <p:nvCxnSpPr>
          <p:cNvPr id="55301" name="AutoShape 5"/>
          <p:cNvCxnSpPr>
            <a:cxnSpLocks noChangeShapeType="1"/>
            <a:stCxn id="55312" idx="4"/>
          </p:cNvCxnSpPr>
          <p:nvPr/>
        </p:nvCxnSpPr>
        <p:spPr bwMode="auto">
          <a:xfrm flipH="1">
            <a:off x="906463" y="3724275"/>
            <a:ext cx="1560512" cy="277813"/>
          </a:xfrm>
          <a:prstGeom prst="bentConnector3">
            <a:avLst>
              <a:gd name="adj1" fmla="val 50000"/>
            </a:avLst>
          </a:prstGeom>
          <a:noFill/>
          <a:ln w="9525" cap="flat">
            <a:solidFill>
              <a:srgbClr val="000000"/>
            </a:solidFill>
            <a:round/>
            <a:headEnd/>
            <a:tailEnd/>
          </a:ln>
          <a:effectLst/>
        </p:spPr>
      </p:cxnSp>
      <p:sp>
        <p:nvSpPr>
          <p:cNvPr id="55302" name="Text Box 6"/>
          <p:cNvSpPr txBox="1">
            <a:spLocks noChangeArrowheads="1"/>
          </p:cNvSpPr>
          <p:nvPr/>
        </p:nvSpPr>
        <p:spPr bwMode="auto">
          <a:xfrm>
            <a:off x="2181225" y="4740275"/>
            <a:ext cx="631825" cy="398463"/>
          </a:xfrm>
          <a:prstGeom prst="rect">
            <a:avLst/>
          </a:prstGeom>
          <a:noFill/>
          <a:ln w="9525" cap="flat">
            <a:noFill/>
            <a:round/>
            <a:headEnd/>
            <a:tailEnd/>
          </a:ln>
          <a:effectLst/>
        </p:spPr>
        <p:txBody>
          <a:bodyPr wrap="none" lIns="90000" tIns="46800" rIns="90000" bIns="46800" anchor="ctr">
            <a:spAutoFit/>
          </a:bodyPr>
          <a:lstStyle/>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2000">
                <a:solidFill>
                  <a:srgbClr val="000000"/>
                </a:solidFill>
                <a:cs typeface="Arial" charset="0"/>
              </a:rPr>
              <a:t>IBM</a:t>
            </a:r>
          </a:p>
        </p:txBody>
      </p:sp>
      <p:sp>
        <p:nvSpPr>
          <p:cNvPr id="55303" name="Text Box 7"/>
          <p:cNvSpPr txBox="1">
            <a:spLocks noChangeArrowheads="1"/>
          </p:cNvSpPr>
          <p:nvPr/>
        </p:nvSpPr>
        <p:spPr bwMode="auto">
          <a:xfrm>
            <a:off x="2787650" y="4402138"/>
            <a:ext cx="973138" cy="398462"/>
          </a:xfrm>
          <a:prstGeom prst="rect">
            <a:avLst/>
          </a:prstGeom>
          <a:noFill/>
          <a:ln w="9525" cap="flat">
            <a:noFill/>
            <a:round/>
            <a:headEnd/>
            <a:tailEnd/>
          </a:ln>
          <a:effectLst/>
        </p:spPr>
        <p:txBody>
          <a:bodyPr wrap="none" lIns="90000" tIns="46800" rIns="90000" bIns="46800" anchor="ctr">
            <a:spAutoFit/>
          </a:bodyPr>
          <a:lstStyle/>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2000">
                <a:solidFill>
                  <a:srgbClr val="000000"/>
                </a:solidFill>
                <a:cs typeface="Arial" charset="0"/>
              </a:rPr>
              <a:t>Mozilla</a:t>
            </a:r>
          </a:p>
        </p:txBody>
      </p:sp>
      <p:cxnSp>
        <p:nvCxnSpPr>
          <p:cNvPr id="55304" name="AutoShape 8"/>
          <p:cNvCxnSpPr>
            <a:cxnSpLocks noChangeShapeType="1"/>
            <a:stCxn id="55312" idx="4"/>
            <a:endCxn id="55303" idx="0"/>
          </p:cNvCxnSpPr>
          <p:nvPr/>
        </p:nvCxnSpPr>
        <p:spPr bwMode="auto">
          <a:xfrm>
            <a:off x="2466975" y="3724275"/>
            <a:ext cx="808038" cy="677863"/>
          </a:xfrm>
          <a:prstGeom prst="bentConnector3">
            <a:avLst>
              <a:gd name="adj1" fmla="val 50000"/>
            </a:avLst>
          </a:prstGeom>
          <a:noFill/>
          <a:ln w="9525" cap="flat">
            <a:solidFill>
              <a:srgbClr val="000000"/>
            </a:solidFill>
            <a:round/>
            <a:headEnd/>
            <a:tailEnd/>
          </a:ln>
          <a:effectLst/>
        </p:spPr>
      </p:cxnSp>
      <p:cxnSp>
        <p:nvCxnSpPr>
          <p:cNvPr id="55305" name="AutoShape 9"/>
          <p:cNvCxnSpPr>
            <a:cxnSpLocks noChangeShapeType="1"/>
            <a:stCxn id="55312" idx="4"/>
            <a:endCxn id="55302" idx="0"/>
          </p:cNvCxnSpPr>
          <p:nvPr/>
        </p:nvCxnSpPr>
        <p:spPr bwMode="auto">
          <a:xfrm>
            <a:off x="2466975" y="3724275"/>
            <a:ext cx="30163" cy="1016000"/>
          </a:xfrm>
          <a:prstGeom prst="bentConnector3">
            <a:avLst>
              <a:gd name="adj1" fmla="val 50000"/>
            </a:avLst>
          </a:prstGeom>
          <a:noFill/>
          <a:ln w="9525" cap="flat">
            <a:solidFill>
              <a:srgbClr val="000000"/>
            </a:solidFill>
            <a:round/>
            <a:headEnd/>
            <a:tailEnd/>
          </a:ln>
          <a:effectLst/>
        </p:spPr>
      </p:cxnSp>
      <p:sp>
        <p:nvSpPr>
          <p:cNvPr id="55306" name="Text Box 10"/>
          <p:cNvSpPr txBox="1">
            <a:spLocks noChangeArrowheads="1"/>
          </p:cNvSpPr>
          <p:nvPr/>
        </p:nvSpPr>
        <p:spPr bwMode="auto">
          <a:xfrm>
            <a:off x="8089900" y="4164013"/>
            <a:ext cx="747713" cy="398462"/>
          </a:xfrm>
          <a:prstGeom prst="rect">
            <a:avLst/>
          </a:prstGeom>
          <a:noFill/>
          <a:ln w="9525" cap="flat">
            <a:noFill/>
            <a:round/>
            <a:headEnd/>
            <a:tailEnd/>
          </a:ln>
          <a:effectLst/>
        </p:spPr>
        <p:txBody>
          <a:bodyPr wrap="none" lIns="90000" tIns="46800" rIns="90000" bIns="46800" anchor="ctr">
            <a:spAutoFit/>
          </a:bodyPr>
          <a:lstStyle/>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2000">
                <a:solidFill>
                  <a:srgbClr val="000000"/>
                </a:solidFill>
                <a:cs typeface="Arial" charset="0"/>
              </a:rPr>
              <a:t>W3C</a:t>
            </a:r>
          </a:p>
        </p:txBody>
      </p:sp>
      <p:sp>
        <p:nvSpPr>
          <p:cNvPr id="55307" name="Text Box 11"/>
          <p:cNvSpPr txBox="1">
            <a:spLocks noChangeArrowheads="1"/>
          </p:cNvSpPr>
          <p:nvPr/>
        </p:nvSpPr>
        <p:spPr bwMode="auto">
          <a:xfrm>
            <a:off x="5149850" y="4664075"/>
            <a:ext cx="1044575" cy="398463"/>
          </a:xfrm>
          <a:prstGeom prst="rect">
            <a:avLst/>
          </a:prstGeom>
          <a:noFill/>
          <a:ln w="9525" cap="flat">
            <a:noFill/>
            <a:round/>
            <a:headEnd/>
            <a:tailEnd/>
          </a:ln>
          <a:effectLst/>
        </p:spPr>
        <p:txBody>
          <a:bodyPr wrap="none" lIns="90000" tIns="46800" rIns="90000" bIns="46800" anchor="ctr">
            <a:spAutoFit/>
          </a:bodyPr>
          <a:lstStyle/>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2000">
                <a:solidFill>
                  <a:srgbClr val="000000"/>
                </a:solidFill>
                <a:cs typeface="Arial" charset="0"/>
              </a:rPr>
              <a:t>Apache</a:t>
            </a:r>
          </a:p>
        </p:txBody>
      </p:sp>
      <p:cxnSp>
        <p:nvCxnSpPr>
          <p:cNvPr id="55308" name="AutoShape 12"/>
          <p:cNvCxnSpPr>
            <a:cxnSpLocks noChangeShapeType="1"/>
            <a:stCxn id="55311" idx="4"/>
            <a:endCxn id="55307" idx="0"/>
          </p:cNvCxnSpPr>
          <p:nvPr/>
        </p:nvCxnSpPr>
        <p:spPr bwMode="auto">
          <a:xfrm flipH="1">
            <a:off x="5670550" y="3724275"/>
            <a:ext cx="1449388" cy="941388"/>
          </a:xfrm>
          <a:prstGeom prst="bentConnector3">
            <a:avLst>
              <a:gd name="adj1" fmla="val 50000"/>
            </a:avLst>
          </a:prstGeom>
          <a:noFill/>
          <a:ln w="9525" cap="flat">
            <a:solidFill>
              <a:srgbClr val="000000"/>
            </a:solidFill>
            <a:round/>
            <a:headEnd/>
            <a:tailEnd/>
          </a:ln>
          <a:effectLst/>
        </p:spPr>
      </p:cxnSp>
      <p:cxnSp>
        <p:nvCxnSpPr>
          <p:cNvPr id="55309" name="AutoShape 13"/>
          <p:cNvCxnSpPr>
            <a:cxnSpLocks noChangeShapeType="1"/>
            <a:stCxn id="55311" idx="4"/>
            <a:endCxn id="55298" idx="0"/>
          </p:cNvCxnSpPr>
          <p:nvPr/>
        </p:nvCxnSpPr>
        <p:spPr bwMode="auto">
          <a:xfrm>
            <a:off x="7119938" y="3724275"/>
            <a:ext cx="685800" cy="969963"/>
          </a:xfrm>
          <a:prstGeom prst="bentConnector3">
            <a:avLst>
              <a:gd name="adj1" fmla="val 50000"/>
            </a:avLst>
          </a:prstGeom>
          <a:noFill/>
          <a:ln w="9525" cap="flat">
            <a:solidFill>
              <a:srgbClr val="000000"/>
            </a:solidFill>
            <a:round/>
            <a:headEnd/>
            <a:tailEnd/>
          </a:ln>
          <a:effectLst/>
        </p:spPr>
      </p:cxnSp>
      <p:cxnSp>
        <p:nvCxnSpPr>
          <p:cNvPr id="55310" name="AutoShape 14"/>
          <p:cNvCxnSpPr>
            <a:cxnSpLocks noChangeShapeType="1"/>
            <a:stCxn id="55311" idx="4"/>
            <a:endCxn id="55306" idx="0"/>
          </p:cNvCxnSpPr>
          <p:nvPr/>
        </p:nvCxnSpPr>
        <p:spPr bwMode="auto">
          <a:xfrm>
            <a:off x="7119938" y="3724275"/>
            <a:ext cx="1343025" cy="439738"/>
          </a:xfrm>
          <a:prstGeom prst="bentConnector3">
            <a:avLst>
              <a:gd name="adj1" fmla="val 50000"/>
            </a:avLst>
          </a:prstGeom>
          <a:noFill/>
          <a:ln w="9525" cap="flat">
            <a:solidFill>
              <a:srgbClr val="000000"/>
            </a:solidFill>
            <a:round/>
            <a:headEnd/>
            <a:tailEnd/>
          </a:ln>
          <a:effectLst/>
        </p:spPr>
      </p:cxnSp>
      <p:sp>
        <p:nvSpPr>
          <p:cNvPr id="55311" name="Oval 15"/>
          <p:cNvSpPr>
            <a:spLocks noChangeArrowheads="1"/>
          </p:cNvSpPr>
          <p:nvPr/>
        </p:nvSpPr>
        <p:spPr bwMode="auto">
          <a:xfrm>
            <a:off x="5976938" y="2276475"/>
            <a:ext cx="2287587" cy="1447800"/>
          </a:xfrm>
          <a:prstGeom prst="ellipse">
            <a:avLst/>
          </a:prstGeom>
          <a:solidFill>
            <a:srgbClr val="C0504D"/>
          </a:solidFill>
          <a:ln w="9525" cap="flat">
            <a:noFill/>
            <a:round/>
            <a:headEnd/>
            <a:tailEnd/>
          </a:ln>
          <a:effectLst/>
        </p:spPr>
        <p:txBody>
          <a:bodyPr wrap="none" lIns="90000" tIns="46800" rIns="90000" bIns="46800" anchor="ctr"/>
          <a:lstStyle/>
          <a:p>
            <a:pPr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600">
                <a:solidFill>
                  <a:srgbClr val="FFFFFF"/>
                </a:solidFill>
                <a:cs typeface="Arial" charset="0"/>
              </a:rPr>
              <a:t>No impact on</a:t>
            </a:r>
          </a:p>
          <a:p>
            <a:pPr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600">
                <a:solidFill>
                  <a:srgbClr val="FFFFFF"/>
                </a:solidFill>
                <a:cs typeface="Arial" charset="0"/>
              </a:rPr>
              <a:t>other code</a:t>
            </a:r>
          </a:p>
          <a:p>
            <a:pPr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600">
                <a:solidFill>
                  <a:srgbClr val="FFFFFF"/>
                </a:solidFill>
                <a:cs typeface="Arial" charset="0"/>
              </a:rPr>
              <a:t>(Permissive)</a:t>
            </a:r>
          </a:p>
        </p:txBody>
      </p:sp>
      <p:sp>
        <p:nvSpPr>
          <p:cNvPr id="55312" name="Oval 16"/>
          <p:cNvSpPr>
            <a:spLocks noChangeArrowheads="1"/>
          </p:cNvSpPr>
          <p:nvPr/>
        </p:nvSpPr>
        <p:spPr bwMode="auto">
          <a:xfrm>
            <a:off x="1457325" y="2276475"/>
            <a:ext cx="2019300" cy="1447800"/>
          </a:xfrm>
          <a:prstGeom prst="ellipse">
            <a:avLst/>
          </a:prstGeom>
          <a:solidFill>
            <a:srgbClr val="C56403"/>
          </a:solidFill>
          <a:ln w="9525" cap="flat">
            <a:noFill/>
            <a:round/>
            <a:headEnd/>
            <a:tailEnd/>
          </a:ln>
          <a:effectLst/>
        </p:spPr>
        <p:txBody>
          <a:bodyPr wrap="none" lIns="90000" tIns="46800" rIns="90000" bIns="46800" anchor="ctr"/>
          <a:lstStyle/>
          <a:p>
            <a:pPr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solidFill>
                  <a:srgbClr val="FFFFFF"/>
                </a:solidFill>
                <a:cs typeface="Arial" charset="0"/>
              </a:rPr>
              <a:t>Copyleft</a:t>
            </a:r>
          </a:p>
        </p:txBody>
      </p:sp>
      <p:sp>
        <p:nvSpPr>
          <p:cNvPr id="55313" name="Text Box 17"/>
          <p:cNvSpPr txBox="1">
            <a:spLocks noChangeArrowheads="1"/>
          </p:cNvSpPr>
          <p:nvPr/>
        </p:nvSpPr>
        <p:spPr bwMode="auto">
          <a:xfrm>
            <a:off x="1165225" y="4379913"/>
            <a:ext cx="1327150" cy="398462"/>
          </a:xfrm>
          <a:prstGeom prst="rect">
            <a:avLst/>
          </a:prstGeom>
          <a:noFill/>
          <a:ln w="9525" cap="flat">
            <a:noFill/>
            <a:round/>
            <a:headEnd/>
            <a:tailEnd/>
          </a:ln>
          <a:effectLst/>
        </p:spPr>
        <p:txBody>
          <a:bodyPr wrap="none" lIns="90000" tIns="46800" rIns="90000" bIns="46800" anchor="ctr">
            <a:spAutoFit/>
          </a:bodyPr>
          <a:lstStyle/>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2000">
                <a:solidFill>
                  <a:srgbClr val="000000"/>
                </a:solidFill>
                <a:cs typeface="Arial" charset="0"/>
              </a:rPr>
              <a:t>GNU GPL</a:t>
            </a:r>
          </a:p>
        </p:txBody>
      </p:sp>
      <p:cxnSp>
        <p:nvCxnSpPr>
          <p:cNvPr id="55314" name="AutoShape 18"/>
          <p:cNvCxnSpPr>
            <a:cxnSpLocks noChangeShapeType="1"/>
            <a:stCxn id="55312" idx="4"/>
            <a:endCxn id="55313" idx="0"/>
          </p:cNvCxnSpPr>
          <p:nvPr/>
        </p:nvCxnSpPr>
        <p:spPr bwMode="auto">
          <a:xfrm flipH="1">
            <a:off x="1827213" y="3724275"/>
            <a:ext cx="639762" cy="655638"/>
          </a:xfrm>
          <a:prstGeom prst="bentConnector3">
            <a:avLst>
              <a:gd name="adj1" fmla="val 50000"/>
            </a:avLst>
          </a:prstGeom>
          <a:noFill/>
          <a:ln w="9525" cap="flat">
            <a:solidFill>
              <a:srgbClr val="000000"/>
            </a:solidFill>
            <a:round/>
            <a:headEnd/>
            <a:tailEnd/>
          </a:ln>
          <a:effectLst/>
        </p:spPr>
      </p:cxnSp>
      <p:sp>
        <p:nvSpPr>
          <p:cNvPr id="55315" name="Oval 19"/>
          <p:cNvSpPr>
            <a:spLocks noChangeArrowheads="1"/>
          </p:cNvSpPr>
          <p:nvPr/>
        </p:nvSpPr>
        <p:spPr bwMode="auto">
          <a:xfrm>
            <a:off x="3733800" y="1217613"/>
            <a:ext cx="1558925" cy="977900"/>
          </a:xfrm>
          <a:prstGeom prst="ellipse">
            <a:avLst/>
          </a:prstGeom>
          <a:solidFill>
            <a:srgbClr val="298527"/>
          </a:solidFill>
          <a:ln w="9525" cap="flat">
            <a:noFill/>
            <a:round/>
            <a:headEnd/>
            <a:tailEnd/>
          </a:ln>
          <a:effectLst/>
        </p:spPr>
        <p:txBody>
          <a:bodyPr wrap="none" lIns="90000" tIns="46800" rIns="90000" bIns="46800" anchor="ctr"/>
          <a:lstStyle/>
          <a:p>
            <a:pPr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2000">
                <a:solidFill>
                  <a:srgbClr val="FFFFFF"/>
                </a:solidFill>
                <a:cs typeface="Arial" charset="0"/>
              </a:rPr>
              <a:t>FOSS</a:t>
            </a:r>
          </a:p>
          <a:p>
            <a:pPr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2000">
                <a:solidFill>
                  <a:srgbClr val="FFFFFF"/>
                </a:solidFill>
                <a:cs typeface="Arial" charset="0"/>
              </a:rPr>
              <a:t>“as-is”</a:t>
            </a:r>
          </a:p>
        </p:txBody>
      </p:sp>
      <p:grpSp>
        <p:nvGrpSpPr>
          <p:cNvPr id="2" name="Group 20"/>
          <p:cNvGrpSpPr>
            <a:grpSpLocks/>
          </p:cNvGrpSpPr>
          <p:nvPr/>
        </p:nvGrpSpPr>
        <p:grpSpPr bwMode="auto">
          <a:xfrm>
            <a:off x="6426200" y="3649664"/>
            <a:ext cx="701675" cy="1735138"/>
            <a:chOff x="4048" y="2833"/>
            <a:chExt cx="442" cy="1093"/>
          </a:xfrm>
        </p:grpSpPr>
        <p:cxnSp>
          <p:nvCxnSpPr>
            <p:cNvPr id="55317" name="AutoShape 21"/>
            <p:cNvCxnSpPr>
              <a:cxnSpLocks noChangeShapeType="1"/>
              <a:stCxn id="55311" idx="4"/>
              <a:endCxn id="55318" idx="0"/>
            </p:cNvCxnSpPr>
            <p:nvPr/>
          </p:nvCxnSpPr>
          <p:spPr bwMode="auto">
            <a:xfrm rot="5400000">
              <a:off x="3955" y="3146"/>
              <a:ext cx="844" cy="217"/>
            </a:xfrm>
            <a:prstGeom prst="bentConnector3">
              <a:avLst>
                <a:gd name="adj1" fmla="val 50000"/>
              </a:avLst>
            </a:prstGeom>
            <a:noFill/>
            <a:ln w="9525" cap="flat">
              <a:solidFill>
                <a:srgbClr val="000000"/>
              </a:solidFill>
              <a:round/>
              <a:headEnd/>
              <a:tailEnd/>
            </a:ln>
            <a:effectLst/>
          </p:spPr>
        </p:cxnSp>
        <p:sp>
          <p:nvSpPr>
            <p:cNvPr id="55318" name="Text Box 22"/>
            <p:cNvSpPr txBox="1">
              <a:spLocks noChangeArrowheads="1"/>
            </p:cNvSpPr>
            <p:nvPr/>
          </p:nvSpPr>
          <p:spPr bwMode="auto">
            <a:xfrm>
              <a:off x="4048" y="3676"/>
              <a:ext cx="442" cy="250"/>
            </a:xfrm>
            <a:prstGeom prst="rect">
              <a:avLst/>
            </a:prstGeom>
            <a:noFill/>
            <a:ln w="9525" cap="flat">
              <a:noFill/>
              <a:round/>
              <a:headEnd/>
              <a:tailEnd/>
            </a:ln>
            <a:effectLst/>
          </p:spPr>
          <p:txBody>
            <a:bodyPr wrap="none" lIns="90000" tIns="46800" rIns="90000" bIns="46800" anchor="ctr">
              <a:spAutoFit/>
            </a:bodyPr>
            <a:lstStyle/>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2000">
                  <a:solidFill>
                    <a:srgbClr val="000000"/>
                  </a:solidFill>
                  <a:cs typeface="Arial" charset="0"/>
                </a:rPr>
                <a:t>BSD</a:t>
              </a:r>
            </a:p>
          </p:txBody>
        </p:sp>
      </p:grpSp>
      <p:cxnSp>
        <p:nvCxnSpPr>
          <p:cNvPr id="55319" name="AutoShape 23"/>
          <p:cNvCxnSpPr>
            <a:cxnSpLocks noChangeShapeType="1"/>
            <a:stCxn id="55312" idx="4"/>
            <a:endCxn id="55320" idx="0"/>
          </p:cNvCxnSpPr>
          <p:nvPr/>
        </p:nvCxnSpPr>
        <p:spPr bwMode="auto">
          <a:xfrm>
            <a:off x="2466975" y="3724275"/>
            <a:ext cx="1654175" cy="352425"/>
          </a:xfrm>
          <a:prstGeom prst="bentConnector3">
            <a:avLst>
              <a:gd name="adj1" fmla="val 50000"/>
            </a:avLst>
          </a:prstGeom>
          <a:noFill/>
          <a:ln w="9525" cap="flat">
            <a:solidFill>
              <a:srgbClr val="000000"/>
            </a:solidFill>
            <a:round/>
            <a:headEnd/>
            <a:tailEnd/>
          </a:ln>
          <a:effectLst/>
        </p:spPr>
      </p:cxnSp>
      <p:sp>
        <p:nvSpPr>
          <p:cNvPr id="55320" name="Text Box 24"/>
          <p:cNvSpPr txBox="1">
            <a:spLocks noChangeArrowheads="1"/>
          </p:cNvSpPr>
          <p:nvPr/>
        </p:nvSpPr>
        <p:spPr bwMode="auto">
          <a:xfrm>
            <a:off x="3476625" y="4076700"/>
            <a:ext cx="1289050" cy="398463"/>
          </a:xfrm>
          <a:prstGeom prst="rect">
            <a:avLst/>
          </a:prstGeom>
          <a:noFill/>
          <a:ln w="9525" cap="flat">
            <a:noFill/>
            <a:round/>
            <a:headEnd/>
            <a:tailEnd/>
          </a:ln>
          <a:effectLst/>
        </p:spPr>
        <p:txBody>
          <a:bodyPr lIns="90000" tIns="46800" rIns="90000" bIns="46800" anchor="ctr">
            <a:spAutoFit/>
          </a:bodyPr>
          <a:lstStyle/>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2000">
                <a:solidFill>
                  <a:srgbClr val="000000"/>
                </a:solidFill>
                <a:cs typeface="Arial" charset="0"/>
              </a:rPr>
              <a:t>Eclipse</a:t>
            </a:r>
          </a:p>
        </p:txBody>
      </p:sp>
      <p:sp>
        <p:nvSpPr>
          <p:cNvPr id="55321" name="Text Box 25"/>
          <p:cNvSpPr txBox="1">
            <a:spLocks noChangeArrowheads="1"/>
          </p:cNvSpPr>
          <p:nvPr/>
        </p:nvSpPr>
        <p:spPr bwMode="auto">
          <a:xfrm>
            <a:off x="425450" y="152400"/>
            <a:ext cx="8229600" cy="1143000"/>
          </a:xfrm>
          <a:prstGeom prst="rect">
            <a:avLst/>
          </a:prstGeom>
          <a:noFill/>
          <a:ln w="9525" cap="flat">
            <a:noFill/>
            <a:round/>
            <a:headEnd/>
            <a:tailEnd/>
          </a:ln>
          <a:effectLst/>
        </p:spPr>
        <p:txBody>
          <a:bodyPr lIns="90000" tIns="46800" rIns="90000" bIns="46800" anchor="ctr"/>
          <a:lstStyle/>
          <a:p>
            <a:pPr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4000">
                <a:solidFill>
                  <a:srgbClr val="000000"/>
                </a:solidFill>
                <a:latin typeface="Calibri" pitchFamily="32" charset="0"/>
                <a:cs typeface="Arial" charset="0"/>
              </a:rPr>
              <a:t>Two Types of FOSS Licenses</a:t>
            </a:r>
          </a:p>
        </p:txBody>
      </p:sp>
      <p:pic>
        <p:nvPicPr>
          <p:cNvPr id="27" name="Picture 3"/>
          <p:cNvPicPr>
            <a:picLocks noChangeAspect="1" noChangeArrowheads="1"/>
          </p:cNvPicPr>
          <p:nvPr/>
        </p:nvPicPr>
        <p:blipFill>
          <a:blip r:embed="rId3" cstate="print"/>
          <a:srcRect/>
          <a:stretch>
            <a:fillRect/>
          </a:stretch>
        </p:blipFill>
        <p:spPr bwMode="auto">
          <a:xfrm>
            <a:off x="228600" y="6324600"/>
            <a:ext cx="838200" cy="295275"/>
          </a:xfrm>
          <a:prstGeom prst="rect">
            <a:avLst/>
          </a:prstGeom>
          <a:noFill/>
          <a:ln w="9525" cap="flat">
            <a:noFill/>
            <a:round/>
            <a:headEnd/>
            <a:tailEnd/>
          </a:ln>
          <a:effectLst/>
        </p:spPr>
      </p:pic>
      <p:sp>
        <p:nvSpPr>
          <p:cNvPr id="28" name="Rectangle 2"/>
          <p:cNvSpPr txBox="1">
            <a:spLocks noChangeArrowheads="1"/>
          </p:cNvSpPr>
          <p:nvPr/>
        </p:nvSpPr>
        <p:spPr bwMode="auto">
          <a:xfrm>
            <a:off x="1219200" y="6324600"/>
            <a:ext cx="5529262" cy="30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ts val="600"/>
              </a:spcAft>
              <a:buClrTx/>
              <a:buSz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kumimoji="0" lang="en-US" sz="1100" b="0" i="0" u="none" strike="noStrike" kern="1200" cap="none" spc="0" normalizeH="0" baseline="0" noProof="0" dirty="0" smtClean="0">
                <a:ln>
                  <a:noFill/>
                </a:ln>
                <a:effectLst/>
                <a:uLnTx/>
                <a:uFillTx/>
                <a:latin typeface="Century Gothic" pitchFamily="32" charset="0"/>
                <a:ea typeface="+mj-ea"/>
                <a:cs typeface="+mj-cs"/>
              </a:rPr>
              <a:t>ORGANIZATIONAL PARTICIPATION IN OPEN COMMUNITIES: MODULE 1</a:t>
            </a:r>
            <a:endParaRPr kumimoji="0" lang="en-US" sz="1100" b="0" i="0" u="none" strike="noStrike" kern="1200" cap="none" spc="0" normalizeH="0" baseline="0" noProof="0" dirty="0">
              <a:ln>
                <a:noFill/>
              </a:ln>
              <a:effectLst/>
              <a:uLnTx/>
              <a:uFillTx/>
              <a:latin typeface="Century Gothic" pitchFamily="32" charset="0"/>
              <a:ea typeface="+mj-ea"/>
              <a:cs typeface="+mj-cs"/>
            </a:endParaRPr>
          </a:p>
        </p:txBody>
      </p:sp>
    </p:spTree>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Licensing and IP – </a:t>
            </a:r>
            <a:r>
              <a:rPr lang="en-US" dirty="0" smtClean="0"/>
              <a:t>3</a:t>
            </a:r>
            <a:r>
              <a:rPr lang="en-US" dirty="0" smtClean="0"/>
              <a:t/>
            </a:r>
            <a:br>
              <a:rPr lang="en-US" dirty="0" smtClean="0"/>
            </a:br>
            <a:r>
              <a:rPr lang="en-US" dirty="0" smtClean="0"/>
              <a:t>An Open Source License Must:</a:t>
            </a:r>
            <a:endParaRPr lang="en-US" dirty="0"/>
          </a:p>
        </p:txBody>
      </p:sp>
      <p:sp>
        <p:nvSpPr>
          <p:cNvPr id="3" name="Content Placeholder 2"/>
          <p:cNvSpPr>
            <a:spLocks noGrp="1"/>
          </p:cNvSpPr>
          <p:nvPr>
            <p:ph idx="1"/>
          </p:nvPr>
        </p:nvSpPr>
        <p:spPr/>
        <p:txBody>
          <a:bodyPr>
            <a:normAutofit fontScale="92500"/>
          </a:bodyPr>
          <a:lstStyle/>
          <a:p>
            <a:r>
              <a:rPr lang="en-US" dirty="0" smtClean="0"/>
              <a:t>Grant the licensee right to distribute software,  including right to charge for it</a:t>
            </a:r>
          </a:p>
          <a:p>
            <a:r>
              <a:rPr lang="en-US" dirty="0" smtClean="0"/>
              <a:t>Grant access to the program’s source code</a:t>
            </a:r>
          </a:p>
          <a:p>
            <a:r>
              <a:rPr lang="en-US" dirty="0" smtClean="0"/>
              <a:t>Grant the right to modify the program</a:t>
            </a:r>
          </a:p>
          <a:p>
            <a:r>
              <a:rPr lang="en-US" dirty="0" smtClean="0"/>
              <a:t>Grant the right to distribute modified versions of the program</a:t>
            </a:r>
          </a:p>
          <a:p>
            <a:r>
              <a:rPr lang="en-US" dirty="0" smtClean="0"/>
              <a:t>Allow use of the program by all persons or groups in all fields of </a:t>
            </a:r>
            <a:r>
              <a:rPr lang="en-US" dirty="0" err="1" smtClean="0"/>
              <a:t>endeavour</a:t>
            </a:r>
            <a:endParaRPr lang="en-US" dirty="0" smtClean="0"/>
          </a:p>
        </p:txBody>
      </p:sp>
      <p:sp>
        <p:nvSpPr>
          <p:cNvPr id="4" name="Slide Number Placeholder 3"/>
          <p:cNvSpPr>
            <a:spLocks noGrp="1"/>
          </p:cNvSpPr>
          <p:nvPr>
            <p:ph type="sldNum" sz="quarter" idx="12"/>
          </p:nvPr>
        </p:nvSpPr>
        <p:spPr/>
        <p:txBody>
          <a:bodyPr/>
          <a:lstStyle/>
          <a:p>
            <a:pPr>
              <a:defRPr/>
            </a:pPr>
            <a:fld id="{8425EBC2-12FA-4DAC-9208-53513007645F}" type="slidenum">
              <a:rPr lang="en-US" smtClean="0"/>
              <a:pPr>
                <a:defRPr/>
              </a:pPr>
              <a:t>19</a:t>
            </a:fld>
            <a:endParaRPr lang="en-US"/>
          </a:p>
        </p:txBody>
      </p:sp>
      <p:sp>
        <p:nvSpPr>
          <p:cNvPr id="5" name="TextBox 4"/>
          <p:cNvSpPr txBox="1"/>
          <p:nvPr/>
        </p:nvSpPr>
        <p:spPr>
          <a:xfrm>
            <a:off x="990600" y="6096000"/>
            <a:ext cx="6327373" cy="646331"/>
          </a:xfrm>
          <a:prstGeom prst="rect">
            <a:avLst/>
          </a:prstGeom>
          <a:noFill/>
        </p:spPr>
        <p:txBody>
          <a:bodyPr wrap="none" rtlCol="0">
            <a:spAutoFit/>
          </a:bodyPr>
          <a:lstStyle/>
          <a:p>
            <a:r>
              <a:rPr lang="en-US" dirty="0" smtClean="0"/>
              <a:t>University of Oxford, licensed under the Creative Commons </a:t>
            </a:r>
          </a:p>
          <a:p>
            <a:r>
              <a:rPr lang="en-US" dirty="0" smtClean="0"/>
              <a:t>Attribution-</a:t>
            </a:r>
            <a:r>
              <a:rPr lang="en-US" dirty="0" err="1" smtClean="0"/>
              <a:t>ShareAlike</a:t>
            </a:r>
            <a:r>
              <a:rPr lang="en-US" dirty="0" smtClean="0"/>
              <a:t> 2.0 England &amp; Wales license.</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Overview</a:t>
            </a:r>
            <a:endParaRPr lang="en-US" dirty="0"/>
          </a:p>
        </p:txBody>
      </p:sp>
      <p:sp>
        <p:nvSpPr>
          <p:cNvPr id="3" name="Content Placeholder 2"/>
          <p:cNvSpPr>
            <a:spLocks noGrp="1"/>
          </p:cNvSpPr>
          <p:nvPr>
            <p:ph idx="1"/>
          </p:nvPr>
        </p:nvSpPr>
        <p:spPr/>
        <p:txBody>
          <a:bodyPr/>
          <a:lstStyle/>
          <a:p>
            <a:r>
              <a:rPr lang="en-US" dirty="0" smtClean="0"/>
              <a:t>Instructional style</a:t>
            </a:r>
          </a:p>
          <a:p>
            <a:r>
              <a:rPr lang="en-US" dirty="0" smtClean="0"/>
              <a:t>Issues that may arise</a:t>
            </a:r>
          </a:p>
          <a:p>
            <a:r>
              <a:rPr lang="en-US" dirty="0" smtClean="0"/>
              <a:t>Scoping for student projects </a:t>
            </a:r>
          </a:p>
          <a:p>
            <a:r>
              <a:rPr lang="en-US" dirty="0" smtClean="0"/>
              <a:t>Evaluating student work </a:t>
            </a:r>
          </a:p>
          <a:p>
            <a:r>
              <a:rPr lang="en-US" dirty="0" smtClean="0"/>
              <a:t>Licensing and intellectual property </a:t>
            </a:r>
          </a:p>
          <a:p>
            <a:pPr>
              <a:buNone/>
            </a:pPr>
            <a:endParaRPr lang="en-US" dirty="0"/>
          </a:p>
        </p:txBody>
      </p:sp>
      <p:sp>
        <p:nvSpPr>
          <p:cNvPr id="4" name="Slide Number Placeholder 3"/>
          <p:cNvSpPr>
            <a:spLocks noGrp="1"/>
          </p:cNvSpPr>
          <p:nvPr>
            <p:ph type="sldNum" sz="quarter" idx="12"/>
          </p:nvPr>
        </p:nvSpPr>
        <p:spPr/>
        <p:txBody>
          <a:bodyPr/>
          <a:lstStyle/>
          <a:p>
            <a:pPr>
              <a:defRPr/>
            </a:pPr>
            <a:fld id="{8425EBC2-12FA-4DAC-9208-53513007645F}" type="slidenum">
              <a:rPr lang="en-US" smtClean="0"/>
              <a:pPr>
                <a:defRPr/>
              </a:pPr>
              <a:t>2</a:t>
            </a:fld>
            <a:endParaRPr lang="en-US"/>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Licensing and IP – </a:t>
            </a:r>
            <a:r>
              <a:rPr lang="en-US" dirty="0" smtClean="0"/>
              <a:t>4</a:t>
            </a:r>
            <a:r>
              <a:rPr lang="en-US" dirty="0" smtClean="0"/>
              <a:t/>
            </a:r>
            <a:br>
              <a:rPr lang="en-US" dirty="0" smtClean="0"/>
            </a:br>
            <a:r>
              <a:rPr lang="en-US" dirty="0" smtClean="0"/>
              <a:t>An Open Source License Must:</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Apply to everyone who receives the program, without the need for any additional agreements</a:t>
            </a:r>
          </a:p>
          <a:p>
            <a:r>
              <a:rPr lang="en-US" dirty="0" smtClean="0"/>
              <a:t>Apply to the program it licenses, whether the program is obtained as part of a group of programs, or on its own</a:t>
            </a:r>
          </a:p>
          <a:p>
            <a:r>
              <a:rPr lang="en-US" dirty="0" smtClean="0"/>
              <a:t>Allow distribution with any other software</a:t>
            </a:r>
          </a:p>
          <a:p>
            <a:r>
              <a:rPr lang="en-US" dirty="0" smtClean="0"/>
              <a:t>Allow distribution in any form</a:t>
            </a:r>
          </a:p>
          <a:p>
            <a:r>
              <a:rPr lang="en-US" dirty="0" smtClean="0"/>
              <a:t>GPL: Require code changes returned to community</a:t>
            </a:r>
          </a:p>
          <a:p>
            <a:pPr lvl="1"/>
            <a:r>
              <a:rPr lang="en-US" dirty="0" smtClean="0"/>
              <a:t>must also be licensed under the GPL</a:t>
            </a:r>
          </a:p>
        </p:txBody>
      </p:sp>
      <p:sp>
        <p:nvSpPr>
          <p:cNvPr id="4" name="Slide Number Placeholder 3"/>
          <p:cNvSpPr>
            <a:spLocks noGrp="1"/>
          </p:cNvSpPr>
          <p:nvPr>
            <p:ph type="sldNum" sz="quarter" idx="12"/>
          </p:nvPr>
        </p:nvSpPr>
        <p:spPr/>
        <p:txBody>
          <a:bodyPr/>
          <a:lstStyle/>
          <a:p>
            <a:pPr>
              <a:defRPr/>
            </a:pPr>
            <a:fld id="{8425EBC2-12FA-4DAC-9208-53513007645F}" type="slidenum">
              <a:rPr lang="en-US" smtClean="0"/>
              <a:pPr>
                <a:defRPr/>
              </a:pPr>
              <a:t>20</a:t>
            </a:fld>
            <a:endParaRPr lang="en-US"/>
          </a:p>
        </p:txBody>
      </p:sp>
      <p:sp>
        <p:nvSpPr>
          <p:cNvPr id="5" name="TextBox 4"/>
          <p:cNvSpPr txBox="1"/>
          <p:nvPr/>
        </p:nvSpPr>
        <p:spPr>
          <a:xfrm>
            <a:off x="990600" y="6096000"/>
            <a:ext cx="6327373" cy="646331"/>
          </a:xfrm>
          <a:prstGeom prst="rect">
            <a:avLst/>
          </a:prstGeom>
          <a:noFill/>
        </p:spPr>
        <p:txBody>
          <a:bodyPr wrap="none" rtlCol="0">
            <a:spAutoFit/>
          </a:bodyPr>
          <a:lstStyle/>
          <a:p>
            <a:r>
              <a:rPr lang="en-US" dirty="0" smtClean="0"/>
              <a:t>University of Oxford, licensed under the Creative Commons </a:t>
            </a:r>
          </a:p>
          <a:p>
            <a:r>
              <a:rPr lang="en-US" dirty="0" smtClean="0"/>
              <a:t>Attribution-</a:t>
            </a:r>
            <a:r>
              <a:rPr lang="en-US" dirty="0" err="1" smtClean="0"/>
              <a:t>ShareAlike</a:t>
            </a:r>
            <a:r>
              <a:rPr lang="en-US" dirty="0" smtClean="0"/>
              <a:t> 2.0 England &amp; Wales license.</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Instructional Style - 1</a:t>
            </a:r>
            <a:endParaRPr lang="en-US" dirty="0"/>
          </a:p>
        </p:txBody>
      </p:sp>
      <p:sp>
        <p:nvSpPr>
          <p:cNvPr id="3" name="Content Placeholder 2"/>
          <p:cNvSpPr>
            <a:spLocks noGrp="1"/>
          </p:cNvSpPr>
          <p:nvPr>
            <p:ph idx="1"/>
          </p:nvPr>
        </p:nvSpPr>
        <p:spPr/>
        <p:txBody>
          <a:bodyPr/>
          <a:lstStyle/>
          <a:p>
            <a:r>
              <a:rPr lang="en-US" dirty="0" smtClean="0"/>
              <a:t>Knowing all details of a project is near impossible.</a:t>
            </a:r>
          </a:p>
          <a:p>
            <a:pPr lvl="1"/>
            <a:r>
              <a:rPr lang="en-US" dirty="0" smtClean="0"/>
              <a:t>Complexity, size, number of contributors</a:t>
            </a:r>
          </a:p>
          <a:p>
            <a:r>
              <a:rPr lang="en-US" dirty="0" smtClean="0"/>
              <a:t>Instructional style must change to accommodate this.</a:t>
            </a:r>
          </a:p>
          <a:p>
            <a:r>
              <a:rPr lang="en-US" dirty="0" smtClean="0"/>
              <a:t>Mentor vs. lecturer.</a:t>
            </a:r>
          </a:p>
          <a:p>
            <a:r>
              <a:rPr lang="en-US" dirty="0" smtClean="0"/>
              <a:t>Co-learner vs. Instructor.</a:t>
            </a:r>
          </a:p>
        </p:txBody>
      </p:sp>
      <p:sp>
        <p:nvSpPr>
          <p:cNvPr id="4" name="Slide Number Placeholder 3"/>
          <p:cNvSpPr>
            <a:spLocks noGrp="1"/>
          </p:cNvSpPr>
          <p:nvPr>
            <p:ph type="sldNum" sz="quarter" idx="12"/>
          </p:nvPr>
        </p:nvSpPr>
        <p:spPr/>
        <p:txBody>
          <a:bodyPr/>
          <a:lstStyle/>
          <a:p>
            <a:pPr>
              <a:defRPr/>
            </a:pPr>
            <a:fld id="{8425EBC2-12FA-4DAC-9208-53513007645F}" type="slidenum">
              <a:rPr lang="en-US" smtClean="0"/>
              <a:pPr>
                <a:defRPr/>
              </a:pPr>
              <a:t>3</a:t>
            </a:fld>
            <a:endParaRPr lang="en-US"/>
          </a:p>
        </p:txBody>
      </p:sp>
      <p:pic>
        <p:nvPicPr>
          <p:cNvPr id="1026" name="Picture 2" descr="C:\Program Files\Microsoft Office 2007\MEDIA\CAGCAT10\j0301252.wmf"/>
          <p:cNvPicPr>
            <a:picLocks noChangeAspect="1" noChangeArrowheads="1"/>
          </p:cNvPicPr>
          <p:nvPr/>
        </p:nvPicPr>
        <p:blipFill>
          <a:blip r:embed="rId2" cstate="print"/>
          <a:srcRect/>
          <a:stretch>
            <a:fillRect/>
          </a:stretch>
        </p:blipFill>
        <p:spPr bwMode="auto">
          <a:xfrm>
            <a:off x="7086600" y="4267200"/>
            <a:ext cx="1829714" cy="1565453"/>
          </a:xfrm>
          <a:prstGeom prst="rect">
            <a:avLst/>
          </a:prstGeo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Instructional Style - Mentor</a:t>
            </a:r>
            <a:endParaRPr lang="en-US" dirty="0"/>
          </a:p>
        </p:txBody>
      </p:sp>
      <p:sp>
        <p:nvSpPr>
          <p:cNvPr id="3" name="Content Placeholder 2"/>
          <p:cNvSpPr>
            <a:spLocks noGrp="1"/>
          </p:cNvSpPr>
          <p:nvPr>
            <p:ph idx="1"/>
          </p:nvPr>
        </p:nvSpPr>
        <p:spPr/>
        <p:txBody>
          <a:bodyPr/>
          <a:lstStyle/>
          <a:p>
            <a:r>
              <a:rPr lang="en-US" dirty="0" smtClean="0"/>
              <a:t>You know more than you think you do!</a:t>
            </a:r>
          </a:p>
          <a:p>
            <a:pPr lvl="1"/>
            <a:r>
              <a:rPr lang="en-US" dirty="0" smtClean="0"/>
              <a:t>You know how good code and artifacts should look.</a:t>
            </a:r>
          </a:p>
          <a:p>
            <a:pPr lvl="1"/>
            <a:r>
              <a:rPr lang="en-US" dirty="0" smtClean="0"/>
              <a:t>You know how to structure assignments.</a:t>
            </a:r>
          </a:p>
          <a:p>
            <a:pPr lvl="1"/>
            <a:r>
              <a:rPr lang="en-US" dirty="0" smtClean="0"/>
              <a:t>You know how to ask questions. </a:t>
            </a:r>
          </a:p>
          <a:p>
            <a:r>
              <a:rPr lang="en-US" dirty="0" smtClean="0"/>
              <a:t>You know the hallmarks of when students are going off-track.</a:t>
            </a:r>
          </a:p>
          <a:p>
            <a:pPr lvl="1"/>
            <a:r>
              <a:rPr lang="en-US" dirty="0" smtClean="0"/>
              <a:t>Lack of communication, in attention, etc.</a:t>
            </a:r>
          </a:p>
        </p:txBody>
      </p:sp>
      <p:sp>
        <p:nvSpPr>
          <p:cNvPr id="4" name="Slide Number Placeholder 3"/>
          <p:cNvSpPr>
            <a:spLocks noGrp="1"/>
          </p:cNvSpPr>
          <p:nvPr>
            <p:ph type="sldNum" sz="quarter" idx="12"/>
          </p:nvPr>
        </p:nvSpPr>
        <p:spPr/>
        <p:txBody>
          <a:bodyPr/>
          <a:lstStyle/>
          <a:p>
            <a:pPr>
              <a:defRPr/>
            </a:pPr>
            <a:fld id="{8425EBC2-12FA-4DAC-9208-53513007645F}" type="slidenum">
              <a:rPr lang="en-US" smtClean="0"/>
              <a:pPr>
                <a:defRPr/>
              </a:pPr>
              <a:t>4</a:t>
            </a:fld>
            <a:endParaRPr 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Instructional Style – Co-Learner</a:t>
            </a:r>
            <a:endParaRPr lang="en-US" dirty="0"/>
          </a:p>
        </p:txBody>
      </p:sp>
      <p:sp>
        <p:nvSpPr>
          <p:cNvPr id="3" name="Content Placeholder 2"/>
          <p:cNvSpPr>
            <a:spLocks noGrp="1"/>
          </p:cNvSpPr>
          <p:nvPr>
            <p:ph idx="1"/>
          </p:nvPr>
        </p:nvSpPr>
        <p:spPr/>
        <p:txBody>
          <a:bodyPr/>
          <a:lstStyle/>
          <a:p>
            <a:r>
              <a:rPr lang="en-US" dirty="0" smtClean="0"/>
              <a:t>Position yourself as a learner.</a:t>
            </a:r>
          </a:p>
          <a:p>
            <a:r>
              <a:rPr lang="en-US" dirty="0" smtClean="0"/>
              <a:t>Structure class as discussion/interaction, as opposed to lecture. </a:t>
            </a:r>
          </a:p>
          <a:p>
            <a:r>
              <a:rPr lang="en-US" dirty="0" smtClean="0"/>
              <a:t>Have students investigate and report back.</a:t>
            </a:r>
          </a:p>
          <a:p>
            <a:r>
              <a:rPr lang="en-US" dirty="0" smtClean="0"/>
              <a:t>Involve HFOSS community in </a:t>
            </a:r>
            <a:r>
              <a:rPr lang="en-US" dirty="0" smtClean="0"/>
              <a:t/>
            </a:r>
            <a:br>
              <a:rPr lang="en-US" dirty="0" smtClean="0"/>
            </a:br>
            <a:r>
              <a:rPr lang="en-US" dirty="0" smtClean="0"/>
              <a:t>answering </a:t>
            </a:r>
            <a:r>
              <a:rPr lang="en-US" dirty="0" smtClean="0"/>
              <a:t>questions. </a:t>
            </a:r>
            <a:endParaRPr lang="en-US" dirty="0"/>
          </a:p>
        </p:txBody>
      </p:sp>
      <p:sp>
        <p:nvSpPr>
          <p:cNvPr id="4" name="Slide Number Placeholder 3"/>
          <p:cNvSpPr>
            <a:spLocks noGrp="1"/>
          </p:cNvSpPr>
          <p:nvPr>
            <p:ph type="sldNum" sz="quarter" idx="12"/>
          </p:nvPr>
        </p:nvSpPr>
        <p:spPr/>
        <p:txBody>
          <a:bodyPr/>
          <a:lstStyle/>
          <a:p>
            <a:pPr>
              <a:defRPr/>
            </a:pPr>
            <a:fld id="{8425EBC2-12FA-4DAC-9208-53513007645F}" type="slidenum">
              <a:rPr lang="en-US" smtClean="0"/>
              <a:pPr>
                <a:defRPr/>
              </a:pPr>
              <a:t>5</a:t>
            </a:fld>
            <a:endParaRPr lang="en-US"/>
          </a:p>
        </p:txBody>
      </p:sp>
      <p:pic>
        <p:nvPicPr>
          <p:cNvPr id="2050" name="Picture 2" descr="C:\Documents and Settings\Hellis\Local Settings\Temporary Internet Files\Content.IE5\J6OZJTSH\MC900281970[1].wmf"/>
          <p:cNvPicPr>
            <a:picLocks noChangeAspect="1" noChangeArrowheads="1"/>
          </p:cNvPicPr>
          <p:nvPr/>
        </p:nvPicPr>
        <p:blipFill>
          <a:blip r:embed="rId2" cstate="print"/>
          <a:srcRect/>
          <a:stretch>
            <a:fillRect/>
          </a:stretch>
        </p:blipFill>
        <p:spPr bwMode="auto">
          <a:xfrm>
            <a:off x="7086600" y="4876800"/>
            <a:ext cx="1802282" cy="1707185"/>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Instructional Style – Preparing Students</a:t>
            </a:r>
            <a:endParaRPr lang="en-US" dirty="0"/>
          </a:p>
        </p:txBody>
      </p:sp>
      <p:sp>
        <p:nvSpPr>
          <p:cNvPr id="3" name="Content Placeholder 2"/>
          <p:cNvSpPr>
            <a:spLocks noGrp="1"/>
          </p:cNvSpPr>
          <p:nvPr>
            <p:ph idx="1"/>
          </p:nvPr>
        </p:nvSpPr>
        <p:spPr/>
        <p:txBody>
          <a:bodyPr/>
          <a:lstStyle/>
          <a:p>
            <a:r>
              <a:rPr lang="en-US" dirty="0" smtClean="0"/>
              <a:t>Let students know that this learning experience will be different.</a:t>
            </a:r>
          </a:p>
          <a:p>
            <a:pPr lvl="1"/>
            <a:r>
              <a:rPr lang="en-US" dirty="0" smtClean="0"/>
              <a:t>Repeat this frequently through out the term. </a:t>
            </a:r>
          </a:p>
          <a:p>
            <a:r>
              <a:rPr lang="en-US" dirty="0" smtClean="0"/>
              <a:t>Explain life-long learning and the need for it. </a:t>
            </a:r>
          </a:p>
          <a:p>
            <a:r>
              <a:rPr lang="en-US" dirty="0" smtClean="0"/>
              <a:t>Put students in role of instructor by having them learn and then teach.</a:t>
            </a:r>
          </a:p>
          <a:p>
            <a:endParaRPr lang="en-US" dirty="0"/>
          </a:p>
        </p:txBody>
      </p:sp>
      <p:sp>
        <p:nvSpPr>
          <p:cNvPr id="4" name="Slide Number Placeholder 3"/>
          <p:cNvSpPr>
            <a:spLocks noGrp="1"/>
          </p:cNvSpPr>
          <p:nvPr>
            <p:ph type="sldNum" sz="quarter" idx="12"/>
          </p:nvPr>
        </p:nvSpPr>
        <p:spPr/>
        <p:txBody>
          <a:bodyPr/>
          <a:lstStyle/>
          <a:p>
            <a:pPr>
              <a:defRPr/>
            </a:pPr>
            <a:fld id="{8425EBC2-12FA-4DAC-9208-53513007645F}" type="slidenum">
              <a:rPr lang="en-US" smtClean="0"/>
              <a:pPr>
                <a:defRPr/>
              </a:pPr>
              <a:t>6</a:t>
            </a:fld>
            <a:endParaRPr lang="en-US"/>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Instructional Style – Be Opportunistic</a:t>
            </a:r>
            <a:endParaRPr lang="en-US" dirty="0"/>
          </a:p>
        </p:txBody>
      </p:sp>
      <p:sp>
        <p:nvSpPr>
          <p:cNvPr id="3" name="Content Placeholder 2"/>
          <p:cNvSpPr>
            <a:spLocks noGrp="1"/>
          </p:cNvSpPr>
          <p:nvPr>
            <p:ph idx="1"/>
          </p:nvPr>
        </p:nvSpPr>
        <p:spPr/>
        <p:txBody>
          <a:bodyPr/>
          <a:lstStyle/>
          <a:p>
            <a:r>
              <a:rPr lang="en-US" dirty="0" smtClean="0"/>
              <a:t>Add code sprints or bug fix sprints to course schedule.</a:t>
            </a:r>
          </a:p>
          <a:p>
            <a:r>
              <a:rPr lang="en-US" dirty="0" smtClean="0"/>
              <a:t>Take class to user meetings or FOSS conferences.</a:t>
            </a:r>
          </a:p>
          <a:p>
            <a:r>
              <a:rPr lang="en-US" dirty="0" smtClean="0"/>
              <a:t>Invite FOSS developers to your class. </a:t>
            </a:r>
          </a:p>
          <a:p>
            <a:r>
              <a:rPr lang="en-US" dirty="0" smtClean="0"/>
              <a:t>Host a </a:t>
            </a:r>
            <a:r>
              <a:rPr lang="en-US" dirty="0" err="1" smtClean="0"/>
              <a:t>hackathon</a:t>
            </a:r>
            <a:r>
              <a:rPr lang="en-US" dirty="0" smtClean="0"/>
              <a:t>. </a:t>
            </a:r>
            <a:endParaRPr lang="en-US" dirty="0"/>
          </a:p>
        </p:txBody>
      </p:sp>
      <p:sp>
        <p:nvSpPr>
          <p:cNvPr id="4" name="Slide Number Placeholder 3"/>
          <p:cNvSpPr>
            <a:spLocks noGrp="1"/>
          </p:cNvSpPr>
          <p:nvPr>
            <p:ph type="sldNum" sz="quarter" idx="12"/>
          </p:nvPr>
        </p:nvSpPr>
        <p:spPr/>
        <p:txBody>
          <a:bodyPr/>
          <a:lstStyle/>
          <a:p>
            <a:pPr>
              <a:defRPr/>
            </a:pPr>
            <a:fld id="{8425EBC2-12FA-4DAC-9208-53513007645F}" type="slidenum">
              <a:rPr lang="en-US" smtClean="0"/>
              <a:pPr>
                <a:defRPr/>
              </a:pPr>
              <a:t>7</a:t>
            </a:fld>
            <a:endParaRPr lang="en-US"/>
          </a:p>
        </p:txBody>
      </p:sp>
      <p:pic>
        <p:nvPicPr>
          <p:cNvPr id="3074" name="Picture 2" descr="C:\Documents and Settings\Hellis\Local Settings\Temporary Internet Files\Content.IE5\IHT2761O\MC900383572[1].wmf"/>
          <p:cNvPicPr>
            <a:picLocks noChangeAspect="1" noChangeArrowheads="1"/>
          </p:cNvPicPr>
          <p:nvPr/>
        </p:nvPicPr>
        <p:blipFill>
          <a:blip r:embed="rId2" cstate="print"/>
          <a:srcRect/>
          <a:stretch>
            <a:fillRect/>
          </a:stretch>
        </p:blipFill>
        <p:spPr bwMode="auto">
          <a:xfrm>
            <a:off x="7076542" y="4939907"/>
            <a:ext cx="1534058" cy="1537093"/>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Issue: Complexity</a:t>
            </a:r>
            <a:endParaRPr lang="en-US" dirty="0"/>
          </a:p>
        </p:txBody>
      </p:sp>
      <p:sp>
        <p:nvSpPr>
          <p:cNvPr id="3" name="Content Placeholder 2"/>
          <p:cNvSpPr>
            <a:spLocks noGrp="1"/>
          </p:cNvSpPr>
          <p:nvPr>
            <p:ph idx="1"/>
          </p:nvPr>
        </p:nvSpPr>
        <p:spPr/>
        <p:txBody>
          <a:bodyPr/>
          <a:lstStyle/>
          <a:p>
            <a:r>
              <a:rPr lang="en-US" dirty="0" smtClean="0"/>
              <a:t>Community can help identify portion of project of interest. </a:t>
            </a:r>
            <a:endParaRPr lang="en-US" dirty="0"/>
          </a:p>
        </p:txBody>
      </p:sp>
      <p:sp>
        <p:nvSpPr>
          <p:cNvPr id="4" name="Slide Number Placeholder 3"/>
          <p:cNvSpPr>
            <a:spLocks noGrp="1"/>
          </p:cNvSpPr>
          <p:nvPr>
            <p:ph type="sldNum" sz="quarter" idx="12"/>
          </p:nvPr>
        </p:nvSpPr>
        <p:spPr/>
        <p:txBody>
          <a:bodyPr/>
          <a:lstStyle/>
          <a:p>
            <a:pPr>
              <a:defRPr/>
            </a:pPr>
            <a:fld id="{8425EBC2-12FA-4DAC-9208-53513007645F}" type="slidenum">
              <a:rPr lang="en-US" smtClean="0"/>
              <a:pPr>
                <a:defRPr/>
              </a:pPr>
              <a:t>8</a:t>
            </a:fld>
            <a:endParaRPr lang="en-US"/>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Issue: Unpredictability - 1</a:t>
            </a:r>
            <a:br>
              <a:rPr lang="en-US" dirty="0" smtClean="0"/>
            </a:br>
            <a:r>
              <a:rPr lang="en-US" dirty="0" smtClean="0"/>
              <a:t>What if something goes wrong?</a:t>
            </a:r>
            <a:endParaRPr lang="en-US" dirty="0"/>
          </a:p>
        </p:txBody>
      </p:sp>
      <p:sp>
        <p:nvSpPr>
          <p:cNvPr id="3" name="Content Placeholder 2"/>
          <p:cNvSpPr>
            <a:spLocks noGrp="1"/>
          </p:cNvSpPr>
          <p:nvPr>
            <p:ph idx="1"/>
          </p:nvPr>
        </p:nvSpPr>
        <p:spPr/>
        <p:txBody>
          <a:bodyPr/>
          <a:lstStyle/>
          <a:p>
            <a:r>
              <a:rPr lang="en-US" dirty="0" smtClean="0"/>
              <a:t>Contact person leaves project</a:t>
            </a:r>
          </a:p>
          <a:p>
            <a:r>
              <a:rPr lang="en-US" dirty="0" smtClean="0"/>
              <a:t>Project changes architecture mid-term</a:t>
            </a:r>
          </a:p>
          <a:p>
            <a:r>
              <a:rPr lang="en-US" dirty="0" smtClean="0"/>
              <a:t>Project gets forked mid-term</a:t>
            </a:r>
          </a:p>
          <a:p>
            <a:r>
              <a:rPr lang="en-US" dirty="0" smtClean="0"/>
              <a:t>Need for student contribution disappears</a:t>
            </a:r>
          </a:p>
          <a:p>
            <a:r>
              <a:rPr lang="en-US" dirty="0" smtClean="0"/>
              <a:t>Scope is too large and students can’t complete</a:t>
            </a:r>
          </a:p>
          <a:p>
            <a:pPr>
              <a:buNone/>
            </a:pPr>
            <a:endParaRPr lang="en-US" dirty="0" smtClean="0"/>
          </a:p>
          <a:p>
            <a:endParaRPr lang="en-US" dirty="0"/>
          </a:p>
        </p:txBody>
      </p:sp>
      <p:sp>
        <p:nvSpPr>
          <p:cNvPr id="4" name="Slide Number Placeholder 3"/>
          <p:cNvSpPr>
            <a:spLocks noGrp="1"/>
          </p:cNvSpPr>
          <p:nvPr>
            <p:ph type="sldNum" sz="quarter" idx="12"/>
          </p:nvPr>
        </p:nvSpPr>
        <p:spPr/>
        <p:txBody>
          <a:bodyPr/>
          <a:lstStyle/>
          <a:p>
            <a:pPr>
              <a:defRPr/>
            </a:pPr>
            <a:fld id="{8425EBC2-12FA-4DAC-9208-53513007645F}" type="slidenum">
              <a:rPr lang="en-US" smtClean="0"/>
              <a:pPr>
                <a:defRPr/>
              </a:pPr>
              <a:t>9</a:t>
            </a:fld>
            <a:endParaRPr lang="en-US"/>
          </a:p>
        </p:txBody>
      </p:sp>
    </p:spTree>
  </p:cSld>
  <p:clrMapOvr>
    <a:masterClrMapping/>
  </p:clrMapOvr>
</p:sld>
</file>

<file path=ppt/theme/theme1.xml><?xml version="1.0" encoding="utf-8"?>
<a:theme xmlns:a="http://schemas.openxmlformats.org/drawingml/2006/main" name="HislopEllis">
  <a:themeElements>
    <a:clrScheme name="Grayscale">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5623</TotalTime>
  <Words>1130</Words>
  <Application>Microsoft Office PowerPoint</Application>
  <PresentationFormat>On-screen Show (4:3)</PresentationFormat>
  <Paragraphs>154</Paragraphs>
  <Slides>20</Slides>
  <Notes>2</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HislopEllis</vt:lpstr>
      <vt:lpstr>2.5 Pedagogy and Course Materials</vt:lpstr>
      <vt:lpstr>Overview</vt:lpstr>
      <vt:lpstr>Instructional Style - 1</vt:lpstr>
      <vt:lpstr>Instructional Style - Mentor</vt:lpstr>
      <vt:lpstr>Instructional Style – Co-Learner</vt:lpstr>
      <vt:lpstr>Instructional Style – Preparing Students</vt:lpstr>
      <vt:lpstr>Instructional Style – Be Opportunistic</vt:lpstr>
      <vt:lpstr>Issue: Complexity</vt:lpstr>
      <vt:lpstr>Issue: Unpredictability - 1 What if something goes wrong?</vt:lpstr>
      <vt:lpstr>Issue: Unpredictability - 2 What if something goes wrong?</vt:lpstr>
      <vt:lpstr>Issue: Schedule Creep</vt:lpstr>
      <vt:lpstr>Scoping Student Projects</vt:lpstr>
      <vt:lpstr>Evaluating Student Work - 1</vt:lpstr>
      <vt:lpstr>Licensing and IP: Copyright - 1</vt:lpstr>
      <vt:lpstr>Licensing and IP: Copyright - 2</vt:lpstr>
      <vt:lpstr>Licensing and IP: Copyright - 3</vt:lpstr>
      <vt:lpstr>Licensing and IP - 1</vt:lpstr>
      <vt:lpstr>Slide 18</vt:lpstr>
      <vt:lpstr>Licensing and IP – 3 An Open Source License Must:</vt:lpstr>
      <vt:lpstr>Licensing and IP – 4 An Open Source License Must:</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user</dc:creator>
  <cp:lastModifiedBy>heidi</cp:lastModifiedBy>
  <cp:revision>903</cp:revision>
  <dcterms:created xsi:type="dcterms:W3CDTF">2009-06-29T15:20:32Z</dcterms:created>
  <dcterms:modified xsi:type="dcterms:W3CDTF">2013-06-01T19:10:17Z</dcterms:modified>
</cp:coreProperties>
</file>