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89" r:id="rId2"/>
    <p:sldId id="299" r:id="rId3"/>
    <p:sldId id="305" r:id="rId4"/>
    <p:sldId id="302" r:id="rId5"/>
    <p:sldId id="303" r:id="rId6"/>
    <p:sldId id="304" r:id="rId7"/>
    <p:sldId id="306" r:id="rId8"/>
    <p:sldId id="307" r:id="rId9"/>
    <p:sldId id="308" r:id="rId10"/>
    <p:sldId id="309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587"/>
    <a:srgbClr val="143288"/>
    <a:srgbClr val="8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65" autoAdjust="0"/>
    <p:restoredTop sz="94580" autoAdjust="0"/>
  </p:normalViewPr>
  <p:slideViewPr>
    <p:cSldViewPr>
      <p:cViewPr varScale="1">
        <p:scale>
          <a:sx n="70" d="100"/>
          <a:sy n="70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E1A4B3E-213F-4CF4-85B2-5917254297CB}" type="datetimeFigureOut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9D7CCF-F491-426D-9638-FC8055515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498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A85B6-EBA4-4FA0-8E0B-9B07353DB7C3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75AF5-9F80-4A78-93DE-AA46C20D0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8ED84-57F7-4671-9C6B-207BEA3C8200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9A475-6B89-4C58-BE66-319B394F1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C5090-FB5F-4F0E-92EA-1FBF5D504357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21DC3-01D4-4FBD-9310-8B6252FE4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A9D18-03E9-4BC6-93D6-9DD45B4BAC39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5EBC2-12FA-4DAC-9208-535130076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8F754-AC25-429D-97B6-6B2315AF0672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04598-777A-4E6E-A15E-6F7BF04C4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C216B-661E-4252-9EE3-2BF99062E9C7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D4D68-1353-41E0-A4C6-6FE6599CF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72E22-9CDE-4E93-8B85-0C04DA233642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8F5D4-8232-448D-BD36-3E48C720B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D3FBB-0D43-4DFB-9056-D2A19B3A17D9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9D303-6692-4693-9282-65F502AF2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6F838-A26D-4BB2-B479-032E57F17978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2135B-9C8E-4E29-A39B-06F9394F9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32187-DC85-4B8B-A876-FD8ABEE55796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FED83-9C15-453E-88E4-30F2D4B35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3F678-41C5-4A65-A35C-3DA5E5495B96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AD41A-8D71-4361-8001-4920321C5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EA1BA2-FBFB-4127-8858-D44FE097CD1B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517C32-AB2C-4593-8DC1-83A75397D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foss2serve.org/index.php/Statu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2.3 Understanding POSSE Stage 3</a:t>
            </a:r>
            <a:endParaRPr lang="en-US" sz="4000" dirty="0"/>
          </a:p>
        </p:txBody>
      </p:sp>
      <p:pic>
        <p:nvPicPr>
          <p:cNvPr id="6" name="Picture 7" descr="http://teachingopensource.org/images/thumb/d/d1/Posse-logo.png/350px-Posse-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5410200"/>
            <a:ext cx="333375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 3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Goal: Create an active foss2serve community</a:t>
            </a:r>
          </a:p>
          <a:p>
            <a:pPr lvl="1"/>
            <a:r>
              <a:rPr lang="en-US" dirty="0" smtClean="0"/>
              <a:t>As a special interest group within teachingopensource.org</a:t>
            </a:r>
          </a:p>
          <a:p>
            <a:r>
              <a:rPr lang="en-US" dirty="0" smtClean="0"/>
              <a:t>Approach</a:t>
            </a:r>
          </a:p>
          <a:p>
            <a:pPr lvl="1"/>
            <a:r>
              <a:rPr lang="en-US" dirty="0" smtClean="0"/>
              <a:t>Organize some follow-up events</a:t>
            </a:r>
          </a:p>
          <a:p>
            <a:pPr lvl="1"/>
            <a:r>
              <a:rPr lang="en-US" dirty="0" smtClean="0"/>
              <a:t>Provide some subsidy for faculty interested in more extensive work on HFOSS course materials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125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POSSE Stage 3 vision</a:t>
            </a:r>
          </a:p>
          <a:p>
            <a:r>
              <a:rPr lang="en-US" dirty="0" err="1" smtClean="0"/>
              <a:t>MouseTrap</a:t>
            </a:r>
            <a:r>
              <a:rPr lang="en-US" dirty="0" smtClean="0"/>
              <a:t> – Prototype of a Stage 3 group</a:t>
            </a:r>
          </a:p>
          <a:p>
            <a:r>
              <a:rPr lang="en-US" dirty="0" smtClean="0"/>
              <a:t>Overview and discussion of projects</a:t>
            </a:r>
          </a:p>
          <a:p>
            <a:r>
              <a:rPr lang="en-US" dirty="0" smtClean="0"/>
              <a:t>Evaluation</a:t>
            </a:r>
          </a:p>
          <a:p>
            <a:r>
              <a:rPr lang="en-US" dirty="0" smtClean="0"/>
              <a:t>Group Informatics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POSSE Stage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Goal: To help people actually apply learning from Stages 1 and 2</a:t>
            </a:r>
          </a:p>
          <a:p>
            <a:r>
              <a:rPr lang="en-US" dirty="0" smtClean="0"/>
              <a:t>Problems</a:t>
            </a:r>
          </a:p>
          <a:p>
            <a:pPr lvl="1"/>
            <a:r>
              <a:rPr lang="en-US" dirty="0" smtClean="0"/>
              <a:t>Always difficult to translate workshop into action</a:t>
            </a:r>
          </a:p>
          <a:p>
            <a:pPr lvl="1"/>
            <a:r>
              <a:rPr lang="en-US" dirty="0" smtClean="0"/>
              <a:t>HFOSS learning curve is significant and on-going</a:t>
            </a:r>
          </a:p>
          <a:p>
            <a:r>
              <a:rPr lang="en-US" dirty="0" smtClean="0"/>
              <a:t>Approach</a:t>
            </a:r>
          </a:p>
          <a:p>
            <a:pPr lvl="1"/>
            <a:r>
              <a:rPr lang="en-US" dirty="0" smtClean="0"/>
              <a:t>Small learning community</a:t>
            </a:r>
          </a:p>
          <a:p>
            <a:pPr lvl="1"/>
            <a:r>
              <a:rPr lang="en-US" dirty="0" smtClean="0"/>
              <a:t>Share knowledge, provide support</a:t>
            </a:r>
          </a:p>
          <a:p>
            <a:pPr lvl="1"/>
            <a:r>
              <a:rPr lang="en-US" dirty="0" smtClean="0"/>
              <a:t>Increase student-to-student interaction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01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Prototype Group: </a:t>
            </a:r>
            <a:r>
              <a:rPr lang="en-US" dirty="0" err="1" smtClean="0"/>
              <a:t>MouseTrap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Gnome Outreach to Professors Program</a:t>
            </a:r>
          </a:p>
          <a:p>
            <a:pPr lvl="1"/>
            <a:r>
              <a:rPr lang="en-US" dirty="0" smtClean="0"/>
              <a:t>Goal: make academic participation in FOSS easier</a:t>
            </a:r>
          </a:p>
          <a:p>
            <a:pPr lvl="1"/>
            <a:r>
              <a:rPr lang="en-US" dirty="0" smtClean="0"/>
              <a:t>Approach: Academic adoption of abandoned projects in Gnome accessibility</a:t>
            </a:r>
          </a:p>
          <a:p>
            <a:r>
              <a:rPr lang="en-US" dirty="0" err="1" smtClean="0"/>
              <a:t>MouseTrap</a:t>
            </a:r>
            <a:endParaRPr lang="en-US" dirty="0" smtClean="0"/>
          </a:p>
          <a:p>
            <a:pPr lvl="1"/>
            <a:r>
              <a:rPr lang="en-US" dirty="0" smtClean="0"/>
              <a:t>Collaborative effort involving faculty and students from WNE, NCC and Drexel</a:t>
            </a:r>
          </a:p>
          <a:p>
            <a:pPr lvl="1"/>
            <a:r>
              <a:rPr lang="en-US" dirty="0" smtClean="0"/>
              <a:t>Weekly IRC meetings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MouseTrap</a:t>
            </a:r>
            <a:r>
              <a:rPr lang="en-US" dirty="0" smtClean="0"/>
              <a:t> as a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Possible student involvement</a:t>
            </a:r>
          </a:p>
          <a:p>
            <a:pPr lvl="1"/>
            <a:r>
              <a:rPr lang="en-US" dirty="0" smtClean="0"/>
              <a:t>Component of an existing course</a:t>
            </a:r>
          </a:p>
          <a:p>
            <a:pPr lvl="1"/>
            <a:r>
              <a:rPr lang="en-US" dirty="0" smtClean="0"/>
              <a:t>Independent study</a:t>
            </a:r>
          </a:p>
          <a:p>
            <a:pPr lvl="1"/>
            <a:r>
              <a:rPr lang="en-US" dirty="0" smtClean="0"/>
              <a:t>Club activity</a:t>
            </a:r>
          </a:p>
          <a:p>
            <a:pPr lvl="1"/>
            <a:r>
              <a:rPr lang="en-US" dirty="0" smtClean="0"/>
              <a:t>Paid (research assistant, internship, etc.)</a:t>
            </a:r>
          </a:p>
          <a:p>
            <a:r>
              <a:rPr lang="en-US" dirty="0" err="1" smtClean="0"/>
              <a:t>MouseTrap</a:t>
            </a:r>
            <a:r>
              <a:rPr lang="en-US" dirty="0" smtClean="0"/>
              <a:t> – student assistants</a:t>
            </a:r>
          </a:p>
          <a:p>
            <a:pPr lvl="1"/>
            <a:r>
              <a:rPr lang="en-US" dirty="0" smtClean="0"/>
              <a:t>Student </a:t>
            </a:r>
            <a:r>
              <a:rPr lang="en-US" dirty="0"/>
              <a:t>status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foss2serve.org/index.php/Status</a:t>
            </a:r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55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MouseTrap</a:t>
            </a:r>
            <a:r>
              <a:rPr lang="en-US" dirty="0" smtClean="0"/>
              <a:t>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MouseTrap</a:t>
            </a:r>
            <a:r>
              <a:rPr lang="en-US" dirty="0" smtClean="0"/>
              <a:t> doesn’t fit the project selection framework very well</a:t>
            </a:r>
          </a:p>
          <a:p>
            <a:pPr lvl="1"/>
            <a:r>
              <a:rPr lang="en-US" dirty="0" smtClean="0"/>
              <a:t>Goals are broad; no small starting projects </a:t>
            </a:r>
          </a:p>
          <a:p>
            <a:pPr lvl="1"/>
            <a:r>
              <a:rPr lang="en-US" dirty="0" err="1" smtClean="0"/>
              <a:t>MouseTrap</a:t>
            </a:r>
            <a:r>
              <a:rPr lang="en-US" dirty="0" smtClean="0"/>
              <a:t> does not currently run</a:t>
            </a:r>
          </a:p>
          <a:p>
            <a:pPr lvl="2"/>
            <a:r>
              <a:rPr lang="en-US" dirty="0" smtClean="0"/>
              <a:t>Extensive time needed to get to a working </a:t>
            </a:r>
            <a:r>
              <a:rPr lang="en-US" dirty="0" smtClean="0"/>
              <a:t>version</a:t>
            </a:r>
            <a:endParaRPr lang="en-US" dirty="0" smtClean="0"/>
          </a:p>
          <a:p>
            <a:pPr lvl="1"/>
            <a:r>
              <a:rPr lang="en-US" dirty="0" smtClean="0"/>
              <a:t>No active community</a:t>
            </a:r>
          </a:p>
          <a:p>
            <a:pPr lvl="2"/>
            <a:r>
              <a:rPr lang="en-US" dirty="0" smtClean="0"/>
              <a:t>But help from Gnome accessibility leads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55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MouseTrap</a:t>
            </a:r>
            <a:r>
              <a:rPr lang="en-US" dirty="0" smtClean="0"/>
              <a:t>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Still working on overcoming issues</a:t>
            </a:r>
          </a:p>
          <a:p>
            <a:r>
              <a:rPr lang="en-US" dirty="0" smtClean="0"/>
              <a:t>Student learning</a:t>
            </a:r>
          </a:p>
          <a:p>
            <a:pPr lvl="1"/>
            <a:r>
              <a:rPr lang="en-US" dirty="0" smtClean="0"/>
              <a:t>Being productively lost</a:t>
            </a:r>
          </a:p>
          <a:p>
            <a:pPr lvl="1"/>
            <a:r>
              <a:rPr lang="en-US" dirty="0" smtClean="0"/>
              <a:t>Working with a distributed team</a:t>
            </a:r>
          </a:p>
          <a:p>
            <a:r>
              <a:rPr lang="en-US" dirty="0" smtClean="0"/>
              <a:t>Student motivation</a:t>
            </a:r>
          </a:p>
          <a:p>
            <a:pPr lvl="1"/>
            <a:r>
              <a:rPr lang="en-US" dirty="0" smtClean="0"/>
              <a:t>Motivating in spite of problems</a:t>
            </a:r>
          </a:p>
          <a:p>
            <a:pPr lvl="1"/>
            <a:r>
              <a:rPr lang="en-US" dirty="0" smtClean="0"/>
              <a:t>Students have been engaged</a:t>
            </a:r>
          </a:p>
          <a:p>
            <a:pPr lvl="1"/>
            <a:r>
              <a:rPr lang="en-US" dirty="0" smtClean="0"/>
              <a:t>Multi-institutional team has been a plus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77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 3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Still trying to understand and document the benefits of HFOSS for students</a:t>
            </a:r>
          </a:p>
          <a:p>
            <a:pPr lvl="1"/>
            <a:r>
              <a:rPr lang="en-US" dirty="0" smtClean="0"/>
              <a:t>Required for current and future funding</a:t>
            </a:r>
          </a:p>
          <a:p>
            <a:r>
              <a:rPr lang="en-US" dirty="0" smtClean="0"/>
              <a:t>We need your participation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7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Informatics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Stage 3 groups will primarily be distributed</a:t>
            </a:r>
          </a:p>
          <a:p>
            <a:r>
              <a:rPr lang="en-US" dirty="0" smtClean="0"/>
              <a:t>Group informatics concepts will be applied to try to help groups function better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403186"/>
      </p:ext>
    </p:extLst>
  </p:cSld>
  <p:clrMapOvr>
    <a:masterClrMapping/>
  </p:clrMapOvr>
</p:sld>
</file>

<file path=ppt/theme/theme1.xml><?xml version="1.0" encoding="utf-8"?>
<a:theme xmlns:a="http://schemas.openxmlformats.org/drawingml/2006/main" name="HislopEllis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6909</TotalTime>
  <Words>315</Words>
  <Application>Microsoft Office PowerPoint</Application>
  <PresentationFormat>On-screen Show (4:3)</PresentationFormat>
  <Paragraphs>70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HislopEllis</vt:lpstr>
      <vt:lpstr>2.3 Understanding POSSE Stage 3</vt:lpstr>
      <vt:lpstr>Overview</vt:lpstr>
      <vt:lpstr>POSSE Stage 3</vt:lpstr>
      <vt:lpstr>Prototype Group: MouseTrap</vt:lpstr>
      <vt:lpstr>MouseTrap as a Model</vt:lpstr>
      <vt:lpstr>MouseTrap Issues</vt:lpstr>
      <vt:lpstr>MouseTrap Results</vt:lpstr>
      <vt:lpstr>Stage 3 Evaluation</vt:lpstr>
      <vt:lpstr>Group Informatics</vt:lpstr>
      <vt:lpstr>Stage 3 Support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Darci Burdge</cp:lastModifiedBy>
  <cp:revision>964</cp:revision>
  <dcterms:created xsi:type="dcterms:W3CDTF">2009-06-29T15:20:32Z</dcterms:created>
  <dcterms:modified xsi:type="dcterms:W3CDTF">2013-06-01T17:20:37Z</dcterms:modified>
</cp:coreProperties>
</file>