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1"/>
  </p:notesMasterIdLst>
  <p:handoutMasterIdLst>
    <p:handoutMasterId r:id="rId32"/>
  </p:handoutMasterIdLst>
  <p:sldIdLst>
    <p:sldId id="289" r:id="rId2"/>
    <p:sldId id="307" r:id="rId3"/>
    <p:sldId id="325" r:id="rId4"/>
    <p:sldId id="308" r:id="rId5"/>
    <p:sldId id="310" r:id="rId6"/>
    <p:sldId id="309" r:id="rId7"/>
    <p:sldId id="324" r:id="rId8"/>
    <p:sldId id="322" r:id="rId9"/>
    <p:sldId id="316" r:id="rId10"/>
    <p:sldId id="312" r:id="rId11"/>
    <p:sldId id="314" r:id="rId12"/>
    <p:sldId id="315" r:id="rId13"/>
    <p:sldId id="327" r:id="rId14"/>
    <p:sldId id="328" r:id="rId15"/>
    <p:sldId id="342" r:id="rId16"/>
    <p:sldId id="329" r:id="rId17"/>
    <p:sldId id="330" r:id="rId18"/>
    <p:sldId id="331" r:id="rId19"/>
    <p:sldId id="332" r:id="rId20"/>
    <p:sldId id="333" r:id="rId21"/>
    <p:sldId id="334" r:id="rId22"/>
    <p:sldId id="335" r:id="rId23"/>
    <p:sldId id="336" r:id="rId24"/>
    <p:sldId id="337" r:id="rId25"/>
    <p:sldId id="338" r:id="rId26"/>
    <p:sldId id="339" r:id="rId27"/>
    <p:sldId id="340" r:id="rId28"/>
    <p:sldId id="341" r:id="rId29"/>
    <p:sldId id="311"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1587"/>
    <a:srgbClr val="143288"/>
    <a:srgbClr val="8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0565" autoAdjust="0"/>
    <p:restoredTop sz="94660" autoAdjust="0"/>
  </p:normalViewPr>
  <p:slideViewPr>
    <p:cSldViewPr>
      <p:cViewPr varScale="1">
        <p:scale>
          <a:sx n="79" d="100"/>
          <a:sy n="79" d="100"/>
        </p:scale>
        <p:origin x="-54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66AD9EE-0CC2-994A-8D83-8FCD415B3A4B}" type="datetimeFigureOut">
              <a:rPr lang="en-US" smtClean="0"/>
              <a:pPr/>
              <a:t>11/9/2014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CDEAA07-A226-7840-841A-A3BEDE5DEF98}" type="slidenum">
              <a:rPr lang="en-US" smtClean="0"/>
              <a:pPr/>
              <a:t>‹#›</a:t>
            </a:fld>
            <a:endParaRPr lang="en-US"/>
          </a:p>
        </p:txBody>
      </p:sp>
    </p:spTree>
    <p:extLst>
      <p:ext uri="{BB962C8B-B14F-4D97-AF65-F5344CB8AC3E}">
        <p14:creationId xmlns:p14="http://schemas.microsoft.com/office/powerpoint/2010/main" val="31043504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E1A4B3E-213F-4CF4-85B2-5917254297CB}" type="datetimeFigureOut">
              <a:rPr lang="en-US"/>
              <a:pPr>
                <a:defRPr/>
              </a:pPr>
              <a:t>11/9/2014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A9D7CCF-F491-426D-9638-FC80555158A5}" type="slidenum">
              <a:rPr lang="en-US"/>
              <a:pPr>
                <a:defRPr/>
              </a:pPr>
              <a:t>‹#›</a:t>
            </a:fld>
            <a:endParaRPr lang="en-US"/>
          </a:p>
        </p:txBody>
      </p:sp>
    </p:spTree>
    <p:extLst>
      <p:ext uri="{BB962C8B-B14F-4D97-AF65-F5344CB8AC3E}">
        <p14:creationId xmlns:p14="http://schemas.microsoft.com/office/powerpoint/2010/main" val="327994981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1692C80-8FE5-6244-8225-483F40355FDE}"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4"/>
          <p:cNvSpPr>
            <a:spLocks noGrp="1" noChangeArrowheads="1"/>
          </p:cNvSpPr>
          <p:nvPr>
            <p:ph type="sldNum"/>
          </p:nvPr>
        </p:nvSpPr>
        <p:spPr>
          <a:ln/>
        </p:spPr>
        <p:txBody>
          <a:bodyPr/>
          <a:lstStyle/>
          <a:p>
            <a:fld id="{5A74AF3C-2691-4AB1-917B-60C13F10811B}" type="slidenum">
              <a:rPr lang="en-US"/>
              <a:pPr/>
              <a:t>25</a:t>
            </a:fld>
            <a:endParaRPr lang="en-US"/>
          </a:p>
        </p:txBody>
      </p:sp>
      <p:sp>
        <p:nvSpPr>
          <p:cNvPr id="111617" name="Text Box 1"/>
          <p:cNvSpPr txBox="1">
            <a:spLocks noGrp="1" noChangeArrowheads="1"/>
          </p:cNvSpPr>
          <p:nvPr>
            <p:ph type="body"/>
          </p:nvPr>
        </p:nvSpPr>
        <p:spPr bwMode="auto">
          <a:xfrm>
            <a:off x="288921" y="4344767"/>
            <a:ext cx="6281710" cy="4115191"/>
          </a:xfrm>
          <a:prstGeom prst="rect">
            <a:avLst/>
          </a:prstGeom>
          <a:noFill/>
          <a:ln cap="flat">
            <a:round/>
            <a:headEnd/>
            <a:tailEnd/>
          </a:ln>
        </p:spPr>
        <p:txBody>
          <a:bodyPr lIns="91506" tIns="45576" rIns="91506" bIns="45576"/>
          <a:lstStyle/>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Free and Open Source software is provided “as-is”. Unlike commercial software, FOSS licenses provide no guarantee of support, warranty, or indemnification; that is, there is no one standing behind any organization. It this important that corporate product teams understand these risks. </a:t>
            </a:r>
          </a:p>
          <a:p>
            <a:pPr marL="110617" indent="-110617" eaLnBrk="1" hangingPunct="1">
              <a:lnSpc>
                <a:spcPct val="110000"/>
              </a:lnSpc>
              <a:spcBef>
                <a:spcPts val="393"/>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Licenses on the right side (permissive licenses) permit this sort of recursive development process as shown on the previous slide. These licenses permit the software to be distributed with the right for others to do further modification and distribution. </a:t>
            </a:r>
          </a:p>
          <a:p>
            <a:pPr marL="110617" indent="-110617" eaLnBrk="1" hangingPunct="1">
              <a:lnSpc>
                <a:spcPct val="110000"/>
              </a:lnSpc>
              <a:spcBef>
                <a:spcPts val="393"/>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The licenses on the left require that derivative works (changes or modifications to the program or library) must be licensed under the same terms (a sort of recursive feature that is sometimes referred to as </a:t>
            </a:r>
            <a:r>
              <a:rPr lang="en-US" sz="1000" dirty="0" err="1">
                <a:latin typeface="Arial" charset="0"/>
                <a:cs typeface="Arial" charset="0"/>
              </a:rPr>
              <a:t>copyleft</a:t>
            </a:r>
            <a:r>
              <a:rPr lang="en-US" sz="1000" dirty="0">
                <a:latin typeface="Arial" charset="0"/>
                <a:cs typeface="Arial" charset="0"/>
              </a:rPr>
              <a:t> – a play on the term ‘copyright’). </a:t>
            </a:r>
          </a:p>
          <a:p>
            <a:pPr marL="444023" lvl="3" indent="-56087" eaLnBrk="1" hangingPunct="1">
              <a:lnSpc>
                <a:spcPct val="110000"/>
              </a:lnSpc>
              <a:spcBef>
                <a:spcPts val="196"/>
              </a:spcBef>
              <a:buSzPct val="80000"/>
              <a:buFont typeface="Arial"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Eighty to ninety percent of FOSS is licensed under the GPL, LGPL, MIT, BSD, and Apache.</a:t>
            </a:r>
          </a:p>
          <a:p>
            <a:pPr marL="444023" lvl="3" indent="-56087" eaLnBrk="1" hangingPunct="1">
              <a:lnSpc>
                <a:spcPct val="110000"/>
              </a:lnSpc>
              <a:spcBef>
                <a:spcPts val="196"/>
              </a:spcBef>
              <a:buSzPct val="80000"/>
              <a:buFont typeface="Arial"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The relationship between proprietary software (or software under any other license) and software under these licenses must be carefully examined to make sure that the two types of software are sufficiently “separate” as required by the particular </a:t>
            </a:r>
            <a:r>
              <a:rPr lang="en-US" sz="1000" dirty="0" err="1">
                <a:latin typeface="Arial" charset="0"/>
                <a:cs typeface="Arial" charset="0"/>
              </a:rPr>
              <a:t>copyleft</a:t>
            </a:r>
            <a:r>
              <a:rPr lang="en-US" sz="1000" dirty="0">
                <a:latin typeface="Arial" charset="0"/>
                <a:cs typeface="Arial" charset="0"/>
              </a:rPr>
              <a:t> license.</a:t>
            </a:r>
          </a:p>
          <a:p>
            <a:pPr marL="331849" lvl="2" indent="-110617" eaLnBrk="1" hangingPunct="1">
              <a:lnSpc>
                <a:spcPct val="110000"/>
              </a:lnSpc>
              <a:spcBef>
                <a:spcPts val="196"/>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The licenses on the right permit modified versions to be retained as proprietary and permit arbitrary integration into proprietary software.</a:t>
            </a:r>
          </a:p>
          <a:p>
            <a:pPr marL="110617" indent="-110617" eaLnBrk="1" hangingPunct="1">
              <a:lnSpc>
                <a:spcPct val="110000"/>
              </a:lnSpc>
              <a:spcBef>
                <a:spcPts val="393"/>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p:txBody>
      </p:sp>
      <p:sp>
        <p:nvSpPr>
          <p:cNvPr id="111618" name="Text Box 2"/>
          <p:cNvSpPr txBox="1">
            <a:spLocks noChangeArrowheads="1"/>
          </p:cNvSpPr>
          <p:nvPr/>
        </p:nvSpPr>
        <p:spPr bwMode="auto">
          <a:xfrm>
            <a:off x="3125322" y="8866010"/>
            <a:ext cx="596483" cy="268620"/>
          </a:xfrm>
          <a:prstGeom prst="rect">
            <a:avLst/>
          </a:prstGeom>
          <a:noFill/>
          <a:ln w="9525" cap="flat">
            <a:noFill/>
            <a:round/>
            <a:headEnd/>
            <a:tailEnd/>
          </a:ln>
          <a:effectLst/>
        </p:spPr>
        <p:txBody>
          <a:bodyPr lIns="91506" tIns="45576" rIns="91506" bIns="45576" anchor="b"/>
          <a:lstStyle/>
          <a:p>
            <a:pPr algn="ctr">
              <a:tabLst>
                <a:tab pos="0" algn="l"/>
                <a:tab pos="897392" algn="l"/>
                <a:tab pos="1794784" algn="l"/>
                <a:tab pos="2692176" algn="l"/>
                <a:tab pos="3589569" algn="l"/>
                <a:tab pos="4486961" algn="l"/>
                <a:tab pos="5384353" algn="l"/>
                <a:tab pos="6281745" algn="l"/>
                <a:tab pos="7179137" algn="l"/>
                <a:tab pos="8076529" algn="l"/>
                <a:tab pos="8973922" algn="l"/>
                <a:tab pos="9871314" algn="l"/>
              </a:tabLst>
            </a:pPr>
            <a:fld id="{F75841B5-7DD5-4BA4-A686-B1217D47DE15}" type="slidenum">
              <a:rPr lang="en-US" sz="800">
                <a:solidFill>
                  <a:srgbClr val="000000"/>
                </a:solidFill>
                <a:latin typeface="Futura Bk" charset="0"/>
              </a:rPr>
              <a:pPr algn="ctr">
                <a:tabLst>
                  <a:tab pos="0" algn="l"/>
                  <a:tab pos="897392" algn="l"/>
                  <a:tab pos="1794784" algn="l"/>
                  <a:tab pos="2692176" algn="l"/>
                  <a:tab pos="3589569" algn="l"/>
                  <a:tab pos="4486961" algn="l"/>
                  <a:tab pos="5384353" algn="l"/>
                  <a:tab pos="6281745" algn="l"/>
                  <a:tab pos="7179137" algn="l"/>
                  <a:tab pos="8076529" algn="l"/>
                  <a:tab pos="8973922" algn="l"/>
                  <a:tab pos="9871314" algn="l"/>
                </a:tabLst>
              </a:pPr>
              <a:t>25</a:t>
            </a:fld>
            <a:endParaRPr lang="en-US" sz="800" dirty="0">
              <a:solidFill>
                <a:srgbClr val="000000"/>
              </a:solidFill>
              <a:latin typeface="Futura Bk" charset="0"/>
            </a:endParaRPr>
          </a:p>
        </p:txBody>
      </p:sp>
      <p:sp>
        <p:nvSpPr>
          <p:cNvPr id="111619" name="Rectangle 3"/>
          <p:cNvSpPr txBox="1">
            <a:spLocks noGrp="1" noRot="1" noChangeAspect="1" noChangeArrowheads="1"/>
          </p:cNvSpPr>
          <p:nvPr>
            <p:ph type="sldImg" idx="1"/>
          </p:nvPr>
        </p:nvSpPr>
        <p:spPr bwMode="auto">
          <a:xfrm>
            <a:off x="1144588" y="687388"/>
            <a:ext cx="4570412" cy="3429000"/>
          </a:xfrm>
          <a:prstGeom prst="rect">
            <a:avLst/>
          </a:prstGeom>
          <a:solidFill>
            <a:srgbClr val="FFFFFF"/>
          </a:solidFill>
          <a:ln>
            <a:solidFill>
              <a:srgbClr val="000000"/>
            </a:solidFill>
            <a:miter lim="800000"/>
            <a:headEnd/>
            <a:tailEnd/>
          </a:ln>
        </p:spPr>
      </p:sp>
      <p:sp>
        <p:nvSpPr>
          <p:cNvPr id="111620" name="Rectangle 4"/>
          <p:cNvSpPr>
            <a:spLocks noChangeArrowheads="1"/>
          </p:cNvSpPr>
          <p:nvPr/>
        </p:nvSpPr>
        <p:spPr bwMode="auto">
          <a:xfrm>
            <a:off x="0" y="7809"/>
            <a:ext cx="5666587" cy="369756"/>
          </a:xfrm>
          <a:prstGeom prst="rect">
            <a:avLst/>
          </a:prstGeom>
          <a:noFill/>
          <a:ln w="9525" cap="flat">
            <a:noFill/>
            <a:round/>
            <a:headEnd/>
            <a:tailEnd/>
          </a:ln>
          <a:effectLst/>
        </p:spPr>
        <p:txBody>
          <a:bodyPr lIns="88326" tIns="45930" rIns="88326" bIns="45930">
            <a:spAutoFit/>
          </a:bodyPr>
          <a:lstStyle/>
          <a:p>
            <a:pPr>
              <a:tabLst>
                <a:tab pos="0" algn="l"/>
                <a:tab pos="897392" algn="l"/>
                <a:tab pos="1794784" algn="l"/>
                <a:tab pos="2692176" algn="l"/>
                <a:tab pos="3589569" algn="l"/>
                <a:tab pos="4486961" algn="l"/>
                <a:tab pos="5384353" algn="l"/>
                <a:tab pos="6281745" algn="l"/>
                <a:tab pos="7179137" algn="l"/>
                <a:tab pos="8076529" algn="l"/>
                <a:tab pos="8973922" algn="l"/>
                <a:tab pos="9871314" algn="l"/>
              </a:tabLst>
            </a:pPr>
            <a:r>
              <a:rPr lang="en-US" dirty="0">
                <a:solidFill>
                  <a:srgbClr val="000000"/>
                </a:solidFill>
              </a:rPr>
              <a:t>Organizational Participation in Open Communities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defRPr sz="48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36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E6628834-6534-D849-BB3D-83974F92E0B0}" type="datetime1">
              <a:rPr lang="en-US" smtClean="0"/>
              <a:pPr>
                <a:defRPr/>
              </a:pPr>
              <a:t>11/9/2014</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6" name="Slide Number Placeholder 5"/>
          <p:cNvSpPr>
            <a:spLocks noGrp="1"/>
          </p:cNvSpPr>
          <p:nvPr>
            <p:ph type="sldNum" sz="quarter" idx="12"/>
          </p:nvPr>
        </p:nvSpPr>
        <p:spPr/>
        <p:txBody>
          <a:bodyPr/>
          <a:lstStyle>
            <a:lvl1pPr>
              <a:defRPr/>
            </a:lvl1pPr>
          </a:lstStyle>
          <a:p>
            <a:pPr>
              <a:defRPr/>
            </a:pPr>
            <a:fld id="{FE575AF5-9F80-4A78-93DE-AA46C20D080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4A4E445-93DD-9D4D-BFE0-A865B17AD3FD}" type="datetime1">
              <a:rPr lang="en-US" smtClean="0"/>
              <a:pPr>
                <a:defRPr/>
              </a:pPr>
              <a:t>11/9/2014</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6" name="Slide Number Placeholder 5"/>
          <p:cNvSpPr>
            <a:spLocks noGrp="1"/>
          </p:cNvSpPr>
          <p:nvPr>
            <p:ph type="sldNum" sz="quarter" idx="12"/>
          </p:nvPr>
        </p:nvSpPr>
        <p:spPr/>
        <p:txBody>
          <a:bodyPr/>
          <a:lstStyle>
            <a:lvl1pPr>
              <a:defRPr/>
            </a:lvl1pPr>
          </a:lstStyle>
          <a:p>
            <a:pPr>
              <a:defRPr/>
            </a:pPr>
            <a:fld id="{5B59A475-6B89-4C58-BE66-319B394F1EC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A1D5B73-12B3-8A4F-A13C-BDDAFEC8BF4B}" type="datetime1">
              <a:rPr lang="en-US" smtClean="0"/>
              <a:pPr>
                <a:defRPr/>
              </a:pPr>
              <a:t>11/9/2014</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6" name="Slide Number Placeholder 5"/>
          <p:cNvSpPr>
            <a:spLocks noGrp="1"/>
          </p:cNvSpPr>
          <p:nvPr>
            <p:ph type="sldNum" sz="quarter" idx="12"/>
          </p:nvPr>
        </p:nvSpPr>
        <p:spPr/>
        <p:txBody>
          <a:bodyPr/>
          <a:lstStyle>
            <a:lvl1pPr>
              <a:defRPr/>
            </a:lvl1pPr>
          </a:lstStyle>
          <a:p>
            <a:pPr>
              <a:defRPr/>
            </a:pPr>
            <a:fld id="{08E21DC3-01D4-4FBD-9310-8B6252FE424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600"/>
            </a:lvl1pPr>
            <a:lvl2pPr>
              <a:defRPr sz="2800"/>
            </a:lvl2pPr>
            <a:lvl3pPr>
              <a:defRPr sz="24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425EBC2-12FA-4DAC-9208-53513007645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AE82232-DA1E-194D-8C5E-2CFB10A664A8}" type="datetime1">
              <a:rPr lang="en-US" smtClean="0"/>
              <a:pPr>
                <a:defRPr/>
              </a:pPr>
              <a:t>11/9/2014</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6" name="Slide Number Placeholder 5"/>
          <p:cNvSpPr>
            <a:spLocks noGrp="1"/>
          </p:cNvSpPr>
          <p:nvPr>
            <p:ph type="sldNum" sz="quarter" idx="12"/>
          </p:nvPr>
        </p:nvSpPr>
        <p:spPr/>
        <p:txBody>
          <a:bodyPr/>
          <a:lstStyle>
            <a:lvl1pPr>
              <a:defRPr/>
            </a:lvl1pPr>
          </a:lstStyle>
          <a:p>
            <a:pPr>
              <a:defRPr/>
            </a:pPr>
            <a:fld id="{F5104598-777A-4E6E-A15E-6F7BF04C49D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C7B097B-4112-C141-BCCD-35AF0D585511}" type="datetime1">
              <a:rPr lang="en-US" smtClean="0"/>
              <a:pPr>
                <a:defRPr/>
              </a:pPr>
              <a:t>11/9/2014</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7" name="Slide Number Placeholder 5"/>
          <p:cNvSpPr>
            <a:spLocks noGrp="1"/>
          </p:cNvSpPr>
          <p:nvPr>
            <p:ph type="sldNum" sz="quarter" idx="12"/>
          </p:nvPr>
        </p:nvSpPr>
        <p:spPr/>
        <p:txBody>
          <a:bodyPr/>
          <a:lstStyle>
            <a:lvl1pPr>
              <a:defRPr/>
            </a:lvl1pPr>
          </a:lstStyle>
          <a:p>
            <a:pPr>
              <a:defRPr/>
            </a:pPr>
            <a:fld id="{005D4D68-1353-41E0-A4C6-6FE6599CFEC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2450339-2A61-2D4A-A9D9-DD15BEAA5192}" type="datetime1">
              <a:rPr lang="en-US" smtClean="0"/>
              <a:pPr>
                <a:defRPr/>
              </a:pPr>
              <a:t>11/9/2014</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9" name="Slide Number Placeholder 5"/>
          <p:cNvSpPr>
            <a:spLocks noGrp="1"/>
          </p:cNvSpPr>
          <p:nvPr>
            <p:ph type="sldNum" sz="quarter" idx="12"/>
          </p:nvPr>
        </p:nvSpPr>
        <p:spPr/>
        <p:txBody>
          <a:bodyPr/>
          <a:lstStyle>
            <a:lvl1pPr>
              <a:defRPr/>
            </a:lvl1pPr>
          </a:lstStyle>
          <a:p>
            <a:pPr>
              <a:defRPr/>
            </a:pPr>
            <a:fld id="{85D8F5D4-8232-448D-BD36-3E48C720B01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1A298ED-D17F-DD44-94E1-6107F0C4A0C5}" type="datetime1">
              <a:rPr lang="en-US" smtClean="0"/>
              <a:pPr>
                <a:defRPr/>
              </a:pPr>
              <a:t>11/9/2014</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5" name="Slide Number Placeholder 5"/>
          <p:cNvSpPr>
            <a:spLocks noGrp="1"/>
          </p:cNvSpPr>
          <p:nvPr>
            <p:ph type="sldNum" sz="quarter" idx="12"/>
          </p:nvPr>
        </p:nvSpPr>
        <p:spPr/>
        <p:txBody>
          <a:bodyPr/>
          <a:lstStyle>
            <a:lvl1pPr>
              <a:defRPr/>
            </a:lvl1pPr>
          </a:lstStyle>
          <a:p>
            <a:pPr>
              <a:defRPr/>
            </a:pPr>
            <a:fld id="{6859D303-6692-4693-9282-65F502AF2FC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0825FFA-F5BA-4746-9277-5F62729077BA}" type="datetime1">
              <a:rPr lang="en-US" smtClean="0"/>
              <a:pPr>
                <a:defRPr/>
              </a:pPr>
              <a:t>11/9/2014</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4" name="Slide Number Placeholder 5"/>
          <p:cNvSpPr>
            <a:spLocks noGrp="1"/>
          </p:cNvSpPr>
          <p:nvPr>
            <p:ph type="sldNum" sz="quarter" idx="12"/>
          </p:nvPr>
        </p:nvSpPr>
        <p:spPr/>
        <p:txBody>
          <a:bodyPr/>
          <a:lstStyle>
            <a:lvl1pPr>
              <a:defRPr/>
            </a:lvl1pPr>
          </a:lstStyle>
          <a:p>
            <a:pPr>
              <a:defRPr/>
            </a:pPr>
            <a:fld id="{DFC2135B-9C8E-4E29-A39B-06F9394F9F8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0513682-3180-3E4D-9D65-E70CE3A892B8}" type="datetime1">
              <a:rPr lang="en-US" smtClean="0"/>
              <a:pPr>
                <a:defRPr/>
              </a:pPr>
              <a:t>11/9/2014</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7" name="Slide Number Placeholder 5"/>
          <p:cNvSpPr>
            <a:spLocks noGrp="1"/>
          </p:cNvSpPr>
          <p:nvPr>
            <p:ph type="sldNum" sz="quarter" idx="12"/>
          </p:nvPr>
        </p:nvSpPr>
        <p:spPr/>
        <p:txBody>
          <a:bodyPr/>
          <a:lstStyle>
            <a:lvl1pPr>
              <a:defRPr/>
            </a:lvl1pPr>
          </a:lstStyle>
          <a:p>
            <a:pPr>
              <a:defRPr/>
            </a:pPr>
            <a:fld id="{CA1FED83-9C15-453E-88E4-30F2D4B3516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61AD045-C5AD-F34D-991C-BB9E69D26A16}" type="datetime1">
              <a:rPr lang="en-US" smtClean="0"/>
              <a:pPr>
                <a:defRPr/>
              </a:pPr>
              <a:t>11/9/2014</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Last Modified: 2013-05-31, 14:45 UTC</a:t>
            </a:r>
            <a:endParaRPr lang="en-US"/>
          </a:p>
        </p:txBody>
      </p:sp>
      <p:sp>
        <p:nvSpPr>
          <p:cNvPr id="7" name="Slide Number Placeholder 5"/>
          <p:cNvSpPr>
            <a:spLocks noGrp="1"/>
          </p:cNvSpPr>
          <p:nvPr>
            <p:ph type="sldNum" sz="quarter" idx="12"/>
          </p:nvPr>
        </p:nvSpPr>
        <p:spPr/>
        <p:txBody>
          <a:bodyPr/>
          <a:lstStyle>
            <a:lvl1pPr>
              <a:defRPr/>
            </a:lvl1pPr>
          </a:lstStyle>
          <a:p>
            <a:pPr>
              <a:defRPr/>
            </a:pPr>
            <a:fld id="{BBCAD41A-8D71-4361-8001-4920321C5F9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08AA974A-354B-1E4F-9BA1-7C8438AD6198}" type="datetime1">
              <a:rPr lang="en-US" smtClean="0"/>
              <a:pPr>
                <a:defRPr/>
              </a:pPr>
              <a:t>11/9/2014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en-US" smtClean="0"/>
              <a:t>Last Modified: 2013-05-31, 14:45 UTC</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AC517C32-AB2C-4593-8DC1-83A75397D38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live.gnome.org/Schedule"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hyperlink" Target="https://live.gnome.org/Gedit/RoadMap"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youtu.be/uQajOZvQpoQ"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smtClean="0"/>
              <a:t>3.1 HFOSS Process and Tools</a:t>
            </a:r>
            <a:endParaRPr lang="en-US" sz="4000" dirty="0"/>
          </a:p>
        </p:txBody>
      </p:sp>
      <p:pic>
        <p:nvPicPr>
          <p:cNvPr id="7" name="Picture 7" descr="http://teachingopensource.org/images/thumb/d/d1/Posse-logo.png/350px-Posse-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5410200"/>
            <a:ext cx="3333750" cy="12192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Blogs</a:t>
            </a:r>
            <a:endParaRPr lang="en-US" dirty="0"/>
          </a:p>
        </p:txBody>
      </p:sp>
      <p:sp>
        <p:nvSpPr>
          <p:cNvPr id="3" name="Content Placeholder 2"/>
          <p:cNvSpPr>
            <a:spLocks noGrp="1"/>
          </p:cNvSpPr>
          <p:nvPr>
            <p:ph idx="1"/>
          </p:nvPr>
        </p:nvSpPr>
        <p:spPr/>
        <p:txBody>
          <a:bodyPr>
            <a:normAutofit/>
          </a:bodyPr>
          <a:lstStyle/>
          <a:p>
            <a:r>
              <a:rPr lang="en-US" dirty="0" smtClean="0"/>
              <a:t>Decentralized writing on the Web</a:t>
            </a:r>
          </a:p>
          <a:p>
            <a:pPr lvl="1"/>
            <a:r>
              <a:rPr lang="en-US" dirty="0" smtClean="0"/>
              <a:t>Immediate availability with long term accessibility</a:t>
            </a:r>
          </a:p>
          <a:p>
            <a:pPr lvl="1"/>
            <a:r>
              <a:rPr lang="en-US" dirty="0" smtClean="0"/>
              <a:t>No HTML knowledge required</a:t>
            </a:r>
          </a:p>
          <a:p>
            <a:pPr lvl="1"/>
            <a:r>
              <a:rPr lang="en-US" dirty="0"/>
              <a:t>What makes a Web site a Blog?</a:t>
            </a:r>
          </a:p>
          <a:p>
            <a:pPr lvl="2"/>
            <a:r>
              <a:rPr lang="en-US" dirty="0"/>
              <a:t>Personal writing with byline</a:t>
            </a:r>
          </a:p>
          <a:p>
            <a:pPr lvl="2"/>
            <a:r>
              <a:rPr lang="en-US" dirty="0" smtClean="0"/>
              <a:t>Short, dated </a:t>
            </a:r>
            <a:r>
              <a:rPr lang="en-US" dirty="0"/>
              <a:t>entries – a paragraph to a few pages</a:t>
            </a:r>
          </a:p>
          <a:p>
            <a:pPr lvl="2"/>
            <a:r>
              <a:rPr lang="en-US" dirty="0" smtClean="0"/>
              <a:t>Themed </a:t>
            </a:r>
            <a:r>
              <a:rPr lang="en-US" dirty="0"/>
              <a:t>and often opinion </a:t>
            </a:r>
            <a:r>
              <a:rPr lang="en-US" dirty="0" smtClean="0"/>
              <a:t>based</a:t>
            </a:r>
            <a:endParaRPr lang="en-US" dirty="0"/>
          </a:p>
        </p:txBody>
      </p:sp>
      <p:sp>
        <p:nvSpPr>
          <p:cNvPr id="5" name="Slide Number Placeholder 4"/>
          <p:cNvSpPr>
            <a:spLocks noGrp="1"/>
          </p:cNvSpPr>
          <p:nvPr>
            <p:ph type="sldNum" sz="quarter" idx="4294967295"/>
          </p:nvPr>
        </p:nvSpPr>
        <p:spPr>
          <a:xfrm>
            <a:off x="8534400" y="0"/>
            <a:ext cx="609600" cy="381000"/>
          </a:xfrm>
          <a:prstGeom prst="rect">
            <a:avLst/>
          </a:prstGeom>
        </p:spPr>
        <p:txBody>
          <a:bodyPr/>
          <a:lstStyle/>
          <a:p>
            <a:pPr>
              <a:defRPr/>
            </a:pPr>
            <a:fld id="{32FA2CE9-9C1A-4858-89FA-88CF29B3571C}" type="slidenum">
              <a:rPr lang="en-US" smtClean="0"/>
              <a:pPr>
                <a:defRPr/>
              </a:pPr>
              <a:t>10</a:t>
            </a:fld>
            <a:endParaRPr lang="en-US"/>
          </a:p>
        </p:txBody>
      </p:sp>
      <p:pic>
        <p:nvPicPr>
          <p:cNvPr id="5122" name="Picture 2" descr="C:\Users\he302979\AppData\Local\Microsoft\Windows\Temporary Internet Files\Content.IE5\Y2F38D34\MC90043467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6600" y="4883651"/>
            <a:ext cx="1914525" cy="1946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41946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Blogosphere and Beyond</a:t>
            </a:r>
            <a:endParaRPr lang="en-US" dirty="0"/>
          </a:p>
        </p:txBody>
      </p:sp>
      <p:sp>
        <p:nvSpPr>
          <p:cNvPr id="3" name="Content Placeholder 2"/>
          <p:cNvSpPr>
            <a:spLocks noGrp="1"/>
          </p:cNvSpPr>
          <p:nvPr>
            <p:ph idx="1"/>
          </p:nvPr>
        </p:nvSpPr>
        <p:spPr/>
        <p:txBody>
          <a:bodyPr>
            <a:normAutofit/>
          </a:bodyPr>
          <a:lstStyle/>
          <a:p>
            <a:r>
              <a:rPr lang="en-US" dirty="0" smtClean="0"/>
              <a:t>Blog to blog links are common </a:t>
            </a:r>
          </a:p>
          <a:p>
            <a:pPr lvl="1"/>
            <a:r>
              <a:rPr lang="en-US" dirty="0" smtClean="0"/>
              <a:t>Multiplies visibility and expands communities</a:t>
            </a:r>
          </a:p>
          <a:p>
            <a:r>
              <a:rPr lang="en-US" dirty="0" smtClean="0"/>
              <a:t>Blog posts as threaded discussion triggers</a:t>
            </a:r>
          </a:p>
          <a:p>
            <a:r>
              <a:rPr lang="en-US" dirty="0" smtClean="0"/>
              <a:t>RSS lets </a:t>
            </a:r>
            <a:r>
              <a:rPr lang="en-US" dirty="0"/>
              <a:t>people “subscribe” to a blog</a:t>
            </a:r>
          </a:p>
          <a:p>
            <a:r>
              <a:rPr lang="en-US" dirty="0"/>
              <a:t>Blog planets </a:t>
            </a:r>
            <a:r>
              <a:rPr lang="en-US" dirty="0" smtClean="0"/>
              <a:t>can </a:t>
            </a:r>
            <a:r>
              <a:rPr lang="en-US" dirty="0"/>
              <a:t>collect a stream of related blog posts</a:t>
            </a:r>
          </a:p>
          <a:p>
            <a:endParaRPr lang="en-US" dirty="0" smtClean="0"/>
          </a:p>
          <a:p>
            <a:pPr lvl="1"/>
            <a:endParaRPr lang="en-US" dirty="0" smtClean="0"/>
          </a:p>
        </p:txBody>
      </p:sp>
      <p:sp>
        <p:nvSpPr>
          <p:cNvPr id="5" name="Slide Number Placeholder 4"/>
          <p:cNvSpPr>
            <a:spLocks noGrp="1"/>
          </p:cNvSpPr>
          <p:nvPr>
            <p:ph type="sldNum" sz="quarter" idx="4294967295"/>
          </p:nvPr>
        </p:nvSpPr>
        <p:spPr>
          <a:xfrm>
            <a:off x="8534400" y="0"/>
            <a:ext cx="609600" cy="381000"/>
          </a:xfrm>
          <a:prstGeom prst="rect">
            <a:avLst/>
          </a:prstGeom>
        </p:spPr>
        <p:txBody>
          <a:bodyPr/>
          <a:lstStyle/>
          <a:p>
            <a:pPr>
              <a:defRPr/>
            </a:pPr>
            <a:fld id="{32FA2CE9-9C1A-4858-89FA-88CF29B3571C}" type="slidenum">
              <a:rPr lang="en-US" smtClean="0"/>
              <a:pPr>
                <a:defRPr/>
              </a:pPr>
              <a:t>11</a:t>
            </a:fld>
            <a:endParaRPr lang="en-US"/>
          </a:p>
        </p:txBody>
      </p:sp>
    </p:spTree>
    <p:extLst>
      <p:ext uri="{BB962C8B-B14F-4D97-AF65-F5344CB8AC3E}">
        <p14:creationId xmlns:p14="http://schemas.microsoft.com/office/powerpoint/2010/main" val="37109607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Blog Value for FOSS</a:t>
            </a:r>
            <a:endParaRPr lang="en-US" dirty="0"/>
          </a:p>
        </p:txBody>
      </p:sp>
      <p:sp>
        <p:nvSpPr>
          <p:cNvPr id="3" name="Content Placeholder 2"/>
          <p:cNvSpPr>
            <a:spLocks noGrp="1"/>
          </p:cNvSpPr>
          <p:nvPr>
            <p:ph idx="1"/>
          </p:nvPr>
        </p:nvSpPr>
        <p:spPr/>
        <p:txBody>
          <a:bodyPr>
            <a:normAutofit fontScale="92500"/>
          </a:bodyPr>
          <a:lstStyle/>
          <a:p>
            <a:r>
              <a:rPr lang="en-US" dirty="0" smtClean="0"/>
              <a:t>In an online world, you are what you write</a:t>
            </a:r>
          </a:p>
          <a:p>
            <a:pPr lvl="1"/>
            <a:r>
              <a:rPr lang="en-US" dirty="0" smtClean="0"/>
              <a:t>Establishment </a:t>
            </a:r>
            <a:r>
              <a:rPr lang="en-US" dirty="0"/>
              <a:t>of personal, professional, and organizational  image</a:t>
            </a:r>
          </a:p>
          <a:p>
            <a:r>
              <a:rPr lang="en-US" dirty="0"/>
              <a:t>Building and maintaining community presence of an </a:t>
            </a:r>
            <a:r>
              <a:rPr lang="en-US" dirty="0" smtClean="0"/>
              <a:t>individual</a:t>
            </a:r>
          </a:p>
          <a:p>
            <a:pPr lvl="1"/>
            <a:r>
              <a:rPr lang="en-US" dirty="0" smtClean="0"/>
              <a:t>Promoting individual and group brand</a:t>
            </a:r>
          </a:p>
          <a:p>
            <a:r>
              <a:rPr lang="en-US" dirty="0" smtClean="0"/>
              <a:t>Example</a:t>
            </a:r>
            <a:r>
              <a:rPr lang="en-US" dirty="0"/>
              <a:t>: http://planet.fedoraproject.org/</a:t>
            </a:r>
          </a:p>
        </p:txBody>
      </p:sp>
      <p:sp>
        <p:nvSpPr>
          <p:cNvPr id="5" name="Slide Number Placeholder 4"/>
          <p:cNvSpPr>
            <a:spLocks noGrp="1"/>
          </p:cNvSpPr>
          <p:nvPr>
            <p:ph type="sldNum" sz="quarter" idx="4294967295"/>
          </p:nvPr>
        </p:nvSpPr>
        <p:spPr>
          <a:xfrm>
            <a:off x="8534400" y="0"/>
            <a:ext cx="609600" cy="381000"/>
          </a:xfrm>
          <a:prstGeom prst="rect">
            <a:avLst/>
          </a:prstGeom>
        </p:spPr>
        <p:txBody>
          <a:bodyPr/>
          <a:lstStyle/>
          <a:p>
            <a:pPr>
              <a:defRPr/>
            </a:pPr>
            <a:fld id="{32FA2CE9-9C1A-4858-89FA-88CF29B3571C}" type="slidenum">
              <a:rPr lang="en-US" smtClean="0"/>
              <a:pPr>
                <a:defRPr/>
              </a:pPr>
              <a:t>12</a:t>
            </a:fld>
            <a:endParaRPr lang="en-US"/>
          </a:p>
        </p:txBody>
      </p:sp>
    </p:spTree>
    <p:extLst>
      <p:ext uri="{BB962C8B-B14F-4D97-AF65-F5344CB8AC3E}">
        <p14:creationId xmlns:p14="http://schemas.microsoft.com/office/powerpoint/2010/main" val="29218555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Cycle</a:t>
            </a:r>
            <a:endParaRPr lang="en-US" dirty="0"/>
          </a:p>
        </p:txBody>
      </p:sp>
      <p:sp>
        <p:nvSpPr>
          <p:cNvPr id="3" name="Content Placeholder 2"/>
          <p:cNvSpPr>
            <a:spLocks noGrp="1"/>
          </p:cNvSpPr>
          <p:nvPr>
            <p:ph idx="1"/>
          </p:nvPr>
        </p:nvSpPr>
        <p:spPr/>
        <p:txBody>
          <a:bodyPr>
            <a:normAutofit fontScale="92500"/>
          </a:bodyPr>
          <a:lstStyle/>
          <a:p>
            <a:r>
              <a:rPr lang="en-US" dirty="0" smtClean="0"/>
              <a:t>Defines phases of development</a:t>
            </a:r>
          </a:p>
          <a:p>
            <a:r>
              <a:rPr lang="en-US" dirty="0" smtClean="0"/>
              <a:t>Provides a schedule (deadlines!)</a:t>
            </a:r>
          </a:p>
          <a:p>
            <a:r>
              <a:rPr lang="en-US" dirty="0" smtClean="0"/>
              <a:t>Ex: submit-review-publish</a:t>
            </a:r>
          </a:p>
          <a:p>
            <a:pPr lvl="1"/>
            <a:r>
              <a:rPr lang="en-US" dirty="0" smtClean="0"/>
              <a:t>Papers due 9/1/2013</a:t>
            </a:r>
          </a:p>
          <a:p>
            <a:pPr lvl="1"/>
            <a:r>
              <a:rPr lang="en-US" dirty="0" smtClean="0"/>
              <a:t>Reviews due 10/1/2013</a:t>
            </a:r>
          </a:p>
          <a:p>
            <a:pPr lvl="1"/>
            <a:r>
              <a:rPr lang="en-US" dirty="0" smtClean="0"/>
              <a:t>Notifications on 10/14/2013</a:t>
            </a:r>
          </a:p>
          <a:p>
            <a:pPr lvl="1"/>
            <a:r>
              <a:rPr lang="en-US" dirty="0" smtClean="0"/>
              <a:t>Revised copies and copyright waivers due 11/1/2013</a:t>
            </a:r>
          </a:p>
          <a:p>
            <a:r>
              <a:rPr lang="en-US" dirty="0"/>
              <a:t>Ex: </a:t>
            </a:r>
            <a:r>
              <a:rPr lang="en-US" dirty="0">
                <a:hlinkClick r:id="rId2"/>
              </a:rPr>
              <a:t>https://live.gnome.org/</a:t>
            </a:r>
            <a:r>
              <a:rPr lang="en-US" dirty="0" smtClean="0">
                <a:hlinkClick r:id="rId2"/>
              </a:rPr>
              <a:t>Schedule</a:t>
            </a:r>
            <a:endParaRPr lang="en-US" dirty="0" smtClean="0"/>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13</a:t>
            </a:fld>
            <a:endParaRPr lang="en-US"/>
          </a:p>
        </p:txBody>
      </p:sp>
      <p:pic>
        <p:nvPicPr>
          <p:cNvPr id="9218" name="Picture 2" descr="C:\Users\he302979\AppData\Local\Microsoft\Windows\Temporary Internet Files\Content.IE5\Y2F38D34\MC910216324[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68222" y="152400"/>
            <a:ext cx="2075778"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96590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Roadmap</a:t>
            </a:r>
            <a:endParaRPr lang="en-US" dirty="0"/>
          </a:p>
        </p:txBody>
      </p:sp>
      <p:sp>
        <p:nvSpPr>
          <p:cNvPr id="3" name="Content Placeholder 2"/>
          <p:cNvSpPr>
            <a:spLocks noGrp="1"/>
          </p:cNvSpPr>
          <p:nvPr>
            <p:ph idx="1"/>
          </p:nvPr>
        </p:nvSpPr>
        <p:spPr/>
        <p:txBody>
          <a:bodyPr>
            <a:normAutofit fontScale="92500"/>
          </a:bodyPr>
          <a:lstStyle/>
          <a:p>
            <a:r>
              <a:rPr lang="en-US" sz="3200" dirty="0" smtClean="0"/>
              <a:t>Breaks down effort into high-level tasks</a:t>
            </a:r>
          </a:p>
          <a:p>
            <a:pPr lvl="1"/>
            <a:r>
              <a:rPr lang="en-US" sz="2400" dirty="0" smtClean="0"/>
              <a:t>E.g., Port to Python 3.</a:t>
            </a:r>
          </a:p>
          <a:p>
            <a:r>
              <a:rPr lang="en-US" sz="3200" dirty="0" smtClean="0"/>
              <a:t>May provide</a:t>
            </a:r>
          </a:p>
          <a:p>
            <a:pPr lvl="1"/>
            <a:r>
              <a:rPr lang="en-US" sz="2400" dirty="0" smtClean="0"/>
              <a:t>Deadlines</a:t>
            </a:r>
          </a:p>
          <a:p>
            <a:pPr lvl="1"/>
            <a:r>
              <a:rPr lang="en-US" sz="2400" dirty="0" smtClean="0"/>
              <a:t>Status (e.g., done, not-done, stuck, abandoned)</a:t>
            </a:r>
          </a:p>
          <a:p>
            <a:pPr lvl="1"/>
            <a:r>
              <a:rPr lang="en-US" sz="2400" dirty="0" smtClean="0"/>
              <a:t>Assignment (e.g., Alice, Bob, Team Geronimo)</a:t>
            </a:r>
          </a:p>
          <a:p>
            <a:r>
              <a:rPr lang="en-US" sz="3200" dirty="0" smtClean="0"/>
              <a:t>Usually controlled by project-leads/package-maintainers/etc.</a:t>
            </a:r>
          </a:p>
          <a:p>
            <a:r>
              <a:rPr lang="en-US" sz="3200" dirty="0"/>
              <a:t>Example: </a:t>
            </a:r>
            <a:r>
              <a:rPr lang="en-US" sz="3200" dirty="0">
                <a:hlinkClick r:id="rId2"/>
              </a:rPr>
              <a:t>https://live.gnome.org/Gedit/</a:t>
            </a:r>
            <a:r>
              <a:rPr lang="en-US" sz="3200" dirty="0" smtClean="0">
                <a:hlinkClick r:id="rId2"/>
              </a:rPr>
              <a:t>RoadMap</a:t>
            </a:r>
            <a:r>
              <a:rPr lang="en-US" sz="3200" dirty="0" smtClean="0"/>
              <a:t> </a:t>
            </a:r>
            <a:endParaRPr lang="en-US" sz="3200" dirty="0"/>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14</a:t>
            </a:fld>
            <a:endParaRPr lang="en-US"/>
          </a:p>
        </p:txBody>
      </p:sp>
      <p:pic>
        <p:nvPicPr>
          <p:cNvPr id="6149" name="Picture 5" descr="C:\Users\he302979\AppData\Local\Microsoft\Windows\Temporary Internet Files\Content.IE5\5NFDVXQ9\MC90035896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16114" y="152400"/>
            <a:ext cx="1827886" cy="1830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29870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229600" cy="1143000"/>
          </a:xfrm>
        </p:spPr>
        <p:txBody>
          <a:bodyPr/>
          <a:lstStyle/>
          <a:p>
            <a:r>
              <a:rPr lang="en-US" dirty="0" smtClean="0"/>
              <a:t>Upstream/Downstream</a:t>
            </a:r>
            <a:endParaRPr lang="en-US" dirty="0"/>
          </a:p>
        </p:txBody>
      </p:sp>
      <p:sp>
        <p:nvSpPr>
          <p:cNvPr id="3" name="Content Placeholder 2"/>
          <p:cNvSpPr>
            <a:spLocks noGrp="1"/>
          </p:cNvSpPr>
          <p:nvPr>
            <p:ph idx="1"/>
          </p:nvPr>
        </p:nvSpPr>
        <p:spPr/>
        <p:txBody>
          <a:bodyPr/>
          <a:lstStyle/>
          <a:p>
            <a:r>
              <a:rPr lang="en-US" dirty="0" smtClean="0"/>
              <a:t>FOSS distributions consist of independent projects</a:t>
            </a:r>
          </a:p>
          <a:p>
            <a:pPr lvl="1"/>
            <a:r>
              <a:rPr lang="en-US" dirty="0" smtClean="0"/>
              <a:t>E.g., GNOME relies on Cheese, GIMP, </a:t>
            </a:r>
            <a:r>
              <a:rPr lang="en-US" dirty="0" err="1" smtClean="0"/>
              <a:t>gedit</a:t>
            </a:r>
            <a:r>
              <a:rPr lang="en-US" dirty="0" smtClean="0"/>
              <a:t>, etc.</a:t>
            </a:r>
          </a:p>
          <a:p>
            <a:r>
              <a:rPr lang="en-US" dirty="0"/>
              <a:t>P</a:t>
            </a:r>
            <a:r>
              <a:rPr lang="en-US" dirty="0" smtClean="0"/>
              <a:t>rojects are “upstream” of the </a:t>
            </a:r>
            <a:r>
              <a:rPr lang="en-US" dirty="0" err="1" smtClean="0"/>
              <a:t>distro</a:t>
            </a:r>
            <a:endParaRPr lang="en-US" dirty="0" smtClean="0"/>
          </a:p>
          <a:p>
            <a:pPr lvl="1"/>
            <a:r>
              <a:rPr lang="en-US" dirty="0" smtClean="0"/>
              <a:t>Project changes go downstream to the </a:t>
            </a:r>
            <a:r>
              <a:rPr lang="en-US" dirty="0" err="1" smtClean="0"/>
              <a:t>distro</a:t>
            </a:r>
            <a:endParaRPr lang="en-US" dirty="0" smtClean="0"/>
          </a:p>
          <a:p>
            <a:r>
              <a:rPr lang="en-US" dirty="0" smtClean="0"/>
              <a:t>Similarly, projects that depend on other projects are upstream/downstream	</a:t>
            </a:r>
          </a:p>
          <a:p>
            <a:pPr lvl="1"/>
            <a:r>
              <a:rPr lang="en-US" dirty="0" err="1" smtClean="0"/>
              <a:t>MouseTrap</a:t>
            </a:r>
            <a:r>
              <a:rPr lang="en-US" dirty="0" smtClean="0"/>
              <a:t> is downstream of </a:t>
            </a:r>
            <a:r>
              <a:rPr lang="en-US" dirty="0" err="1" smtClean="0"/>
              <a:t>OpenCV</a:t>
            </a:r>
            <a:r>
              <a:rPr lang="en-US" dirty="0" smtClean="0"/>
              <a:t> and </a:t>
            </a:r>
            <a:r>
              <a:rPr lang="en-US" dirty="0" err="1" smtClean="0"/>
              <a:t>upstreams</a:t>
            </a:r>
            <a:r>
              <a:rPr lang="en-US" dirty="0" smtClean="0"/>
              <a:t> error reports</a:t>
            </a:r>
            <a:endParaRPr lang="en-US" dirty="0"/>
          </a:p>
          <a:p>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15</a:t>
            </a:fld>
            <a:endParaRPr lang="en-US"/>
          </a:p>
        </p:txBody>
      </p:sp>
      <p:pic>
        <p:nvPicPr>
          <p:cNvPr id="10243" name="Picture 3" descr="C:\Users\he302979\AppData\Local\Microsoft\Windows\Temporary Internet Files\Content.IE5\SITOFN4K\MC90005820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75788" y="-76200"/>
            <a:ext cx="2291225" cy="198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403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upstream-downstream.pdf"/>
          <p:cNvPicPr>
            <a:picLocks noGrp="1" noChangeAspect="1"/>
          </p:cNvPicPr>
          <p:nvPr>
            <p:ph idx="1"/>
          </p:nvPr>
        </p:nvPicPr>
        <p:blipFill>
          <a:blip r:embed="rId2" cstate="print">
            <a:extLst>
              <a:ext uri="{28A0092B-C50C-407E-A947-70E740481C1C}">
                <a14:useLocalDpi xmlns:a14="http://schemas.microsoft.com/office/drawing/2010/main" val="0"/>
              </a:ext>
            </a:extLst>
          </a:blip>
          <a:srcRect l="-7409" r="-7409"/>
          <a:stretch>
            <a:fillRect/>
          </a:stretch>
        </p:blipFill>
        <p:spPr>
          <a:xfrm>
            <a:off x="457200" y="228600"/>
            <a:ext cx="8229600" cy="5897563"/>
          </a:xfrm>
        </p:spPr>
      </p:pic>
      <p:sp>
        <p:nvSpPr>
          <p:cNvPr id="3" name="Title 2"/>
          <p:cNvSpPr>
            <a:spLocks noGrp="1"/>
          </p:cNvSpPr>
          <p:nvPr>
            <p:ph type="title"/>
          </p:nvPr>
        </p:nvSpPr>
        <p:spPr>
          <a:xfrm>
            <a:off x="3352800" y="304800"/>
            <a:ext cx="5562600" cy="1143000"/>
          </a:xfrm>
        </p:spPr>
        <p:txBody>
          <a:bodyPr/>
          <a:lstStyle/>
          <a:p>
            <a:r>
              <a:rPr lang="en-US" dirty="0" smtClean="0"/>
              <a:t>Up/downstream</a:t>
            </a:r>
            <a:endParaRPr lang="en-US" dirty="0"/>
          </a:p>
        </p:txBody>
      </p:sp>
      <p:sp>
        <p:nvSpPr>
          <p:cNvPr id="5" name="Slide Number Placeholder 4"/>
          <p:cNvSpPr>
            <a:spLocks noGrp="1"/>
          </p:cNvSpPr>
          <p:nvPr>
            <p:ph type="sldNum" sz="quarter" idx="12"/>
          </p:nvPr>
        </p:nvSpPr>
        <p:spPr/>
        <p:txBody>
          <a:bodyPr/>
          <a:lstStyle/>
          <a:p>
            <a:pPr>
              <a:defRPr/>
            </a:pPr>
            <a:fld id="{8425EBC2-12FA-4DAC-9208-53513007645F}" type="slidenum">
              <a:rPr lang="en-US" smtClean="0"/>
              <a:pPr>
                <a:defRPr/>
              </a:pPr>
              <a:t>16</a:t>
            </a:fld>
            <a:endParaRPr lang="en-US"/>
          </a:p>
        </p:txBody>
      </p:sp>
    </p:spTree>
    <p:extLst>
      <p:ext uri="{BB962C8B-B14F-4D97-AF65-F5344CB8AC3E}">
        <p14:creationId xmlns:p14="http://schemas.microsoft.com/office/powerpoint/2010/main" val="13072129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Upstreaming</a:t>
            </a:r>
            <a:r>
              <a:rPr lang="en-US" dirty="0" smtClean="0"/>
              <a:t>”</a:t>
            </a:r>
            <a:endParaRPr lang="en-US" dirty="0"/>
          </a:p>
        </p:txBody>
      </p:sp>
      <p:sp>
        <p:nvSpPr>
          <p:cNvPr id="3" name="Content Placeholder 2"/>
          <p:cNvSpPr>
            <a:spLocks noGrp="1"/>
          </p:cNvSpPr>
          <p:nvPr>
            <p:ph idx="1"/>
          </p:nvPr>
        </p:nvSpPr>
        <p:spPr/>
        <p:txBody>
          <a:bodyPr/>
          <a:lstStyle/>
          <a:p>
            <a:r>
              <a:rPr lang="en-US" dirty="0" smtClean="0"/>
              <a:t>Getting your changes included in a node along the distribution stream (preferably the source).</a:t>
            </a:r>
          </a:p>
          <a:p>
            <a:r>
              <a:rPr lang="en-US" dirty="0" smtClean="0"/>
              <a:t>“Everybody </a:t>
            </a:r>
            <a:r>
              <a:rPr lang="en-US" dirty="0" err="1" smtClean="0"/>
              <a:t>upstreams</a:t>
            </a:r>
            <a:r>
              <a:rPr lang="en-US" dirty="0" smtClean="0"/>
              <a:t>, you idiot. You don’t stand there like </a:t>
            </a:r>
            <a:r>
              <a:rPr lang="en-US" dirty="0"/>
              <a:t>a [!@#$%&amp;*]!</a:t>
            </a:r>
            <a:r>
              <a:rPr lang="en-US" dirty="0" smtClean="0"/>
              <a:t>” </a:t>
            </a:r>
            <a:r>
              <a:rPr lang="en-US" dirty="0" smtClean="0">
                <a:hlinkClick r:id="rId2"/>
              </a:rPr>
              <a:t>http</a:t>
            </a:r>
            <a:r>
              <a:rPr lang="en-US" dirty="0">
                <a:hlinkClick r:id="rId2"/>
              </a:rPr>
              <a:t>://youtu.be/</a:t>
            </a:r>
            <a:r>
              <a:rPr lang="en-US" dirty="0" smtClean="0">
                <a:hlinkClick r:id="rId2"/>
              </a:rPr>
              <a:t>uQajOZvQpoQ</a:t>
            </a:r>
            <a:r>
              <a:rPr lang="en-US" dirty="0" smtClean="0"/>
              <a:t> </a:t>
            </a:r>
            <a:endParaRPr lang="en-US" dirty="0"/>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17</a:t>
            </a:fld>
            <a:endParaRPr lang="en-US"/>
          </a:p>
        </p:txBody>
      </p:sp>
    </p:spTree>
    <p:extLst>
      <p:ext uri="{BB962C8B-B14F-4D97-AF65-F5344CB8AC3E}">
        <p14:creationId xmlns:p14="http://schemas.microsoft.com/office/powerpoint/2010/main" val="40566833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Process - 1</a:t>
            </a:r>
            <a:endParaRPr lang="en-US" dirty="0"/>
          </a:p>
        </p:txBody>
      </p:sp>
      <p:sp>
        <p:nvSpPr>
          <p:cNvPr id="3" name="Content Placeholder 2"/>
          <p:cNvSpPr>
            <a:spLocks noGrp="1"/>
          </p:cNvSpPr>
          <p:nvPr>
            <p:ph idx="1"/>
          </p:nvPr>
        </p:nvSpPr>
        <p:spPr/>
        <p:txBody>
          <a:bodyPr/>
          <a:lstStyle/>
          <a:p>
            <a:pPr marL="742950" indent="-742950">
              <a:buFont typeface="+mj-lt"/>
              <a:buAutoNum type="arabicPeriod"/>
            </a:pPr>
            <a:r>
              <a:rPr lang="en-US" dirty="0" smtClean="0"/>
              <a:t>Select a bug or feature to work on</a:t>
            </a:r>
          </a:p>
          <a:p>
            <a:pPr lvl="1"/>
            <a:r>
              <a:rPr lang="en-US" dirty="0" smtClean="0"/>
              <a:t>Consult community</a:t>
            </a:r>
          </a:p>
          <a:p>
            <a:pPr lvl="2"/>
            <a:r>
              <a:rPr lang="en-US" dirty="0" smtClean="0"/>
              <a:t>Bug Tracker</a:t>
            </a:r>
          </a:p>
          <a:p>
            <a:pPr lvl="2"/>
            <a:r>
              <a:rPr lang="en-US" dirty="0" smtClean="0"/>
              <a:t>IRC, listserv</a:t>
            </a:r>
          </a:p>
          <a:p>
            <a:pPr lvl="1"/>
            <a:r>
              <a:rPr lang="en-US" dirty="0" smtClean="0"/>
              <a:t>Higher demand = more support</a:t>
            </a:r>
            <a:endParaRPr lang="en-US" dirty="0"/>
          </a:p>
          <a:p>
            <a:pPr marL="742950" indent="-742950">
              <a:buFont typeface="+mj-lt"/>
              <a:buAutoNum type="arabicPeriod"/>
            </a:pPr>
            <a:r>
              <a:rPr lang="en-US" dirty="0" smtClean="0"/>
              <a:t>Code until stuck (or done)</a:t>
            </a:r>
          </a:p>
          <a:p>
            <a:pPr lvl="1"/>
            <a:r>
              <a:rPr lang="en-US" dirty="0" smtClean="0"/>
              <a:t>Track your work (use VC – branches are free)</a:t>
            </a:r>
          </a:p>
          <a:p>
            <a:pPr lvl="1"/>
            <a:r>
              <a:rPr lang="en-US" dirty="0" smtClean="0"/>
              <a:t>Blog as you go (you’ll want this later)</a:t>
            </a:r>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18</a:t>
            </a:fld>
            <a:endParaRPr lang="en-US"/>
          </a:p>
        </p:txBody>
      </p:sp>
      <p:pic>
        <p:nvPicPr>
          <p:cNvPr id="11267" name="Picture 3" descr="C:\Users\he302979\AppData\Local\Microsoft\Windows\Temporary Internet Files\Content.IE5\SITOFN4K\MC90032057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16114" y="0"/>
            <a:ext cx="1827886" cy="1621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32752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Process - 2</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3.   </a:t>
            </a:r>
            <a:r>
              <a:rPr lang="en-US" dirty="0" smtClean="0"/>
              <a:t>Ask </a:t>
            </a:r>
            <a:r>
              <a:rPr lang="en-US" dirty="0"/>
              <a:t>community for </a:t>
            </a:r>
            <a:r>
              <a:rPr lang="en-US" dirty="0" smtClean="0"/>
              <a:t>help</a:t>
            </a:r>
            <a:endParaRPr lang="en-US" dirty="0"/>
          </a:p>
          <a:p>
            <a:pPr lvl="1"/>
            <a:r>
              <a:rPr lang="en-US" dirty="0"/>
              <a:t>Reproduction </a:t>
            </a:r>
            <a:r>
              <a:rPr lang="en-US" dirty="0" smtClean="0"/>
              <a:t>instructions</a:t>
            </a:r>
            <a:endParaRPr lang="en-US" dirty="0"/>
          </a:p>
          <a:p>
            <a:pPr lvl="2"/>
            <a:r>
              <a:rPr lang="en-US" dirty="0"/>
              <a:t>Where are you?</a:t>
            </a:r>
          </a:p>
          <a:p>
            <a:pPr lvl="2"/>
            <a:r>
              <a:rPr lang="en-US" dirty="0"/>
              <a:t>What have you done?</a:t>
            </a:r>
          </a:p>
          <a:p>
            <a:pPr lvl="2"/>
            <a:r>
              <a:rPr lang="en-US" dirty="0"/>
              <a:t>How can someone else get to the same place?</a:t>
            </a:r>
          </a:p>
          <a:p>
            <a:pPr lvl="2"/>
            <a:r>
              <a:rPr lang="en-US" dirty="0"/>
              <a:t>Why should someone care</a:t>
            </a:r>
            <a:r>
              <a:rPr lang="en-US" dirty="0" smtClean="0"/>
              <a:t>?</a:t>
            </a:r>
          </a:p>
          <a:p>
            <a:pPr lvl="1"/>
            <a:r>
              <a:rPr lang="en-US" dirty="0" smtClean="0"/>
              <a:t>Visibility</a:t>
            </a:r>
          </a:p>
          <a:p>
            <a:pPr lvl="2"/>
            <a:r>
              <a:rPr lang="en-US" dirty="0" smtClean="0"/>
              <a:t>In an open ticket links to: </a:t>
            </a:r>
            <a:r>
              <a:rPr lang="en-US" dirty="0" err="1" smtClean="0"/>
              <a:t>Patchfile</a:t>
            </a:r>
            <a:r>
              <a:rPr lang="en-US" dirty="0"/>
              <a:t>,</a:t>
            </a:r>
            <a:r>
              <a:rPr lang="en-US" dirty="0" smtClean="0"/>
              <a:t> Blog, VC, </a:t>
            </a:r>
            <a:r>
              <a:rPr lang="en-US" dirty="0" err="1" smtClean="0"/>
              <a:t>pastebin</a:t>
            </a:r>
            <a:r>
              <a:rPr lang="en-US" dirty="0"/>
              <a:t>,</a:t>
            </a:r>
            <a:r>
              <a:rPr lang="en-US" dirty="0" smtClean="0"/>
              <a:t> screen shots/casts, live sandbox, wiki with HOWTO reproduce, listserv archives, IRC logs</a:t>
            </a:r>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19</a:t>
            </a:fld>
            <a:endParaRPr lang="en-US"/>
          </a:p>
        </p:txBody>
      </p:sp>
      <p:pic>
        <p:nvPicPr>
          <p:cNvPr id="12290" name="Picture 2" descr="C:\Users\he302979\AppData\Local\Microsoft\Windows\Temporary Internet Files\Content.IE5\WEQGO4TU\MP90039874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2989" y="1295400"/>
            <a:ext cx="2667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21917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a:bodyPr>
          <a:lstStyle/>
          <a:p>
            <a:r>
              <a:rPr lang="en-US" dirty="0" smtClean="0"/>
              <a:t>POSSE Stage 1 tools coverage</a:t>
            </a:r>
          </a:p>
          <a:p>
            <a:pPr lvl="1"/>
            <a:r>
              <a:rPr lang="en-US" dirty="0" smtClean="0"/>
              <a:t>What tools do FOSS projects use?</a:t>
            </a:r>
          </a:p>
          <a:p>
            <a:pPr lvl="1"/>
            <a:r>
              <a:rPr lang="en-US" dirty="0" smtClean="0"/>
              <a:t>How do those tools work?</a:t>
            </a:r>
          </a:p>
          <a:p>
            <a:r>
              <a:rPr lang="en-US" dirty="0" smtClean="0"/>
              <a:t>POSSE Stage 2 tools coverage</a:t>
            </a:r>
          </a:p>
          <a:p>
            <a:pPr lvl="1"/>
            <a:r>
              <a:rPr lang="en-US" dirty="0" smtClean="0"/>
              <a:t>How do FOSS projects work?</a:t>
            </a:r>
          </a:p>
          <a:p>
            <a:pPr lvl="1"/>
            <a:r>
              <a:rPr lang="en-US" dirty="0" smtClean="0"/>
              <a:t>How are tools used?</a:t>
            </a:r>
          </a:p>
          <a:p>
            <a:pPr lvl="1"/>
            <a:r>
              <a:rPr lang="en-US" dirty="0" smtClean="0"/>
              <a:t>Role and culture rather than mechanics</a:t>
            </a:r>
            <a:endParaRPr lang="en-US" dirty="0"/>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2</a:t>
            </a:fld>
            <a:endParaRPr lang="en-US"/>
          </a:p>
        </p:txBody>
      </p:sp>
    </p:spTree>
    <p:extLst>
      <p:ext uri="{BB962C8B-B14F-4D97-AF65-F5344CB8AC3E}">
        <p14:creationId xmlns:p14="http://schemas.microsoft.com/office/powerpoint/2010/main" val="39260970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t>
            </a:r>
            <a:r>
              <a:rPr lang="en-US" baseline="0" dirty="0" smtClean="0"/>
              <a:t> </a:t>
            </a:r>
            <a:r>
              <a:rPr lang="en-US" dirty="0" smtClean="0"/>
              <a:t>Process - 3</a:t>
            </a:r>
            <a:endParaRPr lang="en-US" dirty="0"/>
          </a:p>
        </p:txBody>
      </p:sp>
      <p:sp>
        <p:nvSpPr>
          <p:cNvPr id="3" name="Content Placeholder 2"/>
          <p:cNvSpPr>
            <a:spLocks noGrp="1"/>
          </p:cNvSpPr>
          <p:nvPr>
            <p:ph idx="1"/>
          </p:nvPr>
        </p:nvSpPr>
        <p:spPr/>
        <p:txBody>
          <a:bodyPr/>
          <a:lstStyle/>
          <a:p>
            <a:pPr marL="742950" indent="-742950">
              <a:buAutoNum type="arabicPeriod" startAt="4"/>
            </a:pPr>
            <a:r>
              <a:rPr lang="en-US" dirty="0" smtClean="0"/>
              <a:t>You and </a:t>
            </a:r>
            <a:r>
              <a:rPr lang="en-US" dirty="0" smtClean="0"/>
              <a:t>the community continue to do the above until you have something </a:t>
            </a:r>
            <a:r>
              <a:rPr lang="en-US" dirty="0" smtClean="0"/>
              <a:t>working</a:t>
            </a:r>
            <a:endParaRPr lang="en-US" dirty="0"/>
          </a:p>
          <a:p>
            <a:pPr marL="742950" indent="-742950">
              <a:buAutoNum type="arabicPeriod" startAt="4"/>
            </a:pPr>
            <a:r>
              <a:rPr lang="en-US" dirty="0" smtClean="0"/>
              <a:t>Submit </a:t>
            </a:r>
            <a:r>
              <a:rPr lang="en-US" dirty="0" smtClean="0"/>
              <a:t>patch upstream</a:t>
            </a:r>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US" smtClean="0"/>
              <a:t>Last Modified: 2013-05-31, 14:45 UTC</a:t>
            </a:r>
            <a:endParaRPr lang="en-US"/>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20</a:t>
            </a:fld>
            <a:endParaRPr lang="en-US"/>
          </a:p>
        </p:txBody>
      </p:sp>
      <p:pic>
        <p:nvPicPr>
          <p:cNvPr id="7171" name="Picture 3" descr="C:\Users\he302979\AppData\Local\Microsoft\Windows\Temporary Internet Files\Content.IE5\5NFDVXQ9\MC90008239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6600" y="4953000"/>
            <a:ext cx="1794967" cy="1495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80071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Copyright - 1</a:t>
            </a:r>
            <a:endParaRPr lang="en-US" dirty="0"/>
          </a:p>
        </p:txBody>
      </p:sp>
      <p:sp>
        <p:nvSpPr>
          <p:cNvPr id="3" name="Content Placeholder 2"/>
          <p:cNvSpPr>
            <a:spLocks noGrp="1"/>
          </p:cNvSpPr>
          <p:nvPr>
            <p:ph idx="1"/>
          </p:nvPr>
        </p:nvSpPr>
        <p:spPr/>
        <p:txBody>
          <a:bodyPr/>
          <a:lstStyle/>
          <a:p>
            <a:r>
              <a:rPr lang="en-US" dirty="0" smtClean="0"/>
              <a:t>Software is intellectual property</a:t>
            </a:r>
          </a:p>
          <a:p>
            <a:r>
              <a:rPr lang="en-US" dirty="0" smtClean="0"/>
              <a:t>Software is protected under copyright law</a:t>
            </a:r>
          </a:p>
          <a:p>
            <a:r>
              <a:rPr lang="en-US" dirty="0" smtClean="0"/>
              <a:t>Ownership of software determined by examination of any contracts under which it was produced, and any other legally relevant circumstances</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21</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pic>
        <p:nvPicPr>
          <p:cNvPr id="4098" name="Picture 2" descr="C:\Documents and Settings\Hellis\Local Settings\Temporary Internet Files\Content.IE5\IHT2761O\MC900282170[1].wmf"/>
          <p:cNvPicPr>
            <a:picLocks noChangeAspect="1" noChangeArrowheads="1"/>
          </p:cNvPicPr>
          <p:nvPr/>
        </p:nvPicPr>
        <p:blipFill>
          <a:blip r:embed="rId2" cstate="print"/>
          <a:srcRect/>
          <a:stretch>
            <a:fillRect/>
          </a:stretch>
        </p:blipFill>
        <p:spPr bwMode="auto">
          <a:xfrm>
            <a:off x="7924800" y="5257800"/>
            <a:ext cx="761695" cy="882396"/>
          </a:xfrm>
          <a:prstGeom prst="rect">
            <a:avLst/>
          </a:prstGeom>
          <a:noFill/>
        </p:spPr>
      </p:pic>
    </p:spTree>
    <p:extLst>
      <p:ext uri="{BB962C8B-B14F-4D97-AF65-F5344CB8AC3E}">
        <p14:creationId xmlns:p14="http://schemas.microsoft.com/office/powerpoint/2010/main" val="38430873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Copyright - 2</a:t>
            </a:r>
            <a:endParaRPr lang="en-US" dirty="0"/>
          </a:p>
        </p:txBody>
      </p:sp>
      <p:sp>
        <p:nvSpPr>
          <p:cNvPr id="3" name="Content Placeholder 2"/>
          <p:cNvSpPr>
            <a:spLocks noGrp="1"/>
          </p:cNvSpPr>
          <p:nvPr>
            <p:ph idx="1"/>
          </p:nvPr>
        </p:nvSpPr>
        <p:spPr/>
        <p:txBody>
          <a:bodyPr>
            <a:normAutofit lnSpcReduction="10000"/>
          </a:bodyPr>
          <a:lstStyle/>
          <a:p>
            <a:r>
              <a:rPr lang="en-US" dirty="0" smtClean="0"/>
              <a:t>Copyright law says that by default only the owner of software may copy, adapt or distribute it</a:t>
            </a:r>
          </a:p>
          <a:p>
            <a:pPr lvl="1"/>
            <a:r>
              <a:rPr lang="en-US" dirty="0" smtClean="0"/>
              <a:t>Owner can agree to let another person copy, adapt or distribute the code</a:t>
            </a:r>
          </a:p>
          <a:p>
            <a:pPr lvl="1"/>
            <a:r>
              <a:rPr lang="en-US" dirty="0" smtClean="0"/>
              <a:t>Called a license</a:t>
            </a:r>
          </a:p>
          <a:p>
            <a:r>
              <a:rPr lang="en-US" dirty="0" smtClean="0"/>
              <a:t>Open source licenses grant these rights to anyone who chooses to take them up, with certain conditions</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22</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spTree>
    <p:extLst>
      <p:ext uri="{BB962C8B-B14F-4D97-AF65-F5344CB8AC3E}">
        <p14:creationId xmlns:p14="http://schemas.microsoft.com/office/powerpoint/2010/main" val="34151539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Copyright - 3</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Open source licenses aim to create a community of contributors who will fix and develop the software</a:t>
            </a:r>
          </a:p>
          <a:p>
            <a:r>
              <a:rPr lang="en-US" dirty="0" smtClean="0"/>
              <a:t>Combining two pieces of software code under different licenses can be complex</a:t>
            </a:r>
          </a:p>
          <a:p>
            <a:r>
              <a:rPr lang="en-US" dirty="0" smtClean="0"/>
              <a:t>All projects that produce software need to keep complete, detailed records of the licensing and ownership of contributions to that software</a:t>
            </a:r>
          </a:p>
          <a:p>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23</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pic>
        <p:nvPicPr>
          <p:cNvPr id="5122" name="Picture 2" descr="C:\Documents and Settings\Hellis\Local Settings\Temporary Internet Files\Content.IE5\LJJBDLG6\MC900389276[1].wmf"/>
          <p:cNvPicPr>
            <a:picLocks noChangeAspect="1" noChangeArrowheads="1"/>
          </p:cNvPicPr>
          <p:nvPr/>
        </p:nvPicPr>
        <p:blipFill>
          <a:blip r:embed="rId2" cstate="print"/>
          <a:srcRect/>
          <a:stretch>
            <a:fillRect/>
          </a:stretch>
        </p:blipFill>
        <p:spPr bwMode="auto">
          <a:xfrm>
            <a:off x="7746949" y="5462036"/>
            <a:ext cx="1244651" cy="1319764"/>
          </a:xfrm>
          <a:prstGeom prst="rect">
            <a:avLst/>
          </a:prstGeom>
          <a:noFill/>
        </p:spPr>
      </p:pic>
    </p:spTree>
    <p:extLst>
      <p:ext uri="{BB962C8B-B14F-4D97-AF65-F5344CB8AC3E}">
        <p14:creationId xmlns:p14="http://schemas.microsoft.com/office/powerpoint/2010/main" val="33328537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- 1</a:t>
            </a:r>
            <a:endParaRPr lang="en-US" dirty="0"/>
          </a:p>
        </p:txBody>
      </p:sp>
      <p:sp>
        <p:nvSpPr>
          <p:cNvPr id="3" name="Content Placeholder 2"/>
          <p:cNvSpPr>
            <a:spLocks noGrp="1"/>
          </p:cNvSpPr>
          <p:nvPr>
            <p:ph idx="1"/>
          </p:nvPr>
        </p:nvSpPr>
        <p:spPr/>
        <p:txBody>
          <a:bodyPr/>
          <a:lstStyle/>
          <a:p>
            <a:r>
              <a:rPr lang="en-US" dirty="0" smtClean="0"/>
              <a:t>More than 60 licenses recognized by OSI</a:t>
            </a:r>
          </a:p>
          <a:p>
            <a:r>
              <a:rPr lang="en-US" dirty="0" smtClean="0"/>
              <a:t>Two basic types of licenses</a:t>
            </a:r>
          </a:p>
          <a:p>
            <a:pPr marL="742950" indent="-742950">
              <a:buFont typeface="+mj-lt"/>
              <a:buAutoNum type="arabicPeriod"/>
            </a:pPr>
            <a:r>
              <a:rPr lang="en-US" dirty="0" smtClean="0"/>
              <a:t>Reciprocal licenses: require code changes be returned to community. </a:t>
            </a:r>
          </a:p>
          <a:p>
            <a:pPr marL="1143000" lvl="1" indent="-742950"/>
            <a:r>
              <a:rPr lang="en-US" dirty="0" err="1" smtClean="0"/>
              <a:t>Copyleft</a:t>
            </a:r>
            <a:r>
              <a:rPr lang="en-US" dirty="0" smtClean="0"/>
              <a:t> license. </a:t>
            </a:r>
          </a:p>
          <a:p>
            <a:pPr marL="742950" indent="-742950">
              <a:buFont typeface="+mj-lt"/>
              <a:buAutoNum type="arabicPeriod"/>
            </a:pPr>
            <a:r>
              <a:rPr lang="en-US" dirty="0" smtClean="0"/>
              <a:t>Licenses that permit modified versions to be retained as proprietary and used within proprietary software.</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24</a:t>
            </a:fld>
            <a:endParaRPr lang="en-US"/>
          </a:p>
        </p:txBody>
      </p:sp>
    </p:spTree>
    <p:extLst>
      <p:ext uri="{BB962C8B-B14F-4D97-AF65-F5344CB8AC3E}">
        <p14:creationId xmlns:p14="http://schemas.microsoft.com/office/powerpoint/2010/main" val="32582892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ext Box 1"/>
          <p:cNvSpPr txBox="1">
            <a:spLocks noChangeArrowheads="1"/>
          </p:cNvSpPr>
          <p:nvPr/>
        </p:nvSpPr>
        <p:spPr bwMode="auto">
          <a:xfrm>
            <a:off x="171450" y="4002088"/>
            <a:ext cx="1468438"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GNU LGPL</a:t>
            </a:r>
          </a:p>
        </p:txBody>
      </p:sp>
      <p:sp>
        <p:nvSpPr>
          <p:cNvPr id="55298" name="Text Box 2"/>
          <p:cNvSpPr txBox="1">
            <a:spLocks noChangeArrowheads="1"/>
          </p:cNvSpPr>
          <p:nvPr/>
        </p:nvSpPr>
        <p:spPr bwMode="auto">
          <a:xfrm>
            <a:off x="7472363" y="4694238"/>
            <a:ext cx="666750" cy="398462"/>
          </a:xfrm>
          <a:prstGeom prst="rect">
            <a:avLst/>
          </a:prstGeom>
          <a:noFill/>
          <a:ln w="9525" cap="flat">
            <a:noFill/>
            <a:round/>
            <a:headEnd/>
            <a:tailEnd/>
          </a:ln>
          <a:effectLst/>
        </p:spPr>
        <p:txBody>
          <a:bodyPr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MIT</a:t>
            </a:r>
          </a:p>
        </p:txBody>
      </p:sp>
      <p:cxnSp>
        <p:nvCxnSpPr>
          <p:cNvPr id="55299" name="AutoShape 3"/>
          <p:cNvCxnSpPr>
            <a:cxnSpLocks noChangeShapeType="1"/>
            <a:stCxn id="55315" idx="3"/>
            <a:endCxn id="55312" idx="7"/>
          </p:cNvCxnSpPr>
          <p:nvPr/>
        </p:nvCxnSpPr>
        <p:spPr bwMode="auto">
          <a:xfrm flipH="1">
            <a:off x="3181350" y="2051050"/>
            <a:ext cx="781050" cy="438150"/>
          </a:xfrm>
          <a:prstGeom prst="bentConnector3">
            <a:avLst>
              <a:gd name="adj1" fmla="val 50000"/>
            </a:avLst>
          </a:prstGeom>
          <a:noFill/>
          <a:ln w="9525" cap="flat">
            <a:solidFill>
              <a:srgbClr val="000000"/>
            </a:solidFill>
            <a:round/>
            <a:headEnd/>
            <a:tailEnd/>
          </a:ln>
          <a:effectLst/>
        </p:spPr>
      </p:cxnSp>
      <p:cxnSp>
        <p:nvCxnSpPr>
          <p:cNvPr id="55300" name="AutoShape 4"/>
          <p:cNvCxnSpPr>
            <a:cxnSpLocks noChangeShapeType="1"/>
            <a:stCxn id="55315" idx="5"/>
            <a:endCxn id="55311" idx="1"/>
          </p:cNvCxnSpPr>
          <p:nvPr/>
        </p:nvCxnSpPr>
        <p:spPr bwMode="auto">
          <a:xfrm>
            <a:off x="5065713" y="2051050"/>
            <a:ext cx="1246187" cy="438150"/>
          </a:xfrm>
          <a:prstGeom prst="bentConnector3">
            <a:avLst>
              <a:gd name="adj1" fmla="val 50000"/>
            </a:avLst>
          </a:prstGeom>
          <a:noFill/>
          <a:ln w="9525" cap="flat">
            <a:solidFill>
              <a:srgbClr val="000000"/>
            </a:solidFill>
            <a:round/>
            <a:headEnd/>
            <a:tailEnd/>
          </a:ln>
          <a:effectLst/>
        </p:spPr>
      </p:cxnSp>
      <p:cxnSp>
        <p:nvCxnSpPr>
          <p:cNvPr id="55301" name="AutoShape 5"/>
          <p:cNvCxnSpPr>
            <a:cxnSpLocks noChangeShapeType="1"/>
            <a:stCxn id="55312" idx="4"/>
          </p:cNvCxnSpPr>
          <p:nvPr/>
        </p:nvCxnSpPr>
        <p:spPr bwMode="auto">
          <a:xfrm flipH="1">
            <a:off x="906463" y="3724275"/>
            <a:ext cx="1560512" cy="277813"/>
          </a:xfrm>
          <a:prstGeom prst="bentConnector3">
            <a:avLst>
              <a:gd name="adj1" fmla="val 50000"/>
            </a:avLst>
          </a:prstGeom>
          <a:noFill/>
          <a:ln w="9525" cap="flat">
            <a:solidFill>
              <a:srgbClr val="000000"/>
            </a:solidFill>
            <a:round/>
            <a:headEnd/>
            <a:tailEnd/>
          </a:ln>
          <a:effectLst/>
        </p:spPr>
      </p:cxnSp>
      <p:sp>
        <p:nvSpPr>
          <p:cNvPr id="55302" name="Text Box 6"/>
          <p:cNvSpPr txBox="1">
            <a:spLocks noChangeArrowheads="1"/>
          </p:cNvSpPr>
          <p:nvPr/>
        </p:nvSpPr>
        <p:spPr bwMode="auto">
          <a:xfrm>
            <a:off x="2181225" y="4740275"/>
            <a:ext cx="631825" cy="398463"/>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IBM</a:t>
            </a:r>
          </a:p>
        </p:txBody>
      </p:sp>
      <p:sp>
        <p:nvSpPr>
          <p:cNvPr id="55303" name="Text Box 7"/>
          <p:cNvSpPr txBox="1">
            <a:spLocks noChangeArrowheads="1"/>
          </p:cNvSpPr>
          <p:nvPr/>
        </p:nvSpPr>
        <p:spPr bwMode="auto">
          <a:xfrm>
            <a:off x="2787650" y="4402138"/>
            <a:ext cx="973138"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Mozilla</a:t>
            </a:r>
          </a:p>
        </p:txBody>
      </p:sp>
      <p:cxnSp>
        <p:nvCxnSpPr>
          <p:cNvPr id="55304" name="AutoShape 8"/>
          <p:cNvCxnSpPr>
            <a:cxnSpLocks noChangeShapeType="1"/>
            <a:stCxn id="55312" idx="4"/>
            <a:endCxn id="55303" idx="0"/>
          </p:cNvCxnSpPr>
          <p:nvPr/>
        </p:nvCxnSpPr>
        <p:spPr bwMode="auto">
          <a:xfrm>
            <a:off x="2466975" y="3724275"/>
            <a:ext cx="808038" cy="677863"/>
          </a:xfrm>
          <a:prstGeom prst="bentConnector3">
            <a:avLst>
              <a:gd name="adj1" fmla="val 50000"/>
            </a:avLst>
          </a:prstGeom>
          <a:noFill/>
          <a:ln w="9525" cap="flat">
            <a:solidFill>
              <a:srgbClr val="000000"/>
            </a:solidFill>
            <a:round/>
            <a:headEnd/>
            <a:tailEnd/>
          </a:ln>
          <a:effectLst/>
        </p:spPr>
      </p:cxnSp>
      <p:cxnSp>
        <p:nvCxnSpPr>
          <p:cNvPr id="55305" name="AutoShape 9"/>
          <p:cNvCxnSpPr>
            <a:cxnSpLocks noChangeShapeType="1"/>
            <a:stCxn id="55312" idx="4"/>
            <a:endCxn id="55302" idx="0"/>
          </p:cNvCxnSpPr>
          <p:nvPr/>
        </p:nvCxnSpPr>
        <p:spPr bwMode="auto">
          <a:xfrm>
            <a:off x="2466975" y="3724275"/>
            <a:ext cx="30163" cy="1016000"/>
          </a:xfrm>
          <a:prstGeom prst="bentConnector3">
            <a:avLst>
              <a:gd name="adj1" fmla="val 50000"/>
            </a:avLst>
          </a:prstGeom>
          <a:noFill/>
          <a:ln w="9525" cap="flat">
            <a:solidFill>
              <a:srgbClr val="000000"/>
            </a:solidFill>
            <a:round/>
            <a:headEnd/>
            <a:tailEnd/>
          </a:ln>
          <a:effectLst/>
        </p:spPr>
      </p:cxnSp>
      <p:sp>
        <p:nvSpPr>
          <p:cNvPr id="55306" name="Text Box 10"/>
          <p:cNvSpPr txBox="1">
            <a:spLocks noChangeArrowheads="1"/>
          </p:cNvSpPr>
          <p:nvPr/>
        </p:nvSpPr>
        <p:spPr bwMode="auto">
          <a:xfrm>
            <a:off x="8089900" y="4164013"/>
            <a:ext cx="747713"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W3C</a:t>
            </a:r>
          </a:p>
        </p:txBody>
      </p:sp>
      <p:sp>
        <p:nvSpPr>
          <p:cNvPr id="55307" name="Text Box 11"/>
          <p:cNvSpPr txBox="1">
            <a:spLocks noChangeArrowheads="1"/>
          </p:cNvSpPr>
          <p:nvPr/>
        </p:nvSpPr>
        <p:spPr bwMode="auto">
          <a:xfrm>
            <a:off x="5149850" y="4664075"/>
            <a:ext cx="1044575" cy="398463"/>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Apache</a:t>
            </a:r>
          </a:p>
        </p:txBody>
      </p:sp>
      <p:cxnSp>
        <p:nvCxnSpPr>
          <p:cNvPr id="55308" name="AutoShape 12"/>
          <p:cNvCxnSpPr>
            <a:cxnSpLocks noChangeShapeType="1"/>
            <a:stCxn id="55311" idx="4"/>
            <a:endCxn id="55307" idx="0"/>
          </p:cNvCxnSpPr>
          <p:nvPr/>
        </p:nvCxnSpPr>
        <p:spPr bwMode="auto">
          <a:xfrm flipH="1">
            <a:off x="5670550" y="3724275"/>
            <a:ext cx="1449388" cy="941388"/>
          </a:xfrm>
          <a:prstGeom prst="bentConnector3">
            <a:avLst>
              <a:gd name="adj1" fmla="val 50000"/>
            </a:avLst>
          </a:prstGeom>
          <a:noFill/>
          <a:ln w="9525" cap="flat">
            <a:solidFill>
              <a:srgbClr val="000000"/>
            </a:solidFill>
            <a:round/>
            <a:headEnd/>
            <a:tailEnd/>
          </a:ln>
          <a:effectLst/>
        </p:spPr>
      </p:cxnSp>
      <p:cxnSp>
        <p:nvCxnSpPr>
          <p:cNvPr id="55309" name="AutoShape 13"/>
          <p:cNvCxnSpPr>
            <a:cxnSpLocks noChangeShapeType="1"/>
            <a:stCxn id="55311" idx="4"/>
            <a:endCxn id="55298" idx="0"/>
          </p:cNvCxnSpPr>
          <p:nvPr/>
        </p:nvCxnSpPr>
        <p:spPr bwMode="auto">
          <a:xfrm>
            <a:off x="7119938" y="3724275"/>
            <a:ext cx="685800" cy="969963"/>
          </a:xfrm>
          <a:prstGeom prst="bentConnector3">
            <a:avLst>
              <a:gd name="adj1" fmla="val 50000"/>
            </a:avLst>
          </a:prstGeom>
          <a:noFill/>
          <a:ln w="9525" cap="flat">
            <a:solidFill>
              <a:srgbClr val="000000"/>
            </a:solidFill>
            <a:round/>
            <a:headEnd/>
            <a:tailEnd/>
          </a:ln>
          <a:effectLst/>
        </p:spPr>
      </p:cxnSp>
      <p:cxnSp>
        <p:nvCxnSpPr>
          <p:cNvPr id="55310" name="AutoShape 14"/>
          <p:cNvCxnSpPr>
            <a:cxnSpLocks noChangeShapeType="1"/>
            <a:stCxn id="55311" idx="4"/>
            <a:endCxn id="55306" idx="0"/>
          </p:cNvCxnSpPr>
          <p:nvPr/>
        </p:nvCxnSpPr>
        <p:spPr bwMode="auto">
          <a:xfrm>
            <a:off x="7119938" y="3724275"/>
            <a:ext cx="1343025" cy="439738"/>
          </a:xfrm>
          <a:prstGeom prst="bentConnector3">
            <a:avLst>
              <a:gd name="adj1" fmla="val 50000"/>
            </a:avLst>
          </a:prstGeom>
          <a:noFill/>
          <a:ln w="9525" cap="flat">
            <a:solidFill>
              <a:srgbClr val="000000"/>
            </a:solidFill>
            <a:round/>
            <a:headEnd/>
            <a:tailEnd/>
          </a:ln>
          <a:effectLst/>
        </p:spPr>
      </p:cxnSp>
      <p:sp>
        <p:nvSpPr>
          <p:cNvPr id="55311" name="Oval 15"/>
          <p:cNvSpPr>
            <a:spLocks noChangeArrowheads="1"/>
          </p:cNvSpPr>
          <p:nvPr/>
        </p:nvSpPr>
        <p:spPr bwMode="auto">
          <a:xfrm>
            <a:off x="5976938" y="2276475"/>
            <a:ext cx="2287587" cy="1447800"/>
          </a:xfrm>
          <a:prstGeom prst="ellipse">
            <a:avLst/>
          </a:prstGeom>
          <a:solidFill>
            <a:srgbClr val="C0504D"/>
          </a:solidFill>
          <a:ln w="9525" cap="flat">
            <a:noFill/>
            <a:round/>
            <a:headEnd/>
            <a:tailEnd/>
          </a:ln>
          <a:effectLst/>
        </p:spPr>
        <p:txBody>
          <a:bodyPr wrap="none"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a:solidFill>
                  <a:srgbClr val="FFFFFF"/>
                </a:solidFill>
                <a:cs typeface="Arial" charset="0"/>
              </a:rPr>
              <a:t>No impact on</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a:solidFill>
                  <a:srgbClr val="FFFFFF"/>
                </a:solidFill>
                <a:cs typeface="Arial" charset="0"/>
              </a:rPr>
              <a:t>other code</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a:solidFill>
                  <a:srgbClr val="FFFFFF"/>
                </a:solidFill>
                <a:cs typeface="Arial" charset="0"/>
              </a:rPr>
              <a:t>(Permissive)</a:t>
            </a:r>
          </a:p>
        </p:txBody>
      </p:sp>
      <p:sp>
        <p:nvSpPr>
          <p:cNvPr id="55312" name="Oval 16"/>
          <p:cNvSpPr>
            <a:spLocks noChangeArrowheads="1"/>
          </p:cNvSpPr>
          <p:nvPr/>
        </p:nvSpPr>
        <p:spPr bwMode="auto">
          <a:xfrm>
            <a:off x="1457325" y="2276475"/>
            <a:ext cx="2019300" cy="1447800"/>
          </a:xfrm>
          <a:prstGeom prst="ellipse">
            <a:avLst/>
          </a:prstGeom>
          <a:solidFill>
            <a:srgbClr val="C56403"/>
          </a:solidFill>
          <a:ln w="9525" cap="flat">
            <a:noFill/>
            <a:round/>
            <a:headEnd/>
            <a:tailEnd/>
          </a:ln>
          <a:effectLst/>
        </p:spPr>
        <p:txBody>
          <a:bodyPr wrap="none"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FFFFFF"/>
                </a:solidFill>
                <a:cs typeface="Arial" charset="0"/>
              </a:rPr>
              <a:t>Copyleft</a:t>
            </a:r>
          </a:p>
        </p:txBody>
      </p:sp>
      <p:sp>
        <p:nvSpPr>
          <p:cNvPr id="55313" name="Text Box 17"/>
          <p:cNvSpPr txBox="1">
            <a:spLocks noChangeArrowheads="1"/>
          </p:cNvSpPr>
          <p:nvPr/>
        </p:nvSpPr>
        <p:spPr bwMode="auto">
          <a:xfrm>
            <a:off x="1165225" y="4379913"/>
            <a:ext cx="1327150"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GNU GPL</a:t>
            </a:r>
          </a:p>
        </p:txBody>
      </p:sp>
      <p:cxnSp>
        <p:nvCxnSpPr>
          <p:cNvPr id="55314" name="AutoShape 18"/>
          <p:cNvCxnSpPr>
            <a:cxnSpLocks noChangeShapeType="1"/>
            <a:stCxn id="55312" idx="4"/>
            <a:endCxn id="55313" idx="0"/>
          </p:cNvCxnSpPr>
          <p:nvPr/>
        </p:nvCxnSpPr>
        <p:spPr bwMode="auto">
          <a:xfrm flipH="1">
            <a:off x="1827213" y="3724275"/>
            <a:ext cx="639762" cy="655638"/>
          </a:xfrm>
          <a:prstGeom prst="bentConnector3">
            <a:avLst>
              <a:gd name="adj1" fmla="val 50000"/>
            </a:avLst>
          </a:prstGeom>
          <a:noFill/>
          <a:ln w="9525" cap="flat">
            <a:solidFill>
              <a:srgbClr val="000000"/>
            </a:solidFill>
            <a:round/>
            <a:headEnd/>
            <a:tailEnd/>
          </a:ln>
          <a:effectLst/>
        </p:spPr>
      </p:cxnSp>
      <p:sp>
        <p:nvSpPr>
          <p:cNvPr id="55315" name="Oval 19"/>
          <p:cNvSpPr>
            <a:spLocks noChangeArrowheads="1"/>
          </p:cNvSpPr>
          <p:nvPr/>
        </p:nvSpPr>
        <p:spPr bwMode="auto">
          <a:xfrm>
            <a:off x="3733800" y="1217613"/>
            <a:ext cx="1558925" cy="977900"/>
          </a:xfrm>
          <a:prstGeom prst="ellipse">
            <a:avLst/>
          </a:prstGeom>
          <a:solidFill>
            <a:srgbClr val="298527"/>
          </a:solidFill>
          <a:ln w="9525" cap="flat">
            <a:noFill/>
            <a:round/>
            <a:headEnd/>
            <a:tailEnd/>
          </a:ln>
          <a:effectLst/>
        </p:spPr>
        <p:txBody>
          <a:bodyPr wrap="none"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FFFFFF"/>
                </a:solidFill>
                <a:cs typeface="Arial" charset="0"/>
              </a:rPr>
              <a:t>FOSS</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FFFFFF"/>
                </a:solidFill>
                <a:cs typeface="Arial" charset="0"/>
              </a:rPr>
              <a:t>“as-is”</a:t>
            </a:r>
          </a:p>
        </p:txBody>
      </p:sp>
      <p:grpSp>
        <p:nvGrpSpPr>
          <p:cNvPr id="2" name="Group 20"/>
          <p:cNvGrpSpPr>
            <a:grpSpLocks/>
          </p:cNvGrpSpPr>
          <p:nvPr/>
        </p:nvGrpSpPr>
        <p:grpSpPr bwMode="auto">
          <a:xfrm>
            <a:off x="6426200" y="3649664"/>
            <a:ext cx="701675" cy="1735138"/>
            <a:chOff x="4048" y="2833"/>
            <a:chExt cx="442" cy="1093"/>
          </a:xfrm>
        </p:grpSpPr>
        <p:cxnSp>
          <p:nvCxnSpPr>
            <p:cNvPr id="55317" name="AutoShape 21"/>
            <p:cNvCxnSpPr>
              <a:cxnSpLocks noChangeShapeType="1"/>
              <a:stCxn id="55311" idx="4"/>
              <a:endCxn id="55318" idx="0"/>
            </p:cNvCxnSpPr>
            <p:nvPr/>
          </p:nvCxnSpPr>
          <p:spPr bwMode="auto">
            <a:xfrm rot="5400000">
              <a:off x="3955" y="3146"/>
              <a:ext cx="844" cy="217"/>
            </a:xfrm>
            <a:prstGeom prst="bentConnector3">
              <a:avLst>
                <a:gd name="adj1" fmla="val 50000"/>
              </a:avLst>
            </a:prstGeom>
            <a:noFill/>
            <a:ln w="9525" cap="flat">
              <a:solidFill>
                <a:srgbClr val="000000"/>
              </a:solidFill>
              <a:round/>
              <a:headEnd/>
              <a:tailEnd/>
            </a:ln>
            <a:effectLst/>
          </p:spPr>
        </p:cxnSp>
        <p:sp>
          <p:nvSpPr>
            <p:cNvPr id="55318" name="Text Box 22"/>
            <p:cNvSpPr txBox="1">
              <a:spLocks noChangeArrowheads="1"/>
            </p:cNvSpPr>
            <p:nvPr/>
          </p:nvSpPr>
          <p:spPr bwMode="auto">
            <a:xfrm>
              <a:off x="4048" y="3676"/>
              <a:ext cx="442" cy="250"/>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BSD</a:t>
              </a:r>
            </a:p>
          </p:txBody>
        </p:sp>
      </p:grpSp>
      <p:cxnSp>
        <p:nvCxnSpPr>
          <p:cNvPr id="55319" name="AutoShape 23"/>
          <p:cNvCxnSpPr>
            <a:cxnSpLocks noChangeShapeType="1"/>
            <a:stCxn id="55312" idx="4"/>
            <a:endCxn id="55320" idx="0"/>
          </p:cNvCxnSpPr>
          <p:nvPr/>
        </p:nvCxnSpPr>
        <p:spPr bwMode="auto">
          <a:xfrm>
            <a:off x="2466975" y="3724275"/>
            <a:ext cx="1654175" cy="352425"/>
          </a:xfrm>
          <a:prstGeom prst="bentConnector3">
            <a:avLst>
              <a:gd name="adj1" fmla="val 50000"/>
            </a:avLst>
          </a:prstGeom>
          <a:noFill/>
          <a:ln w="9525" cap="flat">
            <a:solidFill>
              <a:srgbClr val="000000"/>
            </a:solidFill>
            <a:round/>
            <a:headEnd/>
            <a:tailEnd/>
          </a:ln>
          <a:effectLst/>
        </p:spPr>
      </p:cxnSp>
      <p:sp>
        <p:nvSpPr>
          <p:cNvPr id="55320" name="Text Box 24"/>
          <p:cNvSpPr txBox="1">
            <a:spLocks noChangeArrowheads="1"/>
          </p:cNvSpPr>
          <p:nvPr/>
        </p:nvSpPr>
        <p:spPr bwMode="auto">
          <a:xfrm>
            <a:off x="3476625" y="4076700"/>
            <a:ext cx="1289050" cy="398463"/>
          </a:xfrm>
          <a:prstGeom prst="rect">
            <a:avLst/>
          </a:prstGeom>
          <a:noFill/>
          <a:ln w="9525" cap="flat">
            <a:noFill/>
            <a:round/>
            <a:headEnd/>
            <a:tailEnd/>
          </a:ln>
          <a:effectLst/>
        </p:spPr>
        <p:txBody>
          <a:bodyPr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Eclipse</a:t>
            </a:r>
          </a:p>
        </p:txBody>
      </p:sp>
      <p:sp>
        <p:nvSpPr>
          <p:cNvPr id="55321" name="Text Box 25"/>
          <p:cNvSpPr txBox="1">
            <a:spLocks noChangeArrowheads="1"/>
          </p:cNvSpPr>
          <p:nvPr/>
        </p:nvSpPr>
        <p:spPr bwMode="auto">
          <a:xfrm>
            <a:off x="425450" y="152400"/>
            <a:ext cx="8229600" cy="1143000"/>
          </a:xfrm>
          <a:prstGeom prst="rect">
            <a:avLst/>
          </a:prstGeom>
          <a:noFill/>
          <a:ln w="9525" cap="flat">
            <a:noFill/>
            <a:round/>
            <a:headEnd/>
            <a:tailEnd/>
          </a:ln>
          <a:effectLst/>
        </p:spPr>
        <p:txBody>
          <a:bodyPr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000">
                <a:solidFill>
                  <a:srgbClr val="000000"/>
                </a:solidFill>
                <a:latin typeface="Calibri" pitchFamily="32" charset="0"/>
                <a:cs typeface="Arial" charset="0"/>
              </a:rPr>
              <a:t>Two Types of FOSS Licenses</a:t>
            </a:r>
          </a:p>
        </p:txBody>
      </p:sp>
      <p:pic>
        <p:nvPicPr>
          <p:cNvPr id="27" name="Picture 3"/>
          <p:cNvPicPr>
            <a:picLocks noChangeAspect="1" noChangeArrowheads="1"/>
          </p:cNvPicPr>
          <p:nvPr/>
        </p:nvPicPr>
        <p:blipFill>
          <a:blip r:embed="rId3" cstate="print"/>
          <a:srcRect/>
          <a:stretch>
            <a:fillRect/>
          </a:stretch>
        </p:blipFill>
        <p:spPr bwMode="auto">
          <a:xfrm>
            <a:off x="228600" y="6324600"/>
            <a:ext cx="838200" cy="295275"/>
          </a:xfrm>
          <a:prstGeom prst="rect">
            <a:avLst/>
          </a:prstGeom>
          <a:noFill/>
          <a:ln w="9525" cap="flat">
            <a:noFill/>
            <a:round/>
            <a:headEnd/>
            <a:tailEnd/>
          </a:ln>
          <a:effectLst/>
        </p:spPr>
      </p:pic>
      <p:sp>
        <p:nvSpPr>
          <p:cNvPr id="28" name="Rectangle 2"/>
          <p:cNvSpPr txBox="1">
            <a:spLocks noChangeArrowheads="1"/>
          </p:cNvSpPr>
          <p:nvPr/>
        </p:nvSpPr>
        <p:spPr bwMode="auto">
          <a:xfrm>
            <a:off x="1219200" y="6324600"/>
            <a:ext cx="5529262"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60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US" sz="1100" b="0" i="0" u="none" strike="noStrike" kern="1200" cap="none" spc="0" normalizeH="0" baseline="0" noProof="0" dirty="0" smtClean="0">
                <a:ln>
                  <a:noFill/>
                </a:ln>
                <a:effectLst/>
                <a:uLnTx/>
                <a:uFillTx/>
                <a:latin typeface="Century Gothic" pitchFamily="32" charset="0"/>
                <a:ea typeface="+mj-ea"/>
                <a:cs typeface="+mj-cs"/>
              </a:rPr>
              <a:t>ORGANIZATIONAL PARTICIPATION IN OPEN COMMUNITIES: MODULE 1</a:t>
            </a:r>
            <a:endParaRPr kumimoji="0" lang="en-US" sz="1100" b="0" i="0" u="none" strike="noStrike" kern="1200" cap="none" spc="0" normalizeH="0" baseline="0" noProof="0" dirty="0">
              <a:ln>
                <a:noFill/>
              </a:ln>
              <a:effectLst/>
              <a:uLnTx/>
              <a:uFillTx/>
              <a:latin typeface="Century Gothic" pitchFamily="32" charset="0"/>
              <a:ea typeface="+mj-ea"/>
              <a:cs typeface="+mj-cs"/>
            </a:endParaRPr>
          </a:p>
        </p:txBody>
      </p:sp>
    </p:spTree>
    <p:extLst>
      <p:ext uri="{BB962C8B-B14F-4D97-AF65-F5344CB8AC3E}">
        <p14:creationId xmlns:p14="http://schemas.microsoft.com/office/powerpoint/2010/main" val="4158342939"/>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 3</a:t>
            </a:r>
            <a:br>
              <a:rPr lang="en-US" dirty="0" smtClean="0"/>
            </a:br>
            <a:r>
              <a:rPr lang="en-US" dirty="0" smtClean="0"/>
              <a:t>An Open Source License Must:</a:t>
            </a:r>
            <a:endParaRPr lang="en-US" dirty="0"/>
          </a:p>
        </p:txBody>
      </p:sp>
      <p:sp>
        <p:nvSpPr>
          <p:cNvPr id="3" name="Content Placeholder 2"/>
          <p:cNvSpPr>
            <a:spLocks noGrp="1"/>
          </p:cNvSpPr>
          <p:nvPr>
            <p:ph idx="1"/>
          </p:nvPr>
        </p:nvSpPr>
        <p:spPr/>
        <p:txBody>
          <a:bodyPr>
            <a:normAutofit fontScale="92500"/>
          </a:bodyPr>
          <a:lstStyle/>
          <a:p>
            <a:r>
              <a:rPr lang="en-US" dirty="0" smtClean="0"/>
              <a:t>Grant the licensee right to distribute software,  including right to charge for it</a:t>
            </a:r>
          </a:p>
          <a:p>
            <a:r>
              <a:rPr lang="en-US" dirty="0" smtClean="0"/>
              <a:t>Grant access to the program’s source code</a:t>
            </a:r>
          </a:p>
          <a:p>
            <a:r>
              <a:rPr lang="en-US" dirty="0" smtClean="0"/>
              <a:t>Grant the right to modify the program</a:t>
            </a:r>
          </a:p>
          <a:p>
            <a:r>
              <a:rPr lang="en-US" dirty="0" smtClean="0"/>
              <a:t>Grant the right to distribute modified versions of the program</a:t>
            </a:r>
          </a:p>
          <a:p>
            <a:r>
              <a:rPr lang="en-US" dirty="0" smtClean="0"/>
              <a:t>Allow use of the program by all persons or groups in all fields of </a:t>
            </a:r>
            <a:r>
              <a:rPr lang="en-US" dirty="0" err="1" smtClean="0"/>
              <a:t>endeavour</a:t>
            </a:r>
            <a:endParaRPr lang="en-US" dirty="0" smtClean="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26</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spTree>
    <p:extLst>
      <p:ext uri="{BB962C8B-B14F-4D97-AF65-F5344CB8AC3E}">
        <p14:creationId xmlns:p14="http://schemas.microsoft.com/office/powerpoint/2010/main" val="11057138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 4</a:t>
            </a:r>
            <a:br>
              <a:rPr lang="en-US" dirty="0" smtClean="0"/>
            </a:br>
            <a:r>
              <a:rPr lang="en-US" dirty="0" smtClean="0"/>
              <a:t>An Open Source License Must: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Apply to everyone who receives the program, without the need for any additional agreements</a:t>
            </a:r>
          </a:p>
          <a:p>
            <a:r>
              <a:rPr lang="en-US" dirty="0" smtClean="0"/>
              <a:t>Apply to the program it licenses, whether the program is obtained as part of a group of programs, or on its own</a:t>
            </a:r>
          </a:p>
          <a:p>
            <a:r>
              <a:rPr lang="en-US" dirty="0" smtClean="0"/>
              <a:t>Allow distribution with any other software</a:t>
            </a:r>
          </a:p>
          <a:p>
            <a:r>
              <a:rPr lang="en-US" dirty="0" smtClean="0"/>
              <a:t>Allow distribution in any form</a:t>
            </a:r>
          </a:p>
          <a:p>
            <a:r>
              <a:rPr lang="en-US" dirty="0" smtClean="0"/>
              <a:t>GPL: Require code changes returned to community</a:t>
            </a:r>
          </a:p>
          <a:p>
            <a:pPr lvl="1"/>
            <a:r>
              <a:rPr lang="en-US" dirty="0" smtClean="0"/>
              <a:t>must also be licensed under the GPL</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27</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spTree>
    <p:extLst>
      <p:ext uri="{BB962C8B-B14F-4D97-AF65-F5344CB8AC3E}">
        <p14:creationId xmlns:p14="http://schemas.microsoft.com/office/powerpoint/2010/main" val="31477182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FERPA</a:t>
            </a:r>
            <a:endParaRPr lang="en-US" dirty="0"/>
          </a:p>
        </p:txBody>
      </p:sp>
      <p:sp>
        <p:nvSpPr>
          <p:cNvPr id="3" name="Content Placeholder 2"/>
          <p:cNvSpPr>
            <a:spLocks noGrp="1"/>
          </p:cNvSpPr>
          <p:nvPr>
            <p:ph idx="1"/>
          </p:nvPr>
        </p:nvSpPr>
        <p:spPr/>
        <p:txBody>
          <a:bodyPr/>
          <a:lstStyle/>
          <a:p>
            <a:r>
              <a:rPr lang="en-US" dirty="0" smtClean="0"/>
              <a:t>Your mileage may vary</a:t>
            </a:r>
          </a:p>
          <a:p>
            <a:r>
              <a:rPr lang="en-US" dirty="0" smtClean="0"/>
              <a:t>Check with your institution about public artifacts</a:t>
            </a:r>
            <a:r>
              <a:rPr lang="en-US" dirty="0"/>
              <a:t>	</a:t>
            </a:r>
            <a:endParaRPr lang="en-US" dirty="0" smtClean="0"/>
          </a:p>
          <a:p>
            <a:pPr lvl="1"/>
            <a:r>
              <a:rPr lang="en-US" dirty="0" smtClean="0"/>
              <a:t>Probably not a good idea to put student feedback in public location</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28</a:t>
            </a:fld>
            <a:endParaRPr lang="en-US"/>
          </a:p>
        </p:txBody>
      </p:sp>
      <p:pic>
        <p:nvPicPr>
          <p:cNvPr id="5122" name="Picture 2" descr="C:\Users\he302979\AppData\Local\Microsoft\Windows\Temporary Internet Files\Content.IE5\TD1M1KK9\MC90035896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9800" y="4495800"/>
            <a:ext cx="1828800" cy="1829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55489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a:bodyPr>
          <a:lstStyle/>
          <a:p>
            <a:pPr>
              <a:lnSpc>
                <a:spcPct val="90000"/>
              </a:lnSpc>
            </a:pPr>
            <a:r>
              <a:rPr lang="en-US" dirty="0" smtClean="0"/>
              <a:t>FOSS project communities are not magic</a:t>
            </a:r>
          </a:p>
          <a:p>
            <a:pPr lvl="1">
              <a:lnSpc>
                <a:spcPct val="90000"/>
              </a:lnSpc>
            </a:pPr>
            <a:r>
              <a:rPr lang="en-US" dirty="0" smtClean="0"/>
              <a:t>But they are innovative and accessible</a:t>
            </a:r>
          </a:p>
          <a:p>
            <a:pPr lvl="1">
              <a:lnSpc>
                <a:spcPct val="90000"/>
              </a:lnSpc>
            </a:pPr>
            <a:r>
              <a:rPr lang="en-US" dirty="0" smtClean="0"/>
              <a:t>Tools selected have some useful role</a:t>
            </a:r>
          </a:p>
          <a:p>
            <a:pPr lvl="1">
              <a:lnSpc>
                <a:spcPct val="90000"/>
              </a:lnSpc>
            </a:pPr>
            <a:r>
              <a:rPr lang="en-US" dirty="0" smtClean="0"/>
              <a:t>Excellent sample environment to study</a:t>
            </a:r>
          </a:p>
          <a:p>
            <a:pPr>
              <a:lnSpc>
                <a:spcPct val="90000"/>
              </a:lnSpc>
            </a:pPr>
            <a:r>
              <a:rPr lang="en-US" dirty="0" smtClean="0"/>
              <a:t>Professional image matters</a:t>
            </a:r>
          </a:p>
          <a:p>
            <a:pPr lvl="1">
              <a:lnSpc>
                <a:spcPct val="90000"/>
              </a:lnSpc>
            </a:pPr>
            <a:r>
              <a:rPr lang="en-US" dirty="0" smtClean="0"/>
              <a:t>For current student, online image will be a key career component</a:t>
            </a:r>
          </a:p>
          <a:p>
            <a:pPr lvl="1">
              <a:lnSpc>
                <a:spcPct val="90000"/>
              </a:lnSpc>
            </a:pPr>
            <a:r>
              <a:rPr lang="en-US" dirty="0" smtClean="0"/>
              <a:t>HFOSS provides an excellent venue for developing the right skills</a:t>
            </a:r>
          </a:p>
          <a:p>
            <a:endParaRPr lang="en-US" dirty="0"/>
          </a:p>
        </p:txBody>
      </p:sp>
      <p:sp>
        <p:nvSpPr>
          <p:cNvPr id="5" name="Slide Number Placeholder 4"/>
          <p:cNvSpPr>
            <a:spLocks noGrp="1"/>
          </p:cNvSpPr>
          <p:nvPr>
            <p:ph type="sldNum" sz="quarter" idx="4294967295"/>
          </p:nvPr>
        </p:nvSpPr>
        <p:spPr>
          <a:xfrm>
            <a:off x="8534400" y="0"/>
            <a:ext cx="609600" cy="381000"/>
          </a:xfrm>
          <a:prstGeom prst="rect">
            <a:avLst/>
          </a:prstGeom>
        </p:spPr>
        <p:txBody>
          <a:bodyPr/>
          <a:lstStyle/>
          <a:p>
            <a:pPr>
              <a:defRPr/>
            </a:pPr>
            <a:fld id="{32FA2CE9-9C1A-4858-89FA-88CF29B3571C}" type="slidenum">
              <a:rPr lang="en-US" smtClean="0"/>
              <a:pPr>
                <a:defRPr/>
              </a:pPr>
              <a:t>29</a:t>
            </a:fld>
            <a:endParaRPr lang="en-US"/>
          </a:p>
        </p:txBody>
      </p:sp>
    </p:spTree>
    <p:extLst>
      <p:ext uri="{BB962C8B-B14F-4D97-AF65-F5344CB8AC3E}">
        <p14:creationId xmlns:p14="http://schemas.microsoft.com/office/powerpoint/2010/main" val="4905931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lnSpcReduction="10000"/>
          </a:bodyPr>
          <a:lstStyle/>
          <a:p>
            <a:r>
              <a:rPr lang="en-US" dirty="0"/>
              <a:t>High-level coordination and </a:t>
            </a:r>
            <a:r>
              <a:rPr lang="en-US" dirty="0" smtClean="0"/>
              <a:t>communication</a:t>
            </a:r>
          </a:p>
          <a:p>
            <a:pPr lvl="1"/>
            <a:r>
              <a:rPr lang="en-US" dirty="0" smtClean="0"/>
              <a:t>Release Cycle</a:t>
            </a:r>
          </a:p>
          <a:p>
            <a:pPr lvl="1"/>
            <a:r>
              <a:rPr lang="en-US" dirty="0" smtClean="0"/>
              <a:t>Roadmap</a:t>
            </a:r>
            <a:endParaRPr lang="en-US" dirty="0"/>
          </a:p>
          <a:p>
            <a:r>
              <a:rPr lang="en-US" dirty="0" smtClean="0"/>
              <a:t>Low-level coordination and communication</a:t>
            </a:r>
          </a:p>
          <a:p>
            <a:pPr lvl="1"/>
            <a:r>
              <a:rPr lang="en-US" dirty="0"/>
              <a:t>Upstream vs. Downstream</a:t>
            </a:r>
          </a:p>
          <a:p>
            <a:pPr lvl="1"/>
            <a:r>
              <a:rPr lang="en-US" dirty="0" err="1"/>
              <a:t>Upstreaming</a:t>
            </a:r>
            <a:endParaRPr lang="en-US" dirty="0"/>
          </a:p>
          <a:p>
            <a:pPr lvl="1"/>
            <a:r>
              <a:rPr lang="en-US" dirty="0" smtClean="0"/>
              <a:t>Development Process</a:t>
            </a:r>
            <a:endParaRPr lang="en-US" dirty="0"/>
          </a:p>
        </p:txBody>
      </p:sp>
      <p:sp>
        <p:nvSpPr>
          <p:cNvPr id="6" name="Slide Number Placeholder 5"/>
          <p:cNvSpPr>
            <a:spLocks noGrp="1"/>
          </p:cNvSpPr>
          <p:nvPr>
            <p:ph type="sldNum" sz="quarter" idx="12"/>
          </p:nvPr>
        </p:nvSpPr>
        <p:spPr/>
        <p:txBody>
          <a:bodyPr/>
          <a:lstStyle/>
          <a:p>
            <a:pPr>
              <a:defRPr/>
            </a:pPr>
            <a:fld id="{8425EBC2-12FA-4DAC-9208-53513007645F}" type="slidenum">
              <a:rPr lang="en-US" smtClean="0"/>
              <a:pPr>
                <a:defRPr/>
              </a:pPr>
              <a:t>3</a:t>
            </a:fld>
            <a:endParaRPr lang="en-US"/>
          </a:p>
        </p:txBody>
      </p:sp>
      <p:pic>
        <p:nvPicPr>
          <p:cNvPr id="2050" name="Picture 2" descr="C:\Users\he302979\AppData\Local\Microsoft\Windows\Temporary Internet Files\Content.IE5\SITOFN4K\MC90035896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6600" y="4648200"/>
            <a:ext cx="1827886" cy="1830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23564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FOSS Communication Needs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FOSS project communities are distributed</a:t>
            </a:r>
          </a:p>
          <a:p>
            <a:pPr lvl="1">
              <a:lnSpc>
                <a:spcPct val="90000"/>
              </a:lnSpc>
            </a:pPr>
            <a:r>
              <a:rPr lang="en-US" dirty="0" smtClean="0"/>
              <a:t>Globally </a:t>
            </a:r>
            <a:r>
              <a:rPr lang="en-US" dirty="0"/>
              <a:t>distributed </a:t>
            </a:r>
            <a:r>
              <a:rPr lang="en-US" dirty="0" smtClean="0"/>
              <a:t>development teams</a:t>
            </a:r>
            <a:endParaRPr lang="en-US" dirty="0"/>
          </a:p>
          <a:p>
            <a:pPr lvl="1">
              <a:lnSpc>
                <a:spcPct val="90000"/>
              </a:lnSpc>
            </a:pPr>
            <a:r>
              <a:rPr lang="en-US" dirty="0"/>
              <a:t>Global user base</a:t>
            </a:r>
          </a:p>
          <a:p>
            <a:r>
              <a:rPr lang="en-US" dirty="0" smtClean="0"/>
              <a:t>Many FOSS participants are part time</a:t>
            </a:r>
          </a:p>
          <a:p>
            <a:pPr lvl="1"/>
            <a:r>
              <a:rPr lang="en-US" dirty="0" smtClean="0"/>
              <a:t>Communication must span time zones and irregular schedules</a:t>
            </a:r>
          </a:p>
          <a:p>
            <a:r>
              <a:rPr lang="en-US" dirty="0" smtClean="0"/>
              <a:t>FOSS project teams must </a:t>
            </a:r>
            <a:r>
              <a:rPr lang="en-US" dirty="0" smtClean="0"/>
              <a:t/>
            </a:r>
            <a:br>
              <a:rPr lang="en-US" dirty="0" smtClean="0"/>
            </a:br>
            <a:r>
              <a:rPr lang="en-US" dirty="0" smtClean="0"/>
              <a:t>accommodate </a:t>
            </a:r>
            <a:r>
              <a:rPr lang="en-US" dirty="0" smtClean="0"/>
              <a:t>turn-over</a:t>
            </a:r>
          </a:p>
          <a:p>
            <a:pPr lvl="1"/>
            <a:r>
              <a:rPr lang="en-US" dirty="0" smtClean="0"/>
              <a:t>Need to support lurkers</a:t>
            </a:r>
          </a:p>
          <a:p>
            <a:pPr lvl="1"/>
            <a:r>
              <a:rPr lang="en-US" dirty="0" smtClean="0"/>
              <a:t>Historical trail is helpful</a:t>
            </a:r>
            <a:endParaRPr lang="en-US" dirty="0"/>
          </a:p>
        </p:txBody>
      </p:sp>
      <p:sp>
        <p:nvSpPr>
          <p:cNvPr id="5" name="Slide Number Placeholder 4"/>
          <p:cNvSpPr>
            <a:spLocks noGrp="1"/>
          </p:cNvSpPr>
          <p:nvPr>
            <p:ph type="sldNum" sz="quarter" idx="12"/>
          </p:nvPr>
        </p:nvSpPr>
        <p:spPr/>
        <p:txBody>
          <a:bodyPr/>
          <a:lstStyle/>
          <a:p>
            <a:pPr>
              <a:defRPr/>
            </a:pPr>
            <a:fld id="{8425EBC2-12FA-4DAC-9208-53513007645F}" type="slidenum">
              <a:rPr lang="en-US" smtClean="0"/>
              <a:pPr>
                <a:defRPr/>
              </a:pPr>
              <a:t>4</a:t>
            </a:fld>
            <a:endParaRPr lang="en-US"/>
          </a:p>
        </p:txBody>
      </p:sp>
      <p:pic>
        <p:nvPicPr>
          <p:cNvPr id="1028" name="Picture 4" descr="C:\Users\he302979\AppData\Local\Microsoft\Windows\Temporary Internet Files\Content.IE5\Y2F38D34\MC91021638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4267200"/>
            <a:ext cx="3318304" cy="28908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11024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FOSS Team Communication</a:t>
            </a:r>
            <a:endParaRPr lang="en-US" dirty="0"/>
          </a:p>
        </p:txBody>
      </p:sp>
      <p:sp>
        <p:nvSpPr>
          <p:cNvPr id="3" name="Content Placeholder 2"/>
          <p:cNvSpPr>
            <a:spLocks noGrp="1"/>
          </p:cNvSpPr>
          <p:nvPr>
            <p:ph idx="1"/>
          </p:nvPr>
        </p:nvSpPr>
        <p:spPr/>
        <p:txBody>
          <a:bodyPr>
            <a:normAutofit lnSpcReduction="10000"/>
          </a:bodyPr>
          <a:lstStyle/>
          <a:p>
            <a:pPr>
              <a:lnSpc>
                <a:spcPct val="90000"/>
              </a:lnSpc>
            </a:pPr>
            <a:r>
              <a:rPr lang="en-US" dirty="0" smtClean="0"/>
              <a:t>How do these teams communicate?</a:t>
            </a:r>
          </a:p>
          <a:p>
            <a:pPr lvl="1">
              <a:lnSpc>
                <a:spcPct val="90000"/>
              </a:lnSpc>
            </a:pPr>
            <a:r>
              <a:rPr lang="en-US" dirty="0" smtClean="0"/>
              <a:t>Need to consider process and culture</a:t>
            </a:r>
          </a:p>
          <a:p>
            <a:pPr lvl="2">
              <a:lnSpc>
                <a:spcPct val="90000"/>
              </a:lnSpc>
            </a:pPr>
            <a:r>
              <a:rPr lang="en-US" dirty="0" smtClean="0"/>
              <a:t>Not just technology</a:t>
            </a:r>
          </a:p>
          <a:p>
            <a:pPr>
              <a:lnSpc>
                <a:spcPct val="90000"/>
              </a:lnSpc>
            </a:pPr>
            <a:r>
              <a:rPr lang="en-US" dirty="0"/>
              <a:t>Emphasis on </a:t>
            </a:r>
            <a:r>
              <a:rPr lang="en-US" dirty="0" smtClean="0"/>
              <a:t>communication that is </a:t>
            </a:r>
          </a:p>
          <a:p>
            <a:pPr lvl="1">
              <a:lnSpc>
                <a:spcPct val="90000"/>
              </a:lnSpc>
            </a:pPr>
            <a:r>
              <a:rPr lang="en-US" dirty="0" smtClean="0"/>
              <a:t>Online and decentralized</a:t>
            </a:r>
          </a:p>
          <a:p>
            <a:pPr lvl="1">
              <a:lnSpc>
                <a:spcPct val="90000"/>
              </a:lnSpc>
            </a:pPr>
            <a:r>
              <a:rPr lang="en-US" dirty="0" smtClean="0"/>
              <a:t>Mostly transparent</a:t>
            </a:r>
          </a:p>
          <a:p>
            <a:pPr lvl="1">
              <a:lnSpc>
                <a:spcPct val="90000"/>
              </a:lnSpc>
            </a:pPr>
            <a:r>
              <a:rPr lang="en-US" dirty="0"/>
              <a:t>S</a:t>
            </a:r>
            <a:r>
              <a:rPr lang="en-US" dirty="0" smtClean="0"/>
              <a:t>ynchronous </a:t>
            </a:r>
            <a:r>
              <a:rPr lang="en-US" dirty="0"/>
              <a:t>and </a:t>
            </a:r>
            <a:r>
              <a:rPr lang="en-US" dirty="0" smtClean="0"/>
              <a:t/>
            </a:r>
            <a:br>
              <a:rPr lang="en-US" dirty="0" smtClean="0"/>
            </a:br>
            <a:r>
              <a:rPr lang="en-US" dirty="0" smtClean="0"/>
              <a:t>asynchronous</a:t>
            </a:r>
            <a:endParaRPr lang="en-US" dirty="0" smtClean="0"/>
          </a:p>
          <a:p>
            <a:pPr lvl="1">
              <a:lnSpc>
                <a:spcPct val="90000"/>
              </a:lnSpc>
            </a:pPr>
            <a:r>
              <a:rPr lang="en-US" dirty="0" smtClean="0"/>
              <a:t>Transient and archival</a:t>
            </a:r>
          </a:p>
          <a:p>
            <a:pPr lvl="1">
              <a:lnSpc>
                <a:spcPct val="90000"/>
              </a:lnSpc>
            </a:pPr>
            <a:r>
              <a:rPr lang="en-US" dirty="0" smtClean="0"/>
              <a:t>Low barrier</a:t>
            </a:r>
          </a:p>
          <a:p>
            <a:pPr lvl="1">
              <a:lnSpc>
                <a:spcPct val="90000"/>
              </a:lnSpc>
            </a:pPr>
            <a:endParaRPr lang="en-US" dirty="0" smtClean="0"/>
          </a:p>
          <a:p>
            <a:endParaRPr lang="en-US" dirty="0"/>
          </a:p>
        </p:txBody>
      </p:sp>
      <p:sp>
        <p:nvSpPr>
          <p:cNvPr id="5" name="Slide Number Placeholder 4"/>
          <p:cNvSpPr>
            <a:spLocks noGrp="1"/>
          </p:cNvSpPr>
          <p:nvPr>
            <p:ph type="sldNum" sz="quarter" idx="4294967295"/>
          </p:nvPr>
        </p:nvSpPr>
        <p:spPr>
          <a:xfrm>
            <a:off x="8534400" y="0"/>
            <a:ext cx="609600" cy="381000"/>
          </a:xfrm>
          <a:prstGeom prst="rect">
            <a:avLst/>
          </a:prstGeom>
        </p:spPr>
        <p:txBody>
          <a:bodyPr/>
          <a:lstStyle/>
          <a:p>
            <a:pPr>
              <a:defRPr/>
            </a:pPr>
            <a:fld id="{32FA2CE9-9C1A-4858-89FA-88CF29B3571C}" type="slidenum">
              <a:rPr lang="en-US" smtClean="0"/>
              <a:pPr>
                <a:defRPr/>
              </a:pPr>
              <a:t>5</a:t>
            </a:fld>
            <a:endParaRPr lang="en-US"/>
          </a:p>
        </p:txBody>
      </p:sp>
      <p:pic>
        <p:nvPicPr>
          <p:cNvPr id="6" name="Picture 3" descr="C:\Users\he302979\AppData\Local\Microsoft\Windows\Temporary Internet Files\Content.IE5\Y2F38D34\MP90040279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36404" y="4114800"/>
            <a:ext cx="3523638" cy="27752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12405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FOSS Communication Tools</a:t>
            </a:r>
            <a:endParaRPr lang="en-US" dirty="0"/>
          </a:p>
        </p:txBody>
      </p:sp>
      <p:sp>
        <p:nvSpPr>
          <p:cNvPr id="3" name="Content Placeholder 2"/>
          <p:cNvSpPr>
            <a:spLocks noGrp="1"/>
          </p:cNvSpPr>
          <p:nvPr>
            <p:ph idx="1"/>
          </p:nvPr>
        </p:nvSpPr>
        <p:spPr/>
        <p:txBody>
          <a:bodyPr/>
          <a:lstStyle/>
          <a:p>
            <a:r>
              <a:rPr lang="en-US" dirty="0" smtClean="0"/>
              <a:t>IRC and </a:t>
            </a:r>
            <a:r>
              <a:rPr lang="en-US" dirty="0" err="1" smtClean="0"/>
              <a:t>Meetbots</a:t>
            </a:r>
            <a:endParaRPr lang="en-US" dirty="0" smtClean="0"/>
          </a:p>
          <a:p>
            <a:r>
              <a:rPr lang="en-US" dirty="0" smtClean="0"/>
              <a:t>Wiki’s, forums, </a:t>
            </a:r>
            <a:r>
              <a:rPr lang="en-US" dirty="0" err="1" smtClean="0"/>
              <a:t>listservs</a:t>
            </a:r>
            <a:endParaRPr lang="en-US" dirty="0" smtClean="0"/>
          </a:p>
          <a:p>
            <a:r>
              <a:rPr lang="en-US" dirty="0" smtClean="0"/>
              <a:t>Blogs and Planets</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6</a:t>
            </a:fld>
            <a:endParaRPr lang="en-US"/>
          </a:p>
        </p:txBody>
      </p:sp>
      <p:pic>
        <p:nvPicPr>
          <p:cNvPr id="8194" name="Picture 2" descr="C:\Users\he302979\AppData\Local\Microsoft\Windows\Temporary Internet Files\Content.IE5\WEQGO4TU\MC900441285[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3429000"/>
            <a:ext cx="2743200"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6930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Relay Chat (IRC)</a:t>
            </a:r>
            <a:endParaRPr lang="en-US" dirty="0"/>
          </a:p>
        </p:txBody>
      </p:sp>
      <p:sp>
        <p:nvSpPr>
          <p:cNvPr id="3" name="Content Placeholder 2"/>
          <p:cNvSpPr>
            <a:spLocks noGrp="1"/>
          </p:cNvSpPr>
          <p:nvPr>
            <p:ph idx="1"/>
          </p:nvPr>
        </p:nvSpPr>
        <p:spPr/>
        <p:txBody>
          <a:bodyPr>
            <a:normAutofit lnSpcReduction="10000"/>
          </a:bodyPr>
          <a:lstStyle/>
          <a:p>
            <a:r>
              <a:rPr lang="en-US" dirty="0" smtClean="0"/>
              <a:t>How and why do FOSS projects use IRC?</a:t>
            </a:r>
          </a:p>
          <a:p>
            <a:r>
              <a:rPr lang="en-US" dirty="0" smtClean="0"/>
              <a:t>IRC technical characteristics</a:t>
            </a:r>
          </a:p>
          <a:p>
            <a:pPr lvl="1"/>
            <a:r>
              <a:rPr lang="en-US" dirty="0" smtClean="0"/>
              <a:t>Easily accessible </a:t>
            </a:r>
          </a:p>
          <a:p>
            <a:pPr lvl="2"/>
            <a:r>
              <a:rPr lang="en-US" dirty="0" smtClean="0"/>
              <a:t>Low bandwidth</a:t>
            </a:r>
          </a:p>
          <a:p>
            <a:pPr lvl="2"/>
            <a:r>
              <a:rPr lang="en-US" dirty="0" smtClean="0"/>
              <a:t>All platforms</a:t>
            </a:r>
          </a:p>
          <a:p>
            <a:pPr lvl="1"/>
            <a:r>
              <a:rPr lang="en-US" dirty="0" smtClean="0"/>
              <a:t>Dynamic channel creation, joining, leaving</a:t>
            </a:r>
          </a:p>
          <a:p>
            <a:pPr lvl="2"/>
            <a:r>
              <a:rPr lang="en-US" dirty="0" smtClean="0"/>
              <a:t>Open for anyone to join</a:t>
            </a:r>
          </a:p>
          <a:p>
            <a:pPr lvl="1"/>
            <a:r>
              <a:rPr lang="en-US" dirty="0" err="1" smtClean="0"/>
              <a:t>Meetbot</a:t>
            </a:r>
            <a:r>
              <a:rPr lang="en-US" dirty="0" smtClean="0"/>
              <a:t>:  supports summaries and archives</a:t>
            </a:r>
          </a:p>
          <a:p>
            <a:pPr lvl="2"/>
            <a:r>
              <a:rPr lang="en-US" dirty="0" smtClean="0"/>
              <a:t>Searchable text</a:t>
            </a:r>
          </a:p>
        </p:txBody>
      </p:sp>
      <p:sp>
        <p:nvSpPr>
          <p:cNvPr id="5" name="Slide Number Placeholder 4"/>
          <p:cNvSpPr>
            <a:spLocks noGrp="1"/>
          </p:cNvSpPr>
          <p:nvPr>
            <p:ph type="sldNum" sz="quarter" idx="4294967295"/>
          </p:nvPr>
        </p:nvSpPr>
        <p:spPr>
          <a:xfrm>
            <a:off x="8534400" y="0"/>
            <a:ext cx="609600" cy="381000"/>
          </a:xfrm>
          <a:prstGeom prst="rect">
            <a:avLst/>
          </a:prstGeom>
        </p:spPr>
        <p:txBody>
          <a:bodyPr/>
          <a:lstStyle/>
          <a:p>
            <a:pPr>
              <a:defRPr/>
            </a:pPr>
            <a:fld id="{32FA2CE9-9C1A-4858-89FA-88CF29B3571C}" type="slidenum">
              <a:rPr lang="en-US" smtClean="0"/>
              <a:pPr>
                <a:defRPr/>
              </a:pPr>
              <a:t>7</a:t>
            </a:fld>
            <a:endParaRPr lang="en-US"/>
          </a:p>
        </p:txBody>
      </p:sp>
      <p:pic>
        <p:nvPicPr>
          <p:cNvPr id="3074" name="Picture 2" descr="C:\Users\he302979\AppData\Local\Microsoft\Windows\Temporary Internet Files\Content.IE5\WEQGO4TU\MC900439831[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2721" y="4800600"/>
            <a:ext cx="2057400"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39534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IRC Social and Process Impact</a:t>
            </a:r>
            <a:endParaRPr lang="en-US" dirty="0"/>
          </a:p>
        </p:txBody>
      </p:sp>
      <p:sp>
        <p:nvSpPr>
          <p:cNvPr id="3" name="Content Placeholder 2"/>
          <p:cNvSpPr>
            <a:spLocks noGrp="1"/>
          </p:cNvSpPr>
          <p:nvPr>
            <p:ph idx="1"/>
          </p:nvPr>
        </p:nvSpPr>
        <p:spPr/>
        <p:txBody>
          <a:bodyPr/>
          <a:lstStyle/>
          <a:p>
            <a:r>
              <a:rPr lang="en-US" dirty="0" smtClean="0"/>
              <a:t>Real time access to colleagues</a:t>
            </a:r>
          </a:p>
          <a:p>
            <a:pPr lvl="1"/>
            <a:r>
              <a:rPr lang="en-US" dirty="0" smtClean="0"/>
              <a:t>Ability to find people and interact ad hoc</a:t>
            </a:r>
          </a:p>
          <a:p>
            <a:r>
              <a:rPr lang="en-US" dirty="0" smtClean="0"/>
              <a:t>Meeting place and “water cooler” for teams</a:t>
            </a:r>
          </a:p>
          <a:p>
            <a:pPr lvl="1"/>
            <a:r>
              <a:rPr lang="en-US" dirty="0" smtClean="0"/>
              <a:t>Lurkers accommodated</a:t>
            </a:r>
          </a:p>
          <a:p>
            <a:r>
              <a:rPr lang="en-US" dirty="0" smtClean="0"/>
              <a:t>Ability to create useful, accessible archive</a:t>
            </a:r>
          </a:p>
          <a:p>
            <a:r>
              <a:rPr lang="en-US" dirty="0" smtClean="0"/>
              <a:t>Has momentum and tradition</a:t>
            </a:r>
          </a:p>
          <a:p>
            <a:pPr lvl="1"/>
            <a:r>
              <a:rPr lang="en-US" dirty="0" smtClean="0"/>
              <a:t>Familiarity probably account for some use</a:t>
            </a:r>
          </a:p>
        </p:txBody>
      </p:sp>
      <p:sp>
        <p:nvSpPr>
          <p:cNvPr id="5" name="Slide Number Placeholder 4"/>
          <p:cNvSpPr>
            <a:spLocks noGrp="1"/>
          </p:cNvSpPr>
          <p:nvPr>
            <p:ph type="sldNum" sz="quarter" idx="4294967295"/>
          </p:nvPr>
        </p:nvSpPr>
        <p:spPr>
          <a:xfrm>
            <a:off x="8534400" y="0"/>
            <a:ext cx="609600" cy="381000"/>
          </a:xfrm>
          <a:prstGeom prst="rect">
            <a:avLst/>
          </a:prstGeom>
        </p:spPr>
        <p:txBody>
          <a:bodyPr/>
          <a:lstStyle/>
          <a:p>
            <a:pPr>
              <a:defRPr/>
            </a:pPr>
            <a:fld id="{32FA2CE9-9C1A-4858-89FA-88CF29B3571C}" type="slidenum">
              <a:rPr lang="en-US" smtClean="0"/>
              <a:pPr>
                <a:defRPr/>
              </a:pPr>
              <a:t>8</a:t>
            </a:fld>
            <a:endParaRPr lang="en-US"/>
          </a:p>
        </p:txBody>
      </p:sp>
    </p:spTree>
    <p:extLst>
      <p:ext uri="{BB962C8B-B14F-4D97-AF65-F5344CB8AC3E}">
        <p14:creationId xmlns:p14="http://schemas.microsoft.com/office/powerpoint/2010/main" val="32560366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Wikis and FOSS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Need</a:t>
            </a:r>
          </a:p>
          <a:p>
            <a:pPr lvl="1"/>
            <a:r>
              <a:rPr lang="en-US" dirty="0" smtClean="0"/>
              <a:t>Quick publication via the Web</a:t>
            </a:r>
          </a:p>
          <a:p>
            <a:pPr lvl="1"/>
            <a:r>
              <a:rPr lang="en-US" dirty="0" smtClean="0"/>
              <a:t>Decentralized control</a:t>
            </a:r>
          </a:p>
          <a:p>
            <a:pPr lvl="2"/>
            <a:r>
              <a:rPr lang="en-US" dirty="0" smtClean="0"/>
              <a:t>But room for recovery</a:t>
            </a:r>
          </a:p>
          <a:p>
            <a:pPr lvl="1"/>
            <a:r>
              <a:rPr lang="en-US" dirty="0" smtClean="0"/>
              <a:t>Web page creation without HTML knowledge</a:t>
            </a:r>
          </a:p>
          <a:p>
            <a:r>
              <a:rPr lang="en-US" dirty="0" smtClean="0"/>
              <a:t>Solution - Wiki</a:t>
            </a:r>
          </a:p>
          <a:p>
            <a:pPr lvl="1"/>
            <a:r>
              <a:rPr lang="en-US" dirty="0" smtClean="0"/>
              <a:t>Access via a Web browser</a:t>
            </a:r>
          </a:p>
          <a:p>
            <a:pPr lvl="1"/>
            <a:r>
              <a:rPr lang="en-US" dirty="0" smtClean="0"/>
              <a:t>Simple text editor</a:t>
            </a:r>
          </a:p>
          <a:p>
            <a:pPr lvl="1"/>
            <a:r>
              <a:rPr lang="en-US" dirty="0" smtClean="0"/>
              <a:t>Character based formatting</a:t>
            </a:r>
          </a:p>
          <a:p>
            <a:pPr lvl="1"/>
            <a:r>
              <a:rPr lang="en-US" dirty="0" smtClean="0"/>
              <a:t>Build in change tracking and versioning </a:t>
            </a:r>
          </a:p>
          <a:p>
            <a:endParaRPr lang="en-US" dirty="0"/>
          </a:p>
        </p:txBody>
      </p:sp>
      <p:sp>
        <p:nvSpPr>
          <p:cNvPr id="5" name="Slide Number Placeholder 4"/>
          <p:cNvSpPr>
            <a:spLocks noGrp="1"/>
          </p:cNvSpPr>
          <p:nvPr>
            <p:ph type="sldNum" sz="quarter" idx="4294967295"/>
          </p:nvPr>
        </p:nvSpPr>
        <p:spPr>
          <a:xfrm>
            <a:off x="8534400" y="0"/>
            <a:ext cx="609600" cy="381000"/>
          </a:xfrm>
          <a:prstGeom prst="rect">
            <a:avLst/>
          </a:prstGeom>
        </p:spPr>
        <p:txBody>
          <a:bodyPr/>
          <a:lstStyle/>
          <a:p>
            <a:pPr>
              <a:defRPr/>
            </a:pPr>
            <a:fld id="{32FA2CE9-9C1A-4858-89FA-88CF29B3571C}" type="slidenum">
              <a:rPr lang="en-US" smtClean="0"/>
              <a:pPr>
                <a:defRPr/>
              </a:pPr>
              <a:t>9</a:t>
            </a:fld>
            <a:endParaRPr lang="en-US" dirty="0"/>
          </a:p>
        </p:txBody>
      </p:sp>
      <p:pic>
        <p:nvPicPr>
          <p:cNvPr id="4098" name="Picture 2" descr="C:\Program Files (x86)\Microsoft Office\MEDIA\CAGCAT10\j0287005.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85980" y="4518712"/>
            <a:ext cx="1358020" cy="23312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4703800"/>
      </p:ext>
    </p:extLst>
  </p:cSld>
  <p:clrMapOvr>
    <a:masterClrMapping/>
  </p:clrMapOvr>
  <p:timing>
    <p:tnLst>
      <p:par>
        <p:cTn id="1" dur="indefinite" restart="never" nodeType="tmRoot"/>
      </p:par>
    </p:tnLst>
  </p:timing>
</p:sld>
</file>

<file path=ppt/theme/theme1.xml><?xml version="1.0" encoding="utf-8"?>
<a:theme xmlns:a="http://schemas.openxmlformats.org/drawingml/2006/main" name="HislopEllis">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6272</TotalTime>
  <Words>1486</Words>
  <Application>Microsoft Office PowerPoint</Application>
  <PresentationFormat>On-screen Show (4:3)</PresentationFormat>
  <Paragraphs>251</Paragraphs>
  <Slides>29</Slides>
  <Notes>2</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HislopEllis</vt:lpstr>
      <vt:lpstr>3.1 HFOSS Process and Tools</vt:lpstr>
      <vt:lpstr>Overview</vt:lpstr>
      <vt:lpstr>Overview</vt:lpstr>
      <vt:lpstr>FOSS Communication Needs</vt:lpstr>
      <vt:lpstr>FOSS Team Communication</vt:lpstr>
      <vt:lpstr>FOSS Communication Tools</vt:lpstr>
      <vt:lpstr>Internet Relay Chat (IRC)</vt:lpstr>
      <vt:lpstr>IRC Social and Process Impact</vt:lpstr>
      <vt:lpstr>Wikis and FOSS</vt:lpstr>
      <vt:lpstr> Blogs</vt:lpstr>
      <vt:lpstr>Blogosphere and Beyond</vt:lpstr>
      <vt:lpstr>Blog Value for FOSS</vt:lpstr>
      <vt:lpstr>Release Cycle</vt:lpstr>
      <vt:lpstr>Roadmap</vt:lpstr>
      <vt:lpstr>Upstream/Downstream</vt:lpstr>
      <vt:lpstr>Up/downstream</vt:lpstr>
      <vt:lpstr>“Upstreaming”</vt:lpstr>
      <vt:lpstr>Development Process - 1</vt:lpstr>
      <vt:lpstr>Development Process - 2</vt:lpstr>
      <vt:lpstr>Development Process - 3</vt:lpstr>
      <vt:lpstr>Licensing and IP: Copyright - 1</vt:lpstr>
      <vt:lpstr>Licensing and IP: Copyright - 2</vt:lpstr>
      <vt:lpstr>Licensing and IP: Copyright - 3</vt:lpstr>
      <vt:lpstr>Licensing and IP - 1</vt:lpstr>
      <vt:lpstr>PowerPoint Presentation</vt:lpstr>
      <vt:lpstr>Licensing and IP – 3 An Open Source License Must:</vt:lpstr>
      <vt:lpstr>Licensing and IP – 4 An Open Source License Must:</vt:lpstr>
      <vt:lpstr>FERPA</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Heidi Ellis</cp:lastModifiedBy>
  <cp:revision>960</cp:revision>
  <dcterms:created xsi:type="dcterms:W3CDTF">2009-06-29T15:20:32Z</dcterms:created>
  <dcterms:modified xsi:type="dcterms:W3CDTF">2014-11-09T22:37:28Z</dcterms:modified>
</cp:coreProperties>
</file>