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89" r:id="rId2"/>
    <p:sldId id="354" r:id="rId3"/>
    <p:sldId id="373" r:id="rId4"/>
    <p:sldId id="393" r:id="rId5"/>
    <p:sldId id="356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1" r:id="rId17"/>
    <p:sldId id="450" r:id="rId18"/>
    <p:sldId id="414" r:id="rId19"/>
    <p:sldId id="415" r:id="rId20"/>
    <p:sldId id="416" r:id="rId21"/>
    <p:sldId id="418" r:id="rId22"/>
    <p:sldId id="419" r:id="rId23"/>
    <p:sldId id="400" r:id="rId24"/>
    <p:sldId id="403" r:id="rId25"/>
    <p:sldId id="407" r:id="rId26"/>
    <p:sldId id="409" r:id="rId27"/>
    <p:sldId id="422" r:id="rId28"/>
    <p:sldId id="420" r:id="rId29"/>
    <p:sldId id="421" r:id="rId30"/>
    <p:sldId id="401" r:id="rId31"/>
    <p:sldId id="404" r:id="rId32"/>
    <p:sldId id="423" r:id="rId33"/>
    <p:sldId id="357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65" r:id="rId42"/>
    <p:sldId id="406" r:id="rId43"/>
    <p:sldId id="387" r:id="rId44"/>
    <p:sldId id="388" r:id="rId45"/>
    <p:sldId id="389" r:id="rId46"/>
    <p:sldId id="390" r:id="rId47"/>
    <p:sldId id="391" r:id="rId48"/>
    <p:sldId id="392" r:id="rId49"/>
    <p:sldId id="424" r:id="rId50"/>
    <p:sldId id="360" r:id="rId51"/>
    <p:sldId id="361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4" r:id="rId61"/>
    <p:sldId id="435" r:id="rId62"/>
    <p:sldId id="436" r:id="rId63"/>
    <p:sldId id="437" r:id="rId64"/>
    <p:sldId id="362" r:id="rId65"/>
    <p:sldId id="439" r:id="rId66"/>
    <p:sldId id="438" r:id="rId67"/>
    <p:sldId id="363" r:id="rId68"/>
    <p:sldId id="411" r:id="rId69"/>
    <p:sldId id="412" r:id="rId70"/>
    <p:sldId id="413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587"/>
    <a:srgbClr val="143288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565" autoAdjust="0"/>
    <p:restoredTop sz="67715" autoAdjust="0"/>
  </p:normalViewPr>
  <p:slideViewPr>
    <p:cSldViewPr>
      <p:cViewPr varScale="1">
        <p:scale>
          <a:sx n="94" d="100"/>
          <a:sy n="94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1A4B3E-213F-4CF4-85B2-5917254297CB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9D7CCF-F491-426D-9638-FC805551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9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Sizzle-factor- How attractive</a:t>
            </a:r>
            <a:r>
              <a:rPr lang="en-US" baseline="0" dirty="0" smtClean="0"/>
              <a:t> is the project to students,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, appeal (gaming) and humanitarian focus.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Long-term prospects – ability to support student participation in future terms enables reuse and may reduce instructor prep time and effort.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Ownership – What’s the potential for students to participate in the project after the class is over?  Community involvement aids in creating a sense of “ownership” and may increase motivation and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Ask the class if they recognize any of the software mentioned here and whether it is open source.</a:t>
            </a:r>
          </a:p>
          <a:p>
            <a:endParaRPr lang="en-US" altLang="en-US" smtClean="0"/>
          </a:p>
          <a:p>
            <a:r>
              <a:rPr lang="en-US" altLang="en-US" smtClean="0"/>
              <a:t>Point out that sometimes the organizations work separately and are competing, i.e. microsoft office vs. oracle’s open office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Discuss how sometimes open source free projects feed paid products such as Fedora feeds into redhat.  Discuss free software foundation vs. open source initiative.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 eaLnBrk="1" hangingPunct="1"/>
            <a:r>
              <a:rPr lang="en-US" altLang="en-US" smtClean="0"/>
              <a:t>Discuss how Apache web server over 50 percent of the market.</a:t>
            </a:r>
          </a:p>
          <a:p>
            <a:endParaRPr lang="en-US" altLang="en-US" b="1" smtClean="0"/>
          </a:p>
          <a:p>
            <a:r>
              <a:rPr lang="en-US" altLang="en-US" smtClean="0"/>
              <a:t>If there’s time mention open source projects produce all types of software, e.g. statistics packages, children’s software.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A4C4DE6-1C86-4B92-9ADA-2ABC743E6BB7}" type="slidenum">
              <a:rPr lang="en-US" altLang="en-US" smtClean="0"/>
              <a:pPr eaLnBrk="1" hangingPunct="1">
                <a:defRPr/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Ask the class if they recognize any of the software mentioned here and whether it is open source.</a:t>
            </a:r>
          </a:p>
          <a:p>
            <a:endParaRPr lang="en-US" altLang="en-US" smtClean="0"/>
          </a:p>
          <a:p>
            <a:r>
              <a:rPr lang="en-US" altLang="en-US" smtClean="0"/>
              <a:t>Point out that sometimes the organizations work separately and are competing, i.e. microsoft office vs. oracle’s open office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Discuss how sometimes open source free projects feed paid products such as Fedora feeds into redhat.  Discuss free software foundation vs. open source initiative. 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 eaLnBrk="1" hangingPunct="1"/>
            <a:r>
              <a:rPr lang="en-US" altLang="en-US" smtClean="0"/>
              <a:t>Discuss how Apache web server over 50 percent of the market.</a:t>
            </a:r>
          </a:p>
          <a:p>
            <a:endParaRPr lang="en-US" altLang="en-US" b="1" smtClean="0"/>
          </a:p>
          <a:p>
            <a:r>
              <a:rPr lang="en-US" altLang="en-US" smtClean="0"/>
              <a:t>If there’s time mention open source projects produce all types of software, e.g. statistics packages, children’s software.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06BDF20-7444-4486-A703-969FC3D7CB65}" type="slidenum">
              <a:rPr lang="en-US" altLang="en-US" smtClean="0"/>
              <a:pPr eaLnBrk="1" hangingPunct="1">
                <a:defRPr/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r>
              <a:rPr lang="en-US" baseline="0" dirty="0" smtClean="0"/>
              <a:t> that</a:t>
            </a:r>
            <a:r>
              <a:rPr lang="en-US" dirty="0" smtClean="0"/>
              <a:t> could guide their initial search? D</a:t>
            </a:r>
            <a:r>
              <a:rPr lang="en-US" baseline="0" dirty="0" smtClean="0"/>
              <a:t>omain/student interest/platform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, mobile)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that not all data are available at each site so is beneficial to use more than one.  Give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out to </a:t>
            </a:r>
            <a:r>
              <a:rPr lang="en-US" baseline="0" dirty="0" err="1" smtClean="0"/>
              <a:t>SourceForge</a:t>
            </a:r>
            <a:r>
              <a:rPr lang="en-US" baseline="0" dirty="0" smtClean="0"/>
              <a:t>, show searching the forge. </a:t>
            </a:r>
          </a:p>
          <a:p>
            <a:r>
              <a:rPr lang="en-US" baseline="0" dirty="0" smtClean="0"/>
              <a:t>Go out to </a:t>
            </a:r>
            <a:r>
              <a:rPr lang="en-US" baseline="0" dirty="0" err="1" smtClean="0"/>
              <a:t>Ohloh</a:t>
            </a:r>
            <a:r>
              <a:rPr lang="en-US" baseline="0" dirty="0" smtClean="0"/>
              <a:t>, show statistics.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that not you can return to the larger set if one does not work out in your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Need</a:t>
            </a:r>
            <a:r>
              <a:rPr lang="en-US" b="1" i="1" baseline="0" dirty="0" smtClean="0"/>
              <a:t> a better graphic</a:t>
            </a:r>
          </a:p>
          <a:p>
            <a:r>
              <a:rPr lang="en-US" baseline="0" dirty="0" smtClean="0"/>
              <a:t>Here discuss the model from high level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Dimensions</a:t>
            </a:r>
          </a:p>
          <a:p>
            <a:r>
              <a:rPr lang="en-US" baseline="0" dirty="0" smtClean="0"/>
              <a:t>Viability-is it a community that is likely to continue?  Is the project too complex?</a:t>
            </a:r>
          </a:p>
          <a:p>
            <a:r>
              <a:rPr lang="en-US" baseline="0" dirty="0" smtClean="0"/>
              <a:t>Approachability – does it appear that it is a project that students can contribute to without having to spend an inordinate amount of time identifying how to do so?</a:t>
            </a:r>
          </a:p>
          <a:p>
            <a:r>
              <a:rPr lang="en-US" baseline="0" dirty="0" smtClean="0"/>
              <a:t>Suitability – does it support the learning objectives?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Mission critical – evaluated first, pass or fail (do have to satisfy all criteria)</a:t>
            </a:r>
          </a:p>
          <a:p>
            <a:r>
              <a:rPr lang="en-US" baseline="0" dirty="0" smtClean="0"/>
              <a:t>Secondary criteria – scored-approach (don’t have to satisfy all criteria)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Size/Scale/Complexity</a:t>
            </a:r>
            <a:r>
              <a:rPr lang="en-US" dirty="0" smtClean="0"/>
              <a:t>-Will</a:t>
            </a:r>
            <a:r>
              <a:rPr lang="en-US" baseline="0" dirty="0" smtClean="0"/>
              <a:t> the student be able to comprehend the structure of the project and how to contribute?</a:t>
            </a:r>
          </a:p>
          <a:p>
            <a:pPr lvl="1"/>
            <a:r>
              <a:rPr lang="en-US" baseline="0" dirty="0" smtClean="0"/>
              <a:t>Can look at LOC and modularity in tandem.  Also, number of contributors.  Reasonable number, at least 6 in last month.  Smaller than this, may not support student learning.  However, too much </a:t>
            </a:r>
            <a:r>
              <a:rPr lang="en-US" b="1" i="1" baseline="0" dirty="0" smtClean="0"/>
              <a:t>(?what’s too much) </a:t>
            </a:r>
            <a:r>
              <a:rPr lang="en-US" baseline="0" dirty="0" smtClean="0"/>
              <a:t>may be too complex.</a:t>
            </a:r>
          </a:p>
          <a:p>
            <a:pPr lvl="1"/>
            <a:r>
              <a:rPr lang="en-US" baseline="0" dirty="0" smtClean="0"/>
              <a:t>*Where do I find this?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Activity</a:t>
            </a:r>
            <a:r>
              <a:rPr lang="en-US" baseline="0" dirty="0" smtClean="0"/>
              <a:t>-Is this project ongoing and likely to continue?</a:t>
            </a:r>
          </a:p>
          <a:p>
            <a:pPr lvl="1"/>
            <a:r>
              <a:rPr lang="en-US" baseline="0" dirty="0" smtClean="0"/>
              <a:t>10 commits/month minimum, 30 commits/month over the last year is favorable.   Can examine in </a:t>
            </a:r>
            <a:r>
              <a:rPr lang="en-US" baseline="0" dirty="0" err="1" smtClean="0"/>
              <a:t>Ohloh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Community</a:t>
            </a:r>
            <a:r>
              <a:rPr lang="en-US" baseline="0" dirty="0" smtClean="0"/>
              <a:t>-Are there users?  Can this project help support the learning process</a:t>
            </a:r>
          </a:p>
          <a:p>
            <a:pPr lvl="1"/>
            <a:r>
              <a:rPr lang="en-US" baseline="0" dirty="0" smtClean="0"/>
              <a:t>Regular history of downloads, testimonials, user mailing list activity, IRC chat, user forum questions answered, documentation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 successfully support student participation it must be accessible by students.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3-point scale-Insufficient, sufficient, ideal</a:t>
            </a:r>
          </a:p>
          <a:p>
            <a:r>
              <a:rPr lang="en-US" b="1" baseline="0" dirty="0" smtClean="0"/>
              <a:t>I should go out to a site and give examples</a:t>
            </a:r>
          </a:p>
          <a:p>
            <a:endParaRPr lang="en-US" b="1" baseline="0" dirty="0" smtClean="0"/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</a:t>
            </a:r>
            <a:r>
              <a:rPr lang="en-US" baseline="0" dirty="0" smtClean="0"/>
              <a:t> the project have activities students can participate in that support the learning objectives of the course?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Appropriate artifacts – Example, a course attempting to teach technical writing should make certain the choice of FOSS project provides opportunity to contribute to documentation.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Contributor support – High volume of support and material to support learning and contribution.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these</a:t>
            </a:r>
            <a:r>
              <a:rPr lang="en-US" baseline="0" dirty="0" smtClean="0"/>
              <a:t> </a:t>
            </a:r>
            <a:r>
              <a:rPr lang="en-US" dirty="0" smtClean="0"/>
              <a:t>quickly.</a:t>
            </a:r>
          </a:p>
          <a:p>
            <a:endParaRPr lang="en-US" dirty="0" smtClean="0"/>
          </a:p>
          <a:p>
            <a:r>
              <a:rPr lang="en-US" dirty="0" smtClean="0"/>
              <a:t>Mention that</a:t>
            </a:r>
            <a:r>
              <a:rPr lang="en-US" baseline="0" dirty="0" smtClean="0"/>
              <a:t> &lt; 20 may require reexamination of low scoring items to see if those would negatively impact student involvement if you still wished to try and pursue using the project.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Evaluate on a 3-point scale.  Score greater than 20 is a viable project.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92C80-8FE5-6244-8225-483F40355FD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85B6-EBA4-4FA0-8E0B-9B07353DB7C3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5AF5-9F80-4A78-93DE-AA46C20D0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ED84-57F7-4671-9C6B-207BEA3C8200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A475-6B89-4C58-BE66-319B394F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5090-FB5F-4F0E-92EA-1FBF5D504357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1DC3-01D4-4FBD-9310-8B6252FE4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9D18-03E9-4BC6-93D6-9DD45B4BAC39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EBC2-12FA-4DAC-9208-53513007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F754-AC25-429D-97B6-6B2315AF0672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4598-777A-4E6E-A15E-6F7BF04C4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216B-661E-4252-9EE3-2BF99062E9C7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4D68-1353-41E0-A4C6-6FE6599CF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2E22-9CDE-4E93-8B85-0C04DA233642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F5D4-8232-448D-BD36-3E48C720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3FBB-0D43-4DFB-9056-D2A19B3A17D9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D303-6692-4693-9282-65F502AF2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F838-A26D-4BB2-B479-032E57F17978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135B-9C8E-4E29-A39B-06F9394F9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2187-DC85-4B8B-A876-FD8ABEE55796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ED83-9C15-453E-88E4-30F2D4B35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F678-41C5-4A65-A35C-3DA5E5495B96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D41A-8D71-4361-8001-4920321C5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EA1BA2-FBFB-4127-8858-D44FE097CD1B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517C32-AB2C-4593-8DC1-83A75397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/3.0/deed.en_U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tanpad.com/" TargetMode="External"/><Relationship Id="rId2" Type="http://schemas.openxmlformats.org/officeDocument/2006/relationships/hyperlink" Target="http://etherpa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etherpad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gnome.org/browse/mousetrap/" TargetMode="External"/><Relationship Id="rId2" Type="http://schemas.openxmlformats.org/officeDocument/2006/relationships/hyperlink" Target="https://wiki.gnome.org/Projects/MouseTra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bugzilla.gnome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hyperlink" Target="http://www.ohloh.net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category/apps" TargetMode="External"/><Relationship Id="rId2" Type="http://schemas.openxmlformats.org/officeDocument/2006/relationships/hyperlink" Target="https://addons.mozilla.org/en-US/firefox/addon/chatzill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lloquy.info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ss2serve.org/images/foss2serve/0/0c/Blank_Evaluation_Template.xlsx" TargetMode="External"/><Relationship Id="rId2" Type="http://schemas.openxmlformats.org/officeDocument/2006/relationships/hyperlink" Target="http://musicmaster.sourceforge.net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foss2serve.org/index.php/MouseTrap_Dev_Help#Complete_Git_and_Mousetrap_Instal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xcitegroup.org/softhum/doku.php?id=f:50ways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3825"/>
            <a:ext cx="7772400" cy="1470025"/>
          </a:xfrm>
        </p:spPr>
        <p:txBody>
          <a:bodyPr>
            <a:noAutofit/>
          </a:bodyPr>
          <a:lstStyle/>
          <a:p>
            <a:r>
              <a:rPr lang="en-US" sz="4400" dirty="0" smtClean="0"/>
              <a:t>Getting Started in Open Source -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A </a:t>
            </a:r>
            <a:r>
              <a:rPr lang="en-US" sz="4400" dirty="0" smtClean="0"/>
              <a:t>Tour of a Real Project</a:t>
            </a:r>
            <a:endParaRPr lang="en-US" sz="4400" dirty="0"/>
          </a:p>
        </p:txBody>
      </p:sp>
      <p:pic>
        <p:nvPicPr>
          <p:cNvPr id="7" name="Picture 6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0" y="24384000"/>
            <a:ext cx="6400800" cy="2698680"/>
          </a:xfrm>
          <a:prstGeom prst="rect">
            <a:avLst/>
          </a:prstGeom>
        </p:spPr>
      </p:pic>
      <p:pic>
        <p:nvPicPr>
          <p:cNvPr id="8" name="Picture 7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44400" y="24536400"/>
            <a:ext cx="6400800" cy="2698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6800" y="24688800"/>
            <a:ext cx="6400800" cy="2698680"/>
          </a:xfrm>
          <a:prstGeom prst="rect">
            <a:avLst/>
          </a:prstGeom>
        </p:spPr>
      </p:pic>
      <p:pic>
        <p:nvPicPr>
          <p:cNvPr id="11" name="Picture 10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49200" y="24841200"/>
            <a:ext cx="6400800" cy="269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IST and Drexel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01600" y="24993600"/>
            <a:ext cx="6400800" cy="2698680"/>
          </a:xfrm>
          <a:prstGeom prst="rect">
            <a:avLst/>
          </a:prstGeom>
        </p:spPr>
      </p:pic>
      <p:pic>
        <p:nvPicPr>
          <p:cNvPr id="10" name="Picture 9" descr="Drex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9675" y="5544859"/>
            <a:ext cx="3104325" cy="131314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38172"/>
            <a:ext cx="3315342" cy="72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NCC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3945" y="5257800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33" y="22439"/>
            <a:ext cx="1352411" cy="136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1270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FOSS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35F3D10F-2B94-4431-986D-AE2830DFDBD8}" type="slidenum">
              <a:rPr lang="en-US" smtClean="0"/>
              <a:pPr algn="ctr">
                <a:defRPr/>
              </a:pPr>
              <a:t>10</a:t>
            </a:fld>
            <a:endParaRPr lang="en-US"/>
          </a:p>
        </p:txBody>
      </p:sp>
      <p:pic>
        <p:nvPicPr>
          <p:cNvPr id="1024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816100"/>
            <a:ext cx="1905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http://files.myopera.com/supergreatChandu8/albums/3081421/microsoft-internet-explorer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http://www.gotsoftware.net/wp-content/uploads/2012/02/The-GIMP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1676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http://1.bp.blogspot.com/-LHca3YsXdYg/TZV6IjnLX8I/AAAAAAAAAAw/cQbq54aT5Yg/s1600/Adobe-Photoshop-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57600"/>
            <a:ext cx="19192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2286000" y="6019800"/>
            <a:ext cx="448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Many credible products; some market leaders</a:t>
            </a:r>
          </a:p>
        </p:txBody>
      </p:sp>
      <p:pic>
        <p:nvPicPr>
          <p:cNvPr id="1025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828800"/>
            <a:ext cx="18494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2016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6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mtClean="0"/>
              <a:t>Misconception of FOSS as “Free contribution by anyone”</a:t>
            </a:r>
          </a:p>
          <a:p>
            <a:pPr lvl="1">
              <a:defRPr/>
            </a:pPr>
            <a:r>
              <a:rPr lang="en-US" smtClean="0"/>
              <a:t>NOT!</a:t>
            </a:r>
          </a:p>
          <a:p>
            <a:pPr lvl="1">
              <a:defRPr/>
            </a:pPr>
            <a:r>
              <a:rPr lang="en-US" smtClean="0"/>
              <a:t>This would be chaos</a:t>
            </a:r>
          </a:p>
          <a:p>
            <a:pPr>
              <a:defRPr/>
            </a:pPr>
            <a:r>
              <a:rPr lang="en-US" smtClean="0"/>
              <a:t>Need for control creates a hierarchy</a:t>
            </a:r>
          </a:p>
          <a:p>
            <a:pPr lvl="1">
              <a:defRPr/>
            </a:pPr>
            <a:r>
              <a:rPr lang="en-US" smtClean="0"/>
              <a:t>Version control enables and enforces</a:t>
            </a:r>
          </a:p>
          <a:p>
            <a:pPr lvl="1">
              <a:defRPr/>
            </a:pPr>
            <a:r>
              <a:rPr lang="en-US" smtClean="0"/>
              <a:t>Committers</a:t>
            </a:r>
          </a:p>
          <a:p>
            <a:pPr lvl="1">
              <a:defRPr/>
            </a:pPr>
            <a:r>
              <a:rPr lang="en-US" smtClean="0"/>
              <a:t>Contributors</a:t>
            </a:r>
          </a:p>
          <a:p>
            <a:pPr lvl="1">
              <a:defRPr/>
            </a:pPr>
            <a:r>
              <a:rPr lang="en-US" smtClean="0"/>
              <a:t>Others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F9236886-0E76-4BAF-A0C2-4D6195645A72}" type="slidenum">
              <a:rPr lang="en-US" smtClean="0"/>
              <a:pPr algn="ctr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and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 continuum of roles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Client/customer</a:t>
            </a:r>
          </a:p>
          <a:p>
            <a:pPr lvl="2">
              <a:defRPr/>
            </a:pPr>
            <a:r>
              <a:rPr lang="en-US" dirty="0" smtClean="0"/>
              <a:t>Use in isolation</a:t>
            </a:r>
          </a:p>
          <a:p>
            <a:pPr lvl="1">
              <a:defRPr/>
            </a:pPr>
            <a:r>
              <a:rPr lang="en-US" dirty="0" smtClean="0"/>
              <a:t>Seeker / super user 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Connects to community for answers on using</a:t>
            </a:r>
          </a:p>
          <a:p>
            <a:pPr lvl="1">
              <a:defRPr/>
            </a:pPr>
            <a:r>
              <a:rPr lang="en-US" dirty="0" smtClean="0"/>
              <a:t>Collaborator</a:t>
            </a:r>
          </a:p>
          <a:p>
            <a:pPr lvl="2">
              <a:defRPr/>
            </a:pPr>
            <a:r>
              <a:rPr lang="en-US" dirty="0" smtClean="0"/>
              <a:t>Contributes bug reports, feature requests, …</a:t>
            </a:r>
          </a:p>
          <a:p>
            <a:pPr lvl="1">
              <a:defRPr/>
            </a:pPr>
            <a:r>
              <a:rPr lang="en-US" dirty="0" smtClean="0"/>
              <a:t>Contributor </a:t>
            </a:r>
          </a:p>
          <a:p>
            <a:pPr lvl="2">
              <a:defRPr/>
            </a:pPr>
            <a:r>
              <a:rPr lang="en-US" dirty="0" smtClean="0"/>
              <a:t>Moves project forward</a:t>
            </a:r>
          </a:p>
          <a:p>
            <a:pPr lvl="2">
              <a:defRPr/>
            </a:pPr>
            <a:r>
              <a:rPr lang="en-US" dirty="0" smtClean="0"/>
              <a:t>Relied on by the </a:t>
            </a:r>
            <a:r>
              <a:rPr lang="en-US" dirty="0" smtClean="0"/>
              <a:t>community</a:t>
            </a:r>
          </a:p>
          <a:p>
            <a:pPr lvl="1">
              <a:defRPr/>
            </a:pPr>
            <a:r>
              <a:rPr lang="en-US" dirty="0" smtClean="0"/>
              <a:t>Committer</a:t>
            </a:r>
          </a:p>
          <a:p>
            <a:pPr lvl="2">
              <a:defRPr/>
            </a:pPr>
            <a:r>
              <a:rPr lang="en-US" dirty="0" smtClean="0"/>
              <a:t>Can change the code base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CB6FE79E-C709-4704-9A4A-FF0BB5F30304}" type="slidenum">
              <a:rPr lang="en-US" smtClean="0"/>
              <a:pPr algn="ctr"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Clients and developers as part of a spectrum</a:t>
            </a:r>
          </a:p>
          <a:p>
            <a:pPr lvl="1"/>
            <a:r>
              <a:rPr lang="en-US" altLang="en-US" smtClean="0"/>
              <a:t>Not “us” vs. “them”</a:t>
            </a:r>
          </a:p>
          <a:p>
            <a:r>
              <a:rPr lang="en-US" altLang="en-US" smtClean="0"/>
              <a:t>Assumption that people can move from passive “user” to active participant</a:t>
            </a:r>
          </a:p>
          <a:p>
            <a:pPr lvl="1"/>
            <a:r>
              <a:rPr lang="en-US" altLang="en-US" smtClean="0"/>
              <a:t>Even without technical skills</a:t>
            </a:r>
          </a:p>
          <a:p>
            <a:r>
              <a:rPr lang="en-US" altLang="en-US" smtClean="0"/>
              <a:t>See: “Why we won’t call you a ‘user’.”</a:t>
            </a:r>
          </a:p>
          <a:p>
            <a:pPr lvl="1"/>
            <a:r>
              <a:rPr lang="en-US" altLang="en-US" smtClean="0"/>
              <a:t>http://www.kitware.com/blog/home/post/263</a:t>
            </a:r>
          </a:p>
        </p:txBody>
      </p:sp>
    </p:spTree>
    <p:extLst>
      <p:ext uri="{BB962C8B-B14F-4D97-AF65-F5344CB8AC3E}">
        <p14:creationId xmlns:p14="http://schemas.microsoft.com/office/powerpoint/2010/main" val="22383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mtClean="0"/>
              <a:t>Openness to new participants</a:t>
            </a:r>
          </a:p>
          <a:p>
            <a:pPr lvl="1">
              <a:defRPr/>
            </a:pPr>
            <a:r>
              <a:rPr lang="en-US" smtClean="0"/>
              <a:t>Especially if you approach the project reasonably</a:t>
            </a:r>
          </a:p>
          <a:p>
            <a:pPr>
              <a:defRPr/>
            </a:pPr>
            <a:r>
              <a:rPr lang="en-US" smtClean="0"/>
              <a:t>Advancement via accomplishment</a:t>
            </a:r>
          </a:p>
          <a:p>
            <a:pPr lvl="1">
              <a:defRPr/>
            </a:pPr>
            <a:r>
              <a:rPr lang="en-US" smtClean="0"/>
              <a:t>Fairly direct meritocracy</a:t>
            </a:r>
          </a:p>
          <a:p>
            <a:pPr>
              <a:defRPr/>
            </a:pPr>
            <a:r>
              <a:rPr lang="en-US" smtClean="0"/>
              <a:t>Check and balance</a:t>
            </a:r>
          </a:p>
          <a:p>
            <a:pPr lvl="1">
              <a:defRPr/>
            </a:pPr>
            <a:r>
              <a:rPr lang="en-US" smtClean="0"/>
              <a:t>Control of commit authority</a:t>
            </a:r>
          </a:p>
          <a:p>
            <a:pPr lvl="2">
              <a:defRPr/>
            </a:pPr>
            <a:r>
              <a:rPr lang="en-US" smtClean="0"/>
              <a:t>Real point of control for moving the product</a:t>
            </a:r>
          </a:p>
          <a:p>
            <a:pPr lvl="1">
              <a:defRPr/>
            </a:pPr>
            <a:r>
              <a:rPr lang="en-US" smtClean="0"/>
              <a:t>Ability to fork</a:t>
            </a:r>
          </a:p>
          <a:p>
            <a:pPr lvl="2">
              <a:defRPr/>
            </a:pPr>
            <a:r>
              <a:rPr lang="en-US" smtClean="0"/>
              <a:t>Limits autocratic power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194C8D8D-3647-43F1-AF79-421007FC6CC2}" type="slidenum">
              <a:rPr lang="en-US" smtClean="0"/>
              <a:pPr algn="ctr"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mtClean="0"/>
              <a:t>More is generally better</a:t>
            </a:r>
          </a:p>
          <a:p>
            <a:pPr>
              <a:defRPr/>
            </a:pPr>
            <a:r>
              <a:rPr lang="en-US" smtClean="0"/>
              <a:t>Multiple channels</a:t>
            </a:r>
          </a:p>
          <a:p>
            <a:pPr lvl="1">
              <a:defRPr/>
            </a:pPr>
            <a:r>
              <a:rPr lang="en-US" smtClean="0"/>
              <a:t>Highly distributed participation</a:t>
            </a:r>
          </a:p>
          <a:p>
            <a:pPr lvl="2">
              <a:defRPr/>
            </a:pPr>
            <a:r>
              <a:rPr lang="en-US" smtClean="0"/>
              <a:t>Less elaborate; more immediate</a:t>
            </a:r>
          </a:p>
          <a:p>
            <a:pPr lvl="2">
              <a:defRPr/>
            </a:pPr>
            <a:r>
              <a:rPr lang="en-US" smtClean="0"/>
              <a:t>Rollback mechanisms available (e.g., in a wiki)</a:t>
            </a:r>
          </a:p>
          <a:p>
            <a:pPr lvl="1">
              <a:defRPr/>
            </a:pPr>
            <a:r>
              <a:rPr lang="en-US" smtClean="0"/>
              <a:t>Synchronous and asynchronous</a:t>
            </a:r>
          </a:p>
          <a:p>
            <a:pPr lvl="1">
              <a:defRPr/>
            </a:pPr>
            <a:r>
              <a:rPr lang="en-US" smtClean="0"/>
              <a:t>Low and high bandwidth</a:t>
            </a:r>
          </a:p>
          <a:p>
            <a:pPr>
              <a:defRPr/>
            </a:pPr>
            <a:r>
              <a:rPr lang="en-US" smtClean="0"/>
              <a:t>Explicit provision for lurkers</a:t>
            </a:r>
          </a:p>
          <a:p>
            <a:pPr lvl="1">
              <a:defRPr/>
            </a:pPr>
            <a:r>
              <a:rPr lang="en-US" smtClean="0"/>
              <a:t>Replaces hallway conversations and discussion in the break room</a:t>
            </a:r>
          </a:p>
          <a:p>
            <a:pPr lvl="1">
              <a:defRPr/>
            </a:pPr>
            <a:r>
              <a:rPr lang="en-US" smtClean="0"/>
              <a:t>Allows for serendipity and learning by osmosis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or Teach FOSS?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Unique opportunity to observe and participate in large projects</a:t>
            </a:r>
          </a:p>
          <a:p>
            <a:r>
              <a:rPr lang="en-US" dirty="0" smtClean="0"/>
              <a:t>Globally distributed team development</a:t>
            </a:r>
          </a:p>
          <a:p>
            <a:r>
              <a:rPr lang="en-US" dirty="0" smtClean="0"/>
              <a:t>Leading edge software engineering process</a:t>
            </a:r>
          </a:p>
          <a:p>
            <a:pPr lvl="1"/>
            <a:r>
              <a:rPr lang="en-US" dirty="0" smtClean="0"/>
              <a:t>Including all the problems</a:t>
            </a:r>
          </a:p>
          <a:p>
            <a:r>
              <a:rPr lang="en-US" dirty="0" smtClean="0"/>
              <a:t>Intellectual property issues </a:t>
            </a:r>
          </a:p>
          <a:p>
            <a:pPr lvl="1"/>
            <a:r>
              <a:rPr lang="en-US" dirty="0" smtClean="0"/>
              <a:t>Much more than software!</a:t>
            </a:r>
          </a:p>
          <a:p>
            <a:r>
              <a:rPr lang="en-US" dirty="0" smtClean="0"/>
              <a:t>The projects are really cool!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71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HFOSS?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FOSS created to provide social benefit</a:t>
            </a:r>
          </a:p>
          <a:p>
            <a:pPr lvl="1"/>
            <a:r>
              <a:rPr lang="en-US" altLang="en-US" smtClean="0"/>
              <a:t>Disaster recovery</a:t>
            </a:r>
          </a:p>
          <a:p>
            <a:pPr lvl="1"/>
            <a:r>
              <a:rPr lang="en-US" altLang="en-US" smtClean="0"/>
              <a:t>Medical records</a:t>
            </a:r>
          </a:p>
          <a:p>
            <a:pPr lvl="1"/>
            <a:r>
              <a:rPr lang="en-US" altLang="en-US" smtClean="0"/>
              <a:t>Economic development</a:t>
            </a:r>
          </a:p>
          <a:p>
            <a:pPr lvl="1"/>
            <a:r>
              <a:rPr lang="en-US" altLang="en-US" smtClean="0"/>
              <a:t>Education </a:t>
            </a:r>
          </a:p>
          <a:p>
            <a:pPr lvl="1"/>
            <a:r>
              <a:rPr lang="en-US" altLang="en-US" smtClean="0"/>
              <a:t>And more!</a:t>
            </a:r>
          </a:p>
          <a:p>
            <a:r>
              <a:rPr lang="en-US" altLang="en-US" smtClean="0"/>
              <a:t>Extra potential to catch student interest!</a:t>
            </a:r>
          </a:p>
          <a:p>
            <a:pPr lvl="1"/>
            <a:r>
              <a:rPr lang="en-US" altLang="en-US" smtClean="0"/>
              <a:t>And provide education on professional impact and responsibility</a:t>
            </a:r>
          </a:p>
          <a:p>
            <a:pPr lvl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6C190-BE66-496D-880F-EF5B8199348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6389" name="Picture 2" descr="https://encrypted-tbn3.gstatic.com/images?q=tbn:ANd9GcS1KMDtpAlgmPtx879pxQhoBKkVqZxbbliCjMxY-P-kG_ra4FlH8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s://encrypted-tbn1.gstatic.com/images?q=tbn:ANd9GcSssv0K_DJt6VrMoDi3WcmaCIinf1KdCzJV99trisbYotMKqbc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71725"/>
            <a:ext cx="25146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https://encrypted-tbn0.gstatic.com/images?q=tbn:ANd9GcRUa9-dNiaIzd_HrRsCiCUqptZumA01Dyg8YxMvxtTucQ6VCS_m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67100"/>
            <a:ext cx="2590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https://encrypted-tbn1.gstatic.com/images?q=tbn:ANd9GcQMfquUagszqe9H0sIHe_cGSAa7jQW_ZMDBmtqQNk9xOznzcmySD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663"/>
            <a:ext cx="25908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https://encrypted-tbn1.gstatic.com/images?q=tbn:ANd9GcSR0ivi9de4Srhr9Wn5oTkDo289EkPecoYPiMCSASLTvFTxM31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4267200"/>
            <a:ext cx="1958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6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739775"/>
            <a:ext cx="7772400" cy="1470025"/>
          </a:xfrm>
        </p:spPr>
        <p:txBody>
          <a:bodyPr/>
          <a:lstStyle/>
          <a:p>
            <a:r>
              <a:rPr lang="en-US" dirty="0" smtClean="0"/>
              <a:t>Finding a Community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95" name="Picture 23" descr="C:\Users\he302979\AppData\Local\Microsoft\Windows\Temporary Internet Files\Content.IE5\TD1M1KK9\MP9004224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200833" cy="37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6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Mindset: Joining a HFOSS community.</a:t>
            </a:r>
          </a:p>
          <a:p>
            <a:pPr lvl="1"/>
            <a:r>
              <a:rPr lang="en-US" dirty="0" smtClean="0"/>
              <a:t>Not working on a project</a:t>
            </a:r>
          </a:p>
          <a:p>
            <a:r>
              <a:rPr lang="en-US" dirty="0" smtClean="0"/>
              <a:t>Community drives the project, not vice versa.</a:t>
            </a:r>
          </a:p>
          <a:p>
            <a:r>
              <a:rPr lang="en-US" dirty="0" smtClean="0"/>
              <a:t>Need to work within the community not as individual outside of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 and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sz="1800" dirty="0"/>
              <a:t>This material is based on work supported by the National Science Foundation under Grants </a:t>
            </a:r>
            <a:r>
              <a:rPr lang="en-US" sz="1800" dirty="0" smtClean="0"/>
              <a:t>DUE- </a:t>
            </a:r>
            <a:r>
              <a:rPr lang="en-US" sz="1800" dirty="0"/>
              <a:t>1225738, </a:t>
            </a:r>
            <a:r>
              <a:rPr lang="en-US" sz="1800" dirty="0" smtClean="0"/>
              <a:t>1225688, and </a:t>
            </a:r>
            <a:r>
              <a:rPr lang="en-US" sz="1800" dirty="0"/>
              <a:t>1225708. Any opinions, findings and conclusions or recommendations expressed in this material are those of the author(s) and do not necessarily reflect the views of the National Science Foundation (NSF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The original development of POSSE was accomplished with support by Red Hat, Inc.</a:t>
            </a:r>
          </a:p>
          <a:p>
            <a:r>
              <a:rPr lang="en-US" dirty="0" smtClean="0"/>
              <a:t>Copyright and Licensing</a:t>
            </a:r>
          </a:p>
          <a:p>
            <a:pPr lvl="1"/>
            <a:r>
              <a:rPr lang="en-US" sz="1800" dirty="0" smtClean="0"/>
              <a:t>This work is copyrighted by the authors</a:t>
            </a:r>
          </a:p>
          <a:p>
            <a:pPr lvl="1"/>
            <a:r>
              <a:rPr lang="en-US" sz="1800" dirty="0"/>
              <a:t>This work is licensed under a </a:t>
            </a:r>
            <a:r>
              <a:rPr lang="en-US" sz="1800" dirty="0">
                <a:hlinkClick r:id="rId2"/>
              </a:rPr>
              <a:t>Creative Commons Attribution-</a:t>
            </a:r>
            <a:r>
              <a:rPr lang="en-US" sz="1800" dirty="0" err="1">
                <a:hlinkClick r:id="rId2"/>
              </a:rPr>
              <a:t>NonCommercial</a:t>
            </a:r>
            <a:r>
              <a:rPr lang="en-US" sz="1800" dirty="0">
                <a:hlinkClick r:id="rId2"/>
              </a:rPr>
              <a:t> 3.0 </a:t>
            </a:r>
            <a:r>
              <a:rPr lang="en-US" sz="1800" dirty="0" err="1">
                <a:hlinkClick r:id="rId2"/>
              </a:rPr>
              <a:t>Unported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 smtClean="0">
                <a:hlinkClick r:id="rId2"/>
              </a:rPr>
              <a:t>License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9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Your Community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Community has its’ own culture</a:t>
            </a:r>
          </a:p>
          <a:p>
            <a:r>
              <a:rPr lang="en-US" dirty="0" smtClean="0"/>
              <a:t>Channels of communication</a:t>
            </a:r>
            <a:endParaRPr lang="en-US" dirty="0"/>
          </a:p>
          <a:p>
            <a:r>
              <a:rPr lang="en-US" dirty="0"/>
              <a:t>Processes for code </a:t>
            </a:r>
            <a:r>
              <a:rPr lang="en-US" dirty="0" smtClean="0"/>
              <a:t>review/submission</a:t>
            </a:r>
            <a:endParaRPr lang="en-US" dirty="0"/>
          </a:p>
          <a:p>
            <a:pPr lvl="1"/>
            <a:r>
              <a:rPr lang="en-US" dirty="0" smtClean="0"/>
              <a:t>E.g., File </a:t>
            </a:r>
            <a:r>
              <a:rPr lang="en-US" dirty="0"/>
              <a:t>a bug and attach a </a:t>
            </a:r>
            <a:r>
              <a:rPr lang="en-US" dirty="0" smtClean="0"/>
              <a:t>patch, send to mailing list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Un)written  rules</a:t>
            </a:r>
          </a:p>
          <a:p>
            <a:pPr lvl="1"/>
            <a:r>
              <a:rPr lang="en-US" dirty="0"/>
              <a:t>Whom must you “convince”?</a:t>
            </a:r>
          </a:p>
          <a:p>
            <a:pPr lvl="1"/>
            <a:r>
              <a:rPr lang="en-US" dirty="0" smtClean="0"/>
              <a:t>Style </a:t>
            </a:r>
            <a:r>
              <a:rPr lang="en-US" dirty="0"/>
              <a:t>conventions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2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Your Community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communities are made of sub-communities</a:t>
            </a:r>
          </a:p>
          <a:p>
            <a:pPr lvl="1"/>
            <a:r>
              <a:rPr lang="en-US" dirty="0" smtClean="0"/>
              <a:t>Based on modules – or subsets of code</a:t>
            </a:r>
          </a:p>
          <a:p>
            <a:pPr lvl="1"/>
            <a:r>
              <a:rPr lang="en-US" dirty="0" smtClean="0"/>
              <a:t>Based on task area</a:t>
            </a:r>
          </a:p>
          <a:p>
            <a:r>
              <a:rPr lang="en-US" dirty="0" smtClean="0"/>
              <a:t>Sub-communities are made up of individuals</a:t>
            </a:r>
          </a:p>
          <a:p>
            <a:pPr lvl="1"/>
            <a:r>
              <a:rPr lang="en-US" dirty="0" smtClean="0"/>
              <a:t>Located all over the world</a:t>
            </a:r>
          </a:p>
          <a:p>
            <a:pPr lvl="1"/>
            <a:r>
              <a:rPr lang="en-US" dirty="0" smtClean="0"/>
              <a:t>With quirks and pet peeves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Your Community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lost in the forest</a:t>
            </a:r>
          </a:p>
          <a:p>
            <a:pPr lvl="1"/>
            <a:r>
              <a:rPr lang="en-US" dirty="0" smtClean="0"/>
              <a:t>IN THEORY, all projects have up-to-date roadmaps, etc.</a:t>
            </a:r>
          </a:p>
          <a:p>
            <a:pPr lvl="1"/>
            <a:r>
              <a:rPr lang="en-US" dirty="0" smtClean="0"/>
              <a:t>Everyone in FOSS was once a newbie</a:t>
            </a:r>
          </a:p>
          <a:p>
            <a:pPr lvl="2"/>
            <a:r>
              <a:rPr lang="en-US" dirty="0" smtClean="0"/>
              <a:t>But have forgotten what it is like</a:t>
            </a:r>
          </a:p>
          <a:p>
            <a:r>
              <a:rPr lang="en-US" dirty="0"/>
              <a:t>Get connected; stay connected!!!!!	</a:t>
            </a:r>
          </a:p>
          <a:p>
            <a:pPr lvl="1"/>
            <a:r>
              <a:rPr lang="en-US" dirty="0"/>
              <a:t>Figuring out all of this takes time</a:t>
            </a:r>
          </a:p>
          <a:p>
            <a:pPr lvl="1"/>
            <a:r>
              <a:rPr lang="en-US" dirty="0"/>
              <a:t>Best to figure it out all once</a:t>
            </a:r>
          </a:p>
          <a:p>
            <a:pPr lvl="1"/>
            <a:r>
              <a:rPr lang="en-US" dirty="0"/>
              <a:t>The community will look out for you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3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Project Tour - </a:t>
            </a:r>
            <a:r>
              <a:rPr lang="en-US" dirty="0" err="1" smtClean="0"/>
              <a:t>MouseTrap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42900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651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Projects Need: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Form of communication</a:t>
            </a:r>
          </a:p>
          <a:p>
            <a:pPr lvl="1"/>
            <a:r>
              <a:rPr lang="en-US" dirty="0" smtClean="0"/>
              <a:t>Wiki, IRC, pads, code repository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Identified leadership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Place to store code</a:t>
            </a:r>
          </a:p>
          <a:p>
            <a:pPr lvl="1"/>
            <a:r>
              <a:rPr lang="en-US" dirty="0" smtClean="0"/>
              <a:t>“repo”  - </a:t>
            </a:r>
            <a:r>
              <a:rPr lang="en-US" dirty="0" err="1" smtClean="0"/>
              <a:t>git</a:t>
            </a:r>
            <a:r>
              <a:rPr lang="en-US" dirty="0" smtClean="0"/>
              <a:t>, </a:t>
            </a:r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sourceforge</a:t>
            </a:r>
            <a:endParaRPr lang="en-US" dirty="0" smtClean="0"/>
          </a:p>
          <a:p>
            <a:pPr lvl="1"/>
            <a:r>
              <a:rPr lang="en-US" dirty="0" smtClean="0"/>
              <a:t>Version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Plan for development</a:t>
            </a:r>
          </a:p>
          <a:p>
            <a:pPr lvl="1"/>
            <a:r>
              <a:rPr lang="en-US" dirty="0" smtClean="0"/>
              <a:t>Bug/issue tracker</a:t>
            </a:r>
          </a:p>
          <a:p>
            <a:pPr lvl="1"/>
            <a:r>
              <a:rPr lang="en-US" dirty="0" smtClean="0"/>
              <a:t>Roadmap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3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 Communication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FOSS project communities are distributed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Globally </a:t>
            </a:r>
            <a:r>
              <a:rPr lang="en-US" dirty="0"/>
              <a:t>distributed </a:t>
            </a:r>
            <a:r>
              <a:rPr lang="en-US" dirty="0" smtClean="0"/>
              <a:t>development teams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Global user base</a:t>
            </a:r>
          </a:p>
          <a:p>
            <a:r>
              <a:rPr lang="en-US" dirty="0" smtClean="0"/>
              <a:t>Many FOSS participants are part time</a:t>
            </a:r>
          </a:p>
          <a:p>
            <a:pPr lvl="1"/>
            <a:r>
              <a:rPr lang="en-US" dirty="0" smtClean="0"/>
              <a:t>Communication must span time zones and irregular schedules</a:t>
            </a:r>
          </a:p>
          <a:p>
            <a:r>
              <a:rPr lang="en-US" dirty="0" smtClean="0"/>
              <a:t>FOSS project teams must accommodate turn-over</a:t>
            </a:r>
          </a:p>
          <a:p>
            <a:pPr lvl="1"/>
            <a:r>
              <a:rPr lang="en-US" dirty="0" smtClean="0"/>
              <a:t>Need to support lurkers</a:t>
            </a:r>
          </a:p>
          <a:p>
            <a:pPr lvl="1"/>
            <a:r>
              <a:rPr lang="en-US" dirty="0" smtClean="0"/>
              <a:t>Historical trail is helpful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 Communication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IRC and </a:t>
            </a:r>
            <a:r>
              <a:rPr lang="en-US" dirty="0" err="1" smtClean="0"/>
              <a:t>Meetbots</a:t>
            </a:r>
            <a:endParaRPr lang="en-US" dirty="0" smtClean="0"/>
          </a:p>
          <a:p>
            <a:pPr lvl="1"/>
            <a:r>
              <a:rPr lang="en-US" dirty="0"/>
              <a:t>Technology is interesting but not really leading edge</a:t>
            </a:r>
          </a:p>
          <a:p>
            <a:pPr lvl="2"/>
            <a:r>
              <a:rPr lang="en-US" dirty="0"/>
              <a:t>Mostly looks like clunky chat or IM</a:t>
            </a:r>
          </a:p>
          <a:p>
            <a:pPr lvl="2"/>
            <a:r>
              <a:rPr lang="en-US" dirty="0" err="1"/>
              <a:t>Meetbot</a:t>
            </a:r>
            <a:r>
              <a:rPr lang="en-US" dirty="0"/>
              <a:t> adds some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Wiki’s, forums, </a:t>
            </a:r>
            <a:r>
              <a:rPr lang="en-US" dirty="0" err="1" smtClean="0"/>
              <a:t>listservs</a:t>
            </a:r>
            <a:endParaRPr lang="en-US" dirty="0" smtClean="0"/>
          </a:p>
          <a:p>
            <a:r>
              <a:rPr lang="en-US" dirty="0" smtClean="0"/>
              <a:t>Blogs and Planets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10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Misconception of FOSS as “Free contribution by anyone”</a:t>
            </a:r>
          </a:p>
          <a:p>
            <a:pPr lvl="1"/>
            <a:r>
              <a:rPr lang="en-US" dirty="0" smtClean="0"/>
              <a:t>NOT!  This would be chaos</a:t>
            </a:r>
          </a:p>
          <a:p>
            <a:r>
              <a:rPr lang="en-US" dirty="0" smtClean="0"/>
              <a:t>Need for control creates a hierarchy</a:t>
            </a:r>
          </a:p>
          <a:p>
            <a:pPr lvl="1"/>
            <a:r>
              <a:rPr lang="en-US" dirty="0" smtClean="0"/>
              <a:t>Version control enables and </a:t>
            </a:r>
            <a:br>
              <a:rPr lang="en-US" dirty="0" smtClean="0"/>
            </a:br>
            <a:r>
              <a:rPr lang="en-US" dirty="0" smtClean="0"/>
              <a:t>enforces</a:t>
            </a:r>
          </a:p>
          <a:p>
            <a:pPr lvl="1"/>
            <a:r>
              <a:rPr lang="en-US" dirty="0" smtClean="0"/>
              <a:t>Committers</a:t>
            </a:r>
          </a:p>
          <a:p>
            <a:pPr lvl="1"/>
            <a:r>
              <a:rPr lang="en-US" dirty="0" smtClean="0"/>
              <a:t>Contributors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Look for leaders in commit </a:t>
            </a:r>
            <a:r>
              <a:rPr lang="en-US" dirty="0"/>
              <a:t>status for code </a:t>
            </a:r>
            <a:r>
              <a:rPr lang="en-US" dirty="0" smtClean="0"/>
              <a:t>repository, patches in issue tracker, IRC/list logs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45B1-4206-441C-AFDA-F11E36AC4A4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 descr="http://quaid.fedorapeople.org/TOS/Practical_Open_Source_Software_Exploration/html/images/Contributor_Mountain-0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2571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“Repo”</a:t>
            </a:r>
          </a:p>
          <a:p>
            <a:r>
              <a:rPr lang="en-US" dirty="0" smtClean="0"/>
              <a:t>Publicly accessible</a:t>
            </a:r>
          </a:p>
          <a:p>
            <a:r>
              <a:rPr lang="en-US" dirty="0" smtClean="0"/>
              <a:t>Frequently also serves as a communication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99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“Bug tracker”</a:t>
            </a:r>
          </a:p>
          <a:p>
            <a:pPr lvl="1"/>
            <a:r>
              <a:rPr lang="en-US" dirty="0" err="1" smtClean="0"/>
              <a:t>Bugzilla</a:t>
            </a:r>
            <a:r>
              <a:rPr lang="en-US" dirty="0" smtClean="0"/>
              <a:t>, </a:t>
            </a:r>
            <a:r>
              <a:rPr lang="en-US" dirty="0" err="1" smtClean="0"/>
              <a:t>Trac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Bugs described and listed including severity	</a:t>
            </a:r>
          </a:p>
          <a:p>
            <a:r>
              <a:rPr lang="en-US" dirty="0" smtClean="0"/>
              <a:t>Comments can be added as well as patches submitted</a:t>
            </a:r>
          </a:p>
          <a:p>
            <a:r>
              <a:rPr lang="en-US" dirty="0" smtClean="0"/>
              <a:t>Also serves as a major form of communication in some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5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Set-Up -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Live, shared, web-based text editor</a:t>
            </a:r>
          </a:p>
          <a:p>
            <a:r>
              <a:rPr lang="en-US" dirty="0" smtClean="0"/>
              <a:t>Open source: </a:t>
            </a:r>
            <a:r>
              <a:rPr lang="en-US" dirty="0" smtClean="0">
                <a:hlinkClick r:id="rId2"/>
              </a:rPr>
              <a:t>http://etherpad.org/</a:t>
            </a:r>
            <a:endParaRPr lang="en-US" dirty="0" smtClean="0"/>
          </a:p>
          <a:p>
            <a:r>
              <a:rPr lang="en-US" dirty="0" smtClean="0"/>
              <a:t>Free services</a:t>
            </a:r>
          </a:p>
          <a:p>
            <a:pPr lvl="1"/>
            <a:r>
              <a:rPr lang="en-US" dirty="0" smtClean="0">
                <a:hlinkClick r:id="rId3"/>
              </a:rPr>
              <a:t>http://titanpad.com/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http://openetherpad.org/</a:t>
            </a:r>
            <a:endParaRPr lang="en-US" dirty="0" smtClean="0"/>
          </a:p>
          <a:p>
            <a:r>
              <a:rPr lang="en-US" dirty="0" smtClean="0"/>
              <a:t>Go to</a:t>
            </a:r>
            <a:r>
              <a:rPr lang="en-US" dirty="0"/>
              <a:t>: http://titanpad.com/CCSCNE2014</a:t>
            </a:r>
          </a:p>
          <a:p>
            <a:r>
              <a:rPr lang="en-US" dirty="0"/>
              <a:t>Add your name and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45B1-4206-441C-AFDA-F11E36AC4A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MouseTrap</a:t>
            </a:r>
            <a:r>
              <a:rPr lang="en-US" dirty="0" smtClean="0"/>
              <a:t>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Communication:</a:t>
            </a:r>
          </a:p>
          <a:p>
            <a:pPr lvl="1"/>
            <a:r>
              <a:rPr lang="en-US" dirty="0" smtClean="0"/>
              <a:t>Wiki: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wiki.gnome.org/Projects/MouseTrap</a:t>
            </a:r>
            <a:endParaRPr lang="en-US" dirty="0" smtClean="0"/>
          </a:p>
          <a:p>
            <a:pPr lvl="1"/>
            <a:r>
              <a:rPr lang="en-US" dirty="0" smtClean="0"/>
              <a:t>IRC: </a:t>
            </a:r>
          </a:p>
          <a:p>
            <a:pPr lvl="2"/>
            <a:r>
              <a:rPr lang="en-US" dirty="0"/>
              <a:t>Server:  irc.gnome.org</a:t>
            </a:r>
          </a:p>
          <a:p>
            <a:pPr lvl="2"/>
            <a:r>
              <a:rPr lang="en-US" dirty="0"/>
              <a:t>Channel:   #mousetrap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Leadership</a:t>
            </a:r>
            <a:r>
              <a:rPr lang="en-US" sz="3200" dirty="0" smtClean="0"/>
              <a:t>:</a:t>
            </a:r>
          </a:p>
          <a:p>
            <a:pPr lvl="1"/>
            <a:r>
              <a:rPr lang="en-US" sz="2400" dirty="0" smtClean="0"/>
              <a:t>Heidi Ellis, Stoney Jackson, Joanie Diggs, Alejandro Pinero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Code storage (</a:t>
            </a:r>
            <a:r>
              <a:rPr lang="en-US" dirty="0" err="1" smtClean="0"/>
              <a:t>git</a:t>
            </a:r>
            <a:r>
              <a:rPr lang="en-US" dirty="0" smtClean="0"/>
              <a:t> repo): </a:t>
            </a:r>
            <a:r>
              <a:rPr lang="en-US" sz="3200" dirty="0">
                <a:hlinkClick r:id="rId3"/>
              </a:rPr>
              <a:t>https://git.gnome.org/browse/mousetrap</a:t>
            </a:r>
            <a:r>
              <a:rPr lang="en-US" sz="3200" dirty="0" smtClean="0">
                <a:hlinkClick r:id="rId3"/>
              </a:rPr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04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MouseTrap</a:t>
            </a:r>
            <a:r>
              <a:rPr lang="en-US" dirty="0" smtClean="0"/>
              <a:t> - 2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 err="1"/>
              <a:t>Bugzilla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https://bugzilla.gnome.org/</a:t>
            </a:r>
            <a:endParaRPr lang="en-US" dirty="0"/>
          </a:p>
          <a:p>
            <a:pPr lvl="1"/>
            <a:r>
              <a:rPr lang="en-US" dirty="0"/>
              <a:t>Search for </a:t>
            </a:r>
            <a:r>
              <a:rPr lang="en-US" dirty="0" err="1"/>
              <a:t>MouseTrap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11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799" y="770747"/>
            <a:ext cx="7772400" cy="1470025"/>
          </a:xfrm>
        </p:spPr>
        <p:txBody>
          <a:bodyPr/>
          <a:lstStyle/>
          <a:p>
            <a:r>
              <a:rPr lang="en-US" smtClean="0"/>
              <a:t>Project Evaluation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170" name="Picture 2" descr="C:\Users\he302979\AppData\Local\Microsoft\Windows\Temporary Internet Files\Content.IE5\HYJ9T1KN\MC9001993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52804"/>
            <a:ext cx="4284082" cy="37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213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Project vs. Bad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projects lend themselves to student interaction more than others.</a:t>
            </a:r>
          </a:p>
          <a:p>
            <a:r>
              <a:rPr lang="en-US" dirty="0"/>
              <a:t>Ellis, H.J.C., Purcell, M., and Hislop, G., “An Approach for Evaluating FOSS Projects for Student Participation,” </a:t>
            </a:r>
            <a:r>
              <a:rPr lang="en-US" i="1" dirty="0"/>
              <a:t>SIGCSE 2012, Technical Symposium on Computer Science Education</a:t>
            </a:r>
            <a:r>
              <a:rPr lang="en-US" dirty="0"/>
              <a:t>, Raleigh, NC, Mar. 2012.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69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Choose an Evaluation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Peruse sites for potential projects</a:t>
            </a:r>
          </a:p>
          <a:p>
            <a:pPr lvl="1"/>
            <a:r>
              <a:rPr lang="en-US" dirty="0" err="1"/>
              <a:t>GitHub</a:t>
            </a:r>
            <a:endParaRPr lang="en-US" dirty="0"/>
          </a:p>
          <a:p>
            <a:pPr lvl="1"/>
            <a:r>
              <a:rPr lang="en-US" dirty="0" err="1" smtClean="0">
                <a:hlinkClick r:id="rId3"/>
              </a:rPr>
              <a:t>Sourceforge</a:t>
            </a:r>
            <a:endParaRPr lang="en-US" dirty="0" smtClean="0"/>
          </a:p>
          <a:p>
            <a:pPr lvl="1"/>
            <a:r>
              <a:rPr lang="en-US" dirty="0" err="1">
                <a:hlinkClick r:id="rId4"/>
              </a:rPr>
              <a:t>Ohloh</a:t>
            </a:r>
            <a:endParaRPr lang="en-US" dirty="0"/>
          </a:p>
          <a:p>
            <a:pPr lvl="1"/>
            <a:r>
              <a:rPr lang="en-US" dirty="0" err="1" smtClean="0"/>
              <a:t>OpenHatch</a:t>
            </a:r>
            <a:endParaRPr lang="en-US" dirty="0" smtClean="0"/>
          </a:p>
          <a:p>
            <a:r>
              <a:rPr lang="en-US" dirty="0" smtClean="0"/>
              <a:t>Identify 5-6 potential projects</a:t>
            </a:r>
          </a:p>
          <a:p>
            <a:r>
              <a:rPr lang="en-US" dirty="0" smtClean="0"/>
              <a:t>Narrow down to three most </a:t>
            </a:r>
            <a:r>
              <a:rPr lang="en-US" b="1" dirty="0" smtClean="0"/>
              <a:t>interesting</a:t>
            </a:r>
          </a:p>
        </p:txBody>
      </p:sp>
      <p:pic>
        <p:nvPicPr>
          <p:cNvPr id="4" name="Picture 3" descr="MC90044194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851" y="2971800"/>
            <a:ext cx="1231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Evaluation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1774732"/>
            <a:ext cx="6915150" cy="4476297"/>
          </a:xfrm>
          <a:prstGeom prst="rect">
            <a:avLst/>
          </a:prstGeom>
        </p:spPr>
      </p:pic>
      <p:pic>
        <p:nvPicPr>
          <p:cNvPr id="9" name="Content Placeholder 8" descr="MC900250922.WMF"/>
          <p:cNvPicPr>
            <a:picLocks noGrp="1" noChangeAspect="1"/>
          </p:cNvPicPr>
          <p:nvPr>
            <p:ph idx="1"/>
          </p:nvPr>
        </p:nvPicPr>
        <p:blipFill>
          <a:blip r:embed="rId4"/>
          <a:srcRect l="-43116" r="-43116"/>
          <a:stretch>
            <a:fillRect/>
          </a:stretch>
        </p:blipFill>
        <p:spPr>
          <a:xfrm>
            <a:off x="-1103531" y="1444532"/>
            <a:ext cx="5686347" cy="3071031"/>
          </a:xfrm>
        </p:spPr>
      </p:pic>
    </p:spTree>
    <p:extLst>
      <p:ext uri="{BB962C8B-B14F-4D97-AF65-F5344CB8AC3E}">
        <p14:creationId xmlns:p14="http://schemas.microsoft.com/office/powerpoint/2010/main" val="17885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Critical Criteria </a:t>
            </a:r>
            <a:br>
              <a:rPr lang="en-US" dirty="0" smtClean="0"/>
            </a:br>
            <a:r>
              <a:rPr lang="en-US" b="1" i="1" dirty="0" smtClean="0"/>
              <a:t>Viability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786" y="1601087"/>
            <a:ext cx="5259188" cy="4434996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dirty="0" smtClean="0"/>
              <a:t>Size/Scale/Complexity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Community</a:t>
            </a:r>
          </a:p>
          <a:p>
            <a:endParaRPr lang="en-US" sz="1800" dirty="0"/>
          </a:p>
        </p:txBody>
      </p:sp>
      <p:pic>
        <p:nvPicPr>
          <p:cNvPr id="6" name="Picture 5" descr="MC910217525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74" y="1404451"/>
            <a:ext cx="1828800" cy="1574800"/>
          </a:xfrm>
          <a:prstGeom prst="rect">
            <a:avLst/>
          </a:prstGeom>
        </p:spPr>
      </p:pic>
      <p:pic>
        <p:nvPicPr>
          <p:cNvPr id="7" name="Picture 6" descr="MC9004414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662" y="2462639"/>
            <a:ext cx="2437646" cy="2437646"/>
          </a:xfrm>
          <a:prstGeom prst="rect">
            <a:avLst/>
          </a:prstGeom>
        </p:spPr>
      </p:pic>
      <p:pic>
        <p:nvPicPr>
          <p:cNvPr id="8" name="Picture 7" descr="MC900286993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12" y="3078581"/>
            <a:ext cx="1257300" cy="219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274" y="5705578"/>
            <a:ext cx="8412033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Evaluate on a 3-point scale.  Less than two points on any criterion exclude project from consideration.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58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Critical Criteria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b="1" i="1" dirty="0" smtClean="0"/>
              <a:t>Approachability</a:t>
            </a:r>
            <a:endParaRPr lang="en-US" b="1" i="1" dirty="0">
              <a:solidFill>
                <a:srgbClr val="6FB7D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5029" y="1600201"/>
            <a:ext cx="7756522" cy="4343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On-ramp/guidelines</a:t>
            </a:r>
          </a:p>
          <a:p>
            <a:pPr lvl="1"/>
            <a:r>
              <a:rPr lang="en-US" dirty="0" smtClean="0"/>
              <a:t>How to become involved</a:t>
            </a:r>
          </a:p>
          <a:p>
            <a:pPr lvl="1"/>
            <a:r>
              <a:rPr lang="en-US" dirty="0" smtClean="0"/>
              <a:t>How to learn</a:t>
            </a:r>
          </a:p>
          <a:p>
            <a:pPr lvl="1"/>
            <a:r>
              <a:rPr lang="en-US" dirty="0" smtClean="0"/>
              <a:t>How to contribute</a:t>
            </a:r>
            <a:endParaRPr lang="en-US" dirty="0"/>
          </a:p>
        </p:txBody>
      </p:sp>
      <p:pic>
        <p:nvPicPr>
          <p:cNvPr id="5" name="Picture 4" descr="MC900233929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561" y="2305050"/>
            <a:ext cx="19304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Critical Criteria</a:t>
            </a:r>
            <a:br>
              <a:rPr lang="en-US" dirty="0" smtClean="0"/>
            </a:br>
            <a:r>
              <a:rPr lang="en-US" b="1" i="1" dirty="0" smtClean="0"/>
              <a:t>Suitability</a:t>
            </a:r>
            <a:endParaRPr lang="en-US" b="1" i="1" dirty="0">
              <a:solidFill>
                <a:srgbClr val="6FB7D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168" y="1948101"/>
            <a:ext cx="5268832" cy="4343400"/>
          </a:xfrm>
        </p:spPr>
        <p:txBody>
          <a:bodyPr/>
          <a:lstStyle/>
          <a:p>
            <a:r>
              <a:rPr lang="en-US" dirty="0" smtClean="0"/>
              <a:t>Appropriate artifacts</a:t>
            </a:r>
          </a:p>
          <a:p>
            <a:r>
              <a:rPr lang="en-US" dirty="0" smtClean="0"/>
              <a:t>Contributor support</a:t>
            </a:r>
          </a:p>
          <a:p>
            <a:pPr lvl="1"/>
            <a:r>
              <a:rPr lang="en-US" dirty="0" smtClean="0"/>
              <a:t>Developer presence</a:t>
            </a:r>
          </a:p>
          <a:p>
            <a:pPr lvl="1"/>
            <a:r>
              <a:rPr lang="en-US" dirty="0" smtClean="0"/>
              <a:t>Supportive atmosphere</a:t>
            </a:r>
          </a:p>
          <a:p>
            <a:pPr lvl="1"/>
            <a:r>
              <a:rPr lang="en-US" dirty="0" smtClean="0"/>
              <a:t>Operating processes documented</a:t>
            </a:r>
          </a:p>
          <a:p>
            <a:endParaRPr lang="en-US" dirty="0"/>
          </a:p>
        </p:txBody>
      </p:sp>
      <p:pic>
        <p:nvPicPr>
          <p:cNvPr id="4" name="Picture 3" descr="MP9004015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83" y="2139591"/>
            <a:ext cx="2346112" cy="23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Criteria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695219"/>
              </p:ext>
            </p:extLst>
          </p:nvPr>
        </p:nvGraphicFramePr>
        <p:xfrm>
          <a:off x="571500" y="1524000"/>
          <a:ext cx="8061685" cy="38151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52700"/>
                <a:gridCol w="3048000"/>
                <a:gridCol w="2460985"/>
              </a:tblGrid>
              <a:tr h="7366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Viability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Approachability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Suitability</a:t>
                      </a:r>
                      <a:endParaRPr lang="en-US" sz="3200" dirty="0"/>
                    </a:p>
                  </a:txBody>
                  <a:tcPr/>
                </a:tc>
              </a:tr>
              <a:tr h="26701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-Domain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-Maturity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-User Support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-Roadmap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-Contribution Types</a:t>
                      </a:r>
                    </a:p>
                    <a:p>
                      <a:endParaRPr lang="en-US" sz="2800" dirty="0" smtClean="0"/>
                    </a:p>
                    <a:p>
                      <a:r>
                        <a:rPr lang="en-US" sz="2800" dirty="0" smtClean="0"/>
                        <a:t>-Openness</a:t>
                      </a:r>
                      <a:r>
                        <a:rPr lang="en-US" sz="2800" baseline="0" dirty="0" smtClean="0"/>
                        <a:t> to</a:t>
                      </a:r>
                    </a:p>
                    <a:p>
                      <a:r>
                        <a:rPr lang="en-US" sz="2800" baseline="0" dirty="0" smtClean="0"/>
                        <a:t>      Contributions</a:t>
                      </a:r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-Student Friendliness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800" dirty="0" smtClean="0"/>
                        <a:t>Product Description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dirty="0" smtClean="0"/>
                        <a:t>Platform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dirty="0" smtClean="0"/>
                        <a:t>Development Features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4174" y="5638800"/>
            <a:ext cx="8412033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15875">
            <a:noFill/>
          </a:ln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Evaluate on a 3-point scale.  Score greater than 20 is a viable project.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0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SetUp</a:t>
            </a:r>
            <a:r>
              <a:rPr lang="en-US" dirty="0" smtClean="0"/>
              <a:t> - IRC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 form of communication</a:t>
            </a:r>
          </a:p>
          <a:p>
            <a:r>
              <a:rPr lang="en-US" dirty="0" smtClean="0"/>
              <a:t>Download and install IRC client:</a:t>
            </a:r>
          </a:p>
          <a:p>
            <a:pPr lvl="1"/>
            <a:r>
              <a:rPr lang="en-US" dirty="0" smtClean="0"/>
              <a:t>Firefox </a:t>
            </a:r>
            <a:r>
              <a:rPr lang="en-US" dirty="0" err="1" smtClean="0"/>
              <a:t>Chatzilla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://addons.mozilla.org/en-US/firefox/addon/chatzilla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Chrome CIRC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chrome.google.com/webstore/category/apps</a:t>
            </a:r>
            <a:endParaRPr lang="en-US" dirty="0" smtClean="0"/>
          </a:p>
          <a:p>
            <a:pPr lvl="1"/>
            <a:r>
              <a:rPr lang="en-US" dirty="0" smtClean="0"/>
              <a:t>Mac Colloquy:  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://colloquy.info</a:t>
            </a:r>
            <a:r>
              <a:rPr lang="en-US" u="sng" dirty="0" smtClean="0">
                <a:hlinkClick r:id="rId4"/>
              </a:rPr>
              <a:t>/</a:t>
            </a:r>
            <a:endParaRPr lang="en-US" dirty="0"/>
          </a:p>
          <a:p>
            <a:r>
              <a:rPr lang="en-US" dirty="0" smtClean="0"/>
              <a:t>/attach freenode.net</a:t>
            </a:r>
          </a:p>
          <a:p>
            <a:r>
              <a:rPr lang="en-US" dirty="0" smtClean="0"/>
              <a:t>/join #foss2serve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5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Sizzle-factor</a:t>
            </a:r>
          </a:p>
          <a:p>
            <a:pPr lvl="1"/>
            <a:r>
              <a:rPr lang="en-US" dirty="0" smtClean="0"/>
              <a:t>Humanitarian</a:t>
            </a:r>
          </a:p>
          <a:p>
            <a:pPr lvl="1"/>
            <a:r>
              <a:rPr lang="en-US" dirty="0" smtClean="0"/>
              <a:t>Gaming</a:t>
            </a:r>
          </a:p>
          <a:p>
            <a:pPr lvl="1"/>
            <a:r>
              <a:rPr lang="en-US" dirty="0" smtClean="0"/>
              <a:t>Mobile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r>
              <a:rPr lang="en-US" dirty="0" smtClean="0"/>
              <a:t>Sense of “ownership”</a:t>
            </a:r>
          </a:p>
          <a:p>
            <a:r>
              <a:rPr lang="en-US" dirty="0" smtClean="0"/>
              <a:t>Long-term prospects</a:t>
            </a:r>
          </a:p>
        </p:txBody>
      </p:sp>
      <p:pic>
        <p:nvPicPr>
          <p:cNvPr id="4" name="Picture 3" descr="MC900281004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6777">
            <a:off x="5878580" y="3256618"/>
            <a:ext cx="2667000" cy="1587500"/>
          </a:xfrm>
          <a:prstGeom prst="rect">
            <a:avLst/>
          </a:prstGeom>
        </p:spPr>
      </p:pic>
      <p:pic>
        <p:nvPicPr>
          <p:cNvPr id="6" name="Picture 5" descr="MC900364588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444532"/>
            <a:ext cx="1460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– 15 minutes</a:t>
            </a:r>
            <a:br>
              <a:rPr lang="en-US" dirty="0" smtClean="0"/>
            </a:br>
            <a:r>
              <a:rPr lang="en-US" dirty="0" smtClean="0"/>
              <a:t>Compare Two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MouseTrap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wiki.gnome.org/MouseTrap</a:t>
            </a:r>
          </a:p>
          <a:p>
            <a:r>
              <a:rPr lang="en-US" dirty="0" smtClean="0"/>
              <a:t>Helios:</a:t>
            </a:r>
          </a:p>
          <a:p>
            <a:pPr lvl="1"/>
            <a:r>
              <a:rPr lang="en-US" dirty="0">
                <a:hlinkClick r:id="rId2"/>
              </a:rPr>
              <a:t>http://www.helios-foundation.org/</a:t>
            </a:r>
          </a:p>
          <a:p>
            <a:r>
              <a:rPr lang="en-US" dirty="0" smtClean="0"/>
              <a:t>Evaluation template:</a:t>
            </a:r>
          </a:p>
          <a:p>
            <a:pPr lvl="1"/>
            <a:r>
              <a:rPr lang="en-US" dirty="0" smtClean="0">
                <a:hlinkClick r:id="rId3"/>
              </a:rPr>
              <a:t>www.foss2serve.org/images/foss2serve/0/0c/Blank_Evaluation_Template.xlsx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68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099" name="Picture 3" descr="C:\Users\he302979\AppData\Local\Microsoft\Windows\Temporary Internet Files\Content.IE5\BLR365SL\MC9004325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657314" cy="36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80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Getting Started </a:t>
            </a:r>
            <a:br>
              <a:rPr lang="en-US" dirty="0" smtClean="0"/>
            </a:br>
            <a:r>
              <a:rPr lang="en-US" dirty="0" smtClean="0"/>
              <a:t>Step 1: Getting Organized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evaluation activities should help you identify possible HFOSS projects. </a:t>
            </a:r>
          </a:p>
          <a:p>
            <a:r>
              <a:rPr lang="en-US" dirty="0" smtClean="0"/>
              <a:t>Cursory examination for: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352800"/>
          <a:ext cx="7696200" cy="3352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48100"/>
                <a:gridCol w="3848100"/>
              </a:tblGrid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Project</a:t>
                      </a:r>
                      <a:r>
                        <a:rPr lang="en-US" sz="3200" b="1" baseline="0" dirty="0" smtClean="0"/>
                        <a:t> Wiki/Page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Committers</a:t>
                      </a:r>
                      <a:endParaRPr lang="en-US" sz="32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Mailing</a:t>
                      </a:r>
                      <a:r>
                        <a:rPr lang="en-US" sz="3200" b="1" baseline="0" dirty="0" smtClean="0"/>
                        <a:t> list(s)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Bug</a:t>
                      </a:r>
                      <a:r>
                        <a:rPr lang="en-US" sz="3200" b="1" baseline="0" dirty="0" smtClean="0"/>
                        <a:t> Tracking</a:t>
                      </a:r>
                      <a:endParaRPr lang="en-US" sz="32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Roadmap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Source Code</a:t>
                      </a:r>
                      <a:r>
                        <a:rPr lang="en-US" sz="3200" b="1" baseline="0" dirty="0" smtClean="0"/>
                        <a:t> Control</a:t>
                      </a:r>
                      <a:endParaRPr lang="en-US" sz="32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Documentation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Releases</a:t>
                      </a:r>
                      <a:endParaRPr lang="en-US" sz="32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IRC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261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</a:t>
            </a:r>
            <a:br>
              <a:rPr lang="en-US" dirty="0" smtClean="0"/>
            </a:br>
            <a:r>
              <a:rPr lang="en-US" dirty="0" smtClean="0"/>
              <a:t>Step 1: Getting Organized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kinds of deliverables for students. </a:t>
            </a:r>
          </a:p>
          <a:p>
            <a:r>
              <a:rPr lang="en-US" dirty="0" smtClean="0"/>
              <a:t>Find Roadmap/bug tracker and identify possible contributions. </a:t>
            </a:r>
          </a:p>
          <a:p>
            <a:pPr lvl="1"/>
            <a:r>
              <a:rPr lang="en-US" dirty="0" smtClean="0"/>
              <a:t>See if you can trace the process of one or more bug fixes or enhancements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96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br>
              <a:rPr lang="en-US" dirty="0" smtClean="0"/>
            </a:br>
            <a:r>
              <a:rPr lang="en-US" dirty="0" smtClean="0"/>
              <a:t>Step 2: Lurking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 mailing list(s) and observe for several weeks.</a:t>
            </a:r>
          </a:p>
          <a:p>
            <a:pPr lvl="1"/>
            <a:r>
              <a:rPr lang="en-US" dirty="0" smtClean="0"/>
              <a:t>Read logs for several months or year back</a:t>
            </a:r>
          </a:p>
          <a:p>
            <a:pPr lvl="1"/>
            <a:r>
              <a:rPr lang="en-US" dirty="0" smtClean="0"/>
              <a:t>Who are the major community members and what are their roles?</a:t>
            </a:r>
          </a:p>
          <a:p>
            <a:r>
              <a:rPr lang="en-US" dirty="0" smtClean="0"/>
              <a:t>Join IRC and lurk.</a:t>
            </a:r>
          </a:p>
          <a:p>
            <a:r>
              <a:rPr lang="en-US" dirty="0" smtClean="0"/>
              <a:t>Identify meeting times and lurk in meetings.</a:t>
            </a:r>
          </a:p>
          <a:p>
            <a:pPr lvl="1"/>
            <a:r>
              <a:rPr lang="en-US" dirty="0" smtClean="0"/>
              <a:t>What are the areas of interest to the community?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9217" name="Picture 1" descr="C:\Documents and Settings\Hellis\Local Settings\Temporary Internet Files\Content.IE5\83PRM2V9\MC9003206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061" y="76200"/>
            <a:ext cx="1358139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7714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br>
              <a:rPr lang="en-US" dirty="0" smtClean="0"/>
            </a:br>
            <a:r>
              <a:rPr lang="en-US" dirty="0" smtClean="0"/>
              <a:t>Step 3: Introducing Yourself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yourself and your motivation for joining the group.</a:t>
            </a:r>
          </a:p>
          <a:p>
            <a:r>
              <a:rPr lang="en-US" dirty="0" smtClean="0"/>
              <a:t>Identify what you (and students) can contribute to the project.</a:t>
            </a:r>
          </a:p>
          <a:p>
            <a:pPr lvl="1"/>
            <a:r>
              <a:rPr lang="en-US" dirty="0" smtClean="0"/>
              <a:t>Not details, but generalities (e.g., work on documentation)</a:t>
            </a:r>
          </a:p>
          <a:p>
            <a:r>
              <a:rPr lang="en-US" dirty="0" smtClean="0"/>
              <a:t>Describe the student body that </a:t>
            </a:r>
            <a:br>
              <a:rPr lang="en-US" dirty="0" smtClean="0"/>
            </a:br>
            <a:r>
              <a:rPr lang="en-US" dirty="0" smtClean="0"/>
              <a:t>you’ll be introducing to the </a:t>
            </a:r>
            <a:br>
              <a:rPr lang="en-US" dirty="0" smtClean="0"/>
            </a:br>
            <a:r>
              <a:rPr lang="en-US" dirty="0" smtClean="0"/>
              <a:t>community.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8197" name="Picture 5" descr="C:\Documents and Settings\Hellis\Local Settings\Temporary Internet Files\Content.IE5\IHT2761O\MC9000786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409981"/>
            <a:ext cx="1682363" cy="2061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0077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br>
              <a:rPr lang="en-US" dirty="0" smtClean="0"/>
            </a:br>
            <a:r>
              <a:rPr lang="en-US" dirty="0" smtClean="0"/>
              <a:t>Step 3: Introducing Yourself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what you are looking for from the community.</a:t>
            </a:r>
          </a:p>
          <a:p>
            <a:pPr lvl="1"/>
            <a:r>
              <a:rPr lang="en-US" dirty="0" smtClean="0"/>
              <a:t>Project ideas?</a:t>
            </a:r>
          </a:p>
          <a:p>
            <a:pPr lvl="1"/>
            <a:r>
              <a:rPr lang="en-US" dirty="0" smtClean="0"/>
              <a:t>Contact for particular aspect (e.g., documentation)</a:t>
            </a:r>
          </a:p>
          <a:p>
            <a:r>
              <a:rPr lang="en-US" dirty="0" smtClean="0"/>
              <a:t>Remember, goal is to facilitate student entrance into the community, not “find a project”.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33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br>
              <a:rPr lang="en-US" dirty="0" smtClean="0"/>
            </a:br>
            <a:r>
              <a:rPr lang="en-US" dirty="0" smtClean="0"/>
              <a:t>Step 4: Finding Things To Do –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 small task that you can accomplish. </a:t>
            </a:r>
          </a:p>
          <a:p>
            <a:pPr lvl="1"/>
            <a:r>
              <a:rPr lang="en-US" dirty="0" smtClean="0"/>
              <a:t>Identify the committer and commit process for the task</a:t>
            </a:r>
          </a:p>
          <a:p>
            <a:r>
              <a:rPr lang="en-US" dirty="0" smtClean="0"/>
              <a:t>Let the community know what you’re working on.</a:t>
            </a:r>
          </a:p>
          <a:p>
            <a:r>
              <a:rPr lang="en-US" dirty="0" smtClean="0"/>
              <a:t>Accomplish the task and get it committed!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146" name="Picture 2" descr="C:\Documents and Settings\Hellis\Local Settings\Temporary Internet Files\Content.IE5\LJJBDLG6\MC9002308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523" y="4403325"/>
            <a:ext cx="2324477" cy="245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5653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Download and Install </a:t>
            </a:r>
            <a:r>
              <a:rPr lang="en-US" dirty="0" err="1" smtClean="0"/>
              <a:t>MouseTrap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6781800" cy="17526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http://foss2serve.org/index.php</a:t>
            </a:r>
            <a:r>
              <a:rPr lang="en-US" dirty="0" smtClean="0">
                <a:hlinkClick r:id="rId2"/>
              </a:rPr>
              <a:t>/</a:t>
            </a:r>
            <a:br>
              <a:rPr lang="en-US" dirty="0" smtClean="0">
                <a:hlinkClick r:id="rId2"/>
              </a:rPr>
            </a:br>
            <a:r>
              <a:rPr lang="en-US" dirty="0" err="1" smtClean="0">
                <a:hlinkClick r:id="rId2"/>
              </a:rPr>
              <a:t>MouseTrap_Dev_Help#Complete_Git_and_Mousetrap_Install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1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Lay of the Land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Users\he302979\AppData\Local\Microsoft\Windows\Temporary Internet Files\Content.IE5\830P3M38\MP9004012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00" y="2590800"/>
            <a:ext cx="5374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27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8194" name="Picture 2" descr="C:\Users\he302979\AppData\Local\Microsoft\Windows\Temporary Internet Files\Content.IE5\TD1M1KK9\MP9004491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08697"/>
            <a:ext cx="3928110" cy="446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20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Finding Things for Students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027" name="Picture 3" descr="C:\Users\he302979\AppData\Local\Microsoft\Windows\Temporary Internet Files\Content.IE5\HYJ9T1KN\MP9004225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935"/>
            <a:ext cx="6629400" cy="44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95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learning can span:</a:t>
            </a:r>
          </a:p>
          <a:p>
            <a:pPr lvl="1"/>
            <a:r>
              <a:rPr lang="en-US" dirty="0" smtClean="0"/>
              <a:t>HFOSS as an item to be studied</a:t>
            </a:r>
          </a:p>
          <a:p>
            <a:pPr lvl="1"/>
            <a:r>
              <a:rPr lang="en-US" dirty="0" smtClean="0"/>
              <a:t>Draw artifacts from HFOSS</a:t>
            </a:r>
          </a:p>
          <a:p>
            <a:pPr lvl="1"/>
            <a:r>
              <a:rPr lang="en-US" dirty="0" smtClean="0"/>
              <a:t>Contribute back to HFOSS</a:t>
            </a:r>
          </a:p>
          <a:p>
            <a:pPr lvl="1"/>
            <a:r>
              <a:rPr lang="en-US" dirty="0" smtClean="0"/>
              <a:t>Individual assignments or sequences of assignments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24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could work as: </a:t>
            </a:r>
          </a:p>
          <a:p>
            <a:pPr lvl="1"/>
            <a:r>
              <a:rPr lang="en-US" dirty="0" smtClean="0"/>
              <a:t>Individuals, pairs, teams, interacting teams</a:t>
            </a:r>
          </a:p>
          <a:p>
            <a:r>
              <a:rPr lang="en-US" dirty="0" smtClean="0"/>
              <a:t>Deliverables could be: </a:t>
            </a:r>
          </a:p>
          <a:p>
            <a:pPr lvl="1"/>
            <a:r>
              <a:rPr lang="en-US" dirty="0" smtClean="0"/>
              <a:t>Development artifacts, assignments, blog posts, podcasts, </a:t>
            </a:r>
            <a:r>
              <a:rPr lang="en-US" dirty="0" err="1" smtClean="0"/>
              <a:t>vlogs</a:t>
            </a:r>
            <a:r>
              <a:rPr lang="en-US" dirty="0" smtClean="0"/>
              <a:t>, wiki pages, articles for magazines, newspapers, web sites, etc. </a:t>
            </a:r>
          </a:p>
          <a:p>
            <a:r>
              <a:rPr lang="en-US" dirty="0" smtClean="0"/>
              <a:t>Results could be</a:t>
            </a:r>
          </a:p>
          <a:p>
            <a:pPr lvl="1"/>
            <a:r>
              <a:rPr lang="en-US" dirty="0" smtClean="0"/>
              <a:t>Submitted to instructor for evaluation, submitted to the HFOSS community for comment, posted or shared for peer review , presented in class, discussed in class or online,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87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Myriad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HFOSS projects desire contributions beyond code. </a:t>
            </a:r>
          </a:p>
          <a:p>
            <a:r>
              <a:rPr lang="en-US" dirty="0" smtClean="0"/>
              <a:t>Most HFOSS projects provide opportunities for a variety of learning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62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 Ways to be a </a:t>
            </a:r>
            <a:r>
              <a:rPr lang="en-US" dirty="0" err="1" smtClean="0"/>
              <a:t>FOSSer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Use &amp; Evaluate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/>
              <a:t>FOSS Participants</a:t>
            </a:r>
          </a:p>
          <a:p>
            <a:pPr lvl="0"/>
            <a:r>
              <a:rPr lang="en-US" dirty="0" smtClean="0"/>
              <a:t>HFOSS Project Overview</a:t>
            </a:r>
          </a:p>
          <a:p>
            <a:pPr lvl="0"/>
            <a:r>
              <a:rPr lang="en-US" dirty="0" smtClean="0"/>
              <a:t>Communication</a:t>
            </a:r>
          </a:p>
          <a:p>
            <a:pPr lvl="0"/>
            <a:r>
              <a:rPr lang="en-US" dirty="0" smtClean="0"/>
              <a:t>Tools</a:t>
            </a:r>
          </a:p>
          <a:p>
            <a:pPr lvl="0"/>
            <a:r>
              <a:rPr lang="en-US" dirty="0" smtClean="0"/>
              <a:t>Business Model</a:t>
            </a:r>
          </a:p>
          <a:p>
            <a:pPr lvl="0"/>
            <a:r>
              <a:rPr lang="en-US" dirty="0" smtClean="0"/>
              <a:t>Philosophy and Politics</a:t>
            </a:r>
          </a:p>
          <a:p>
            <a:r>
              <a:rPr lang="en-US" dirty="0"/>
              <a:t>Privacy and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Documentation</a:t>
            </a:r>
            <a:endParaRPr lang="en-US" dirty="0"/>
          </a:p>
          <a:p>
            <a:pPr lvl="0"/>
            <a:r>
              <a:rPr lang="en-US" dirty="0"/>
              <a:t>Visual Design</a:t>
            </a:r>
          </a:p>
          <a:p>
            <a:pPr lvl="0"/>
            <a:r>
              <a:rPr lang="en-US" dirty="0"/>
              <a:t>Quality and Testing</a:t>
            </a:r>
          </a:p>
          <a:p>
            <a:pPr lvl="0"/>
            <a:r>
              <a:rPr lang="en-US" dirty="0"/>
              <a:t>Usability</a:t>
            </a:r>
          </a:p>
          <a:p>
            <a:pPr lvl="0"/>
            <a:r>
              <a:rPr lang="en-US" dirty="0"/>
              <a:t>Design</a:t>
            </a:r>
          </a:p>
          <a:p>
            <a:pPr lvl="0"/>
            <a:r>
              <a:rPr lang="en-US" dirty="0"/>
              <a:t>Style</a:t>
            </a:r>
          </a:p>
          <a:p>
            <a:pPr lvl="0"/>
            <a:r>
              <a:rPr lang="en-US" dirty="0" smtClean="0"/>
              <a:t>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1066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hlinkClick r:id="rId2"/>
              </a:rPr>
              <a:t>http://xcitegroup.org/softhum/doku.php?id=f:50ways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59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FOSS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 a FOSS user and find out why they use FOSS, benefits/drawbacks, etc. </a:t>
            </a:r>
          </a:p>
          <a:p>
            <a:r>
              <a:rPr lang="en-US" dirty="0" smtClean="0"/>
              <a:t>Interview a FOSS contributor to find out how they got involved, their role(s), their background, etc. </a:t>
            </a:r>
          </a:p>
          <a:p>
            <a:r>
              <a:rPr lang="en-US" dirty="0" smtClean="0"/>
              <a:t>Shadow a FOSS contributor over time to see what they do, and summarize.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7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HFOSS 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Research history of HFOSS project and summarize. </a:t>
            </a:r>
          </a:p>
          <a:p>
            <a:pPr lvl="1"/>
            <a:r>
              <a:rPr lang="en-US" dirty="0" smtClean="0"/>
              <a:t>When did it start? How many releases? How many users? </a:t>
            </a:r>
          </a:p>
          <a:p>
            <a:r>
              <a:rPr lang="en-US" dirty="0" smtClean="0"/>
              <a:t>Review archived discussion of a chat, thread, or forum and summarize, categorize or reflect on the content. </a:t>
            </a:r>
          </a:p>
          <a:p>
            <a:r>
              <a:rPr lang="en-US" dirty="0" smtClean="0"/>
              <a:t>Study completed defect or feature proposal, and create a concise summary.</a:t>
            </a:r>
          </a:p>
          <a:p>
            <a:pPr lvl="1"/>
            <a:r>
              <a:rPr lang="en-US" dirty="0" smtClean="0"/>
              <a:t>Include details, people involved and roles, steps taken, etc.</a:t>
            </a:r>
          </a:p>
          <a:p>
            <a:pPr lvl="1"/>
            <a:r>
              <a:rPr lang="en-US" dirty="0" smtClean="0"/>
              <a:t>Verify the bug if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47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Choose an RSS client, subscribe to RSS feeds for HFOSS, read, and summarize. </a:t>
            </a:r>
          </a:p>
          <a:p>
            <a:r>
              <a:rPr lang="en-US" dirty="0" smtClean="0"/>
              <a:t>Subscribe to an IRC channel, listen to a meeting, write summary.</a:t>
            </a:r>
          </a:p>
          <a:p>
            <a:r>
              <a:rPr lang="en-US" dirty="0" smtClean="0"/>
              <a:t>Work remotely with another student to develop profiles for each other</a:t>
            </a:r>
          </a:p>
          <a:p>
            <a:r>
              <a:rPr lang="en-US" dirty="0" smtClean="0"/>
              <a:t>Study the social norms of communication within a FOSS community. (i.e. how to ask questions, respond, etc.)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4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usability of a specified feature or screen and summarize results.</a:t>
            </a:r>
          </a:p>
          <a:p>
            <a:pPr lvl="1"/>
            <a:r>
              <a:rPr lang="en-US" dirty="0" smtClean="0"/>
              <a:t>Using formal guidelines or rubric </a:t>
            </a:r>
          </a:p>
          <a:p>
            <a:pPr lvl="1"/>
            <a:r>
              <a:rPr lang="en-US" dirty="0" smtClean="0"/>
              <a:t>Using heuristic evaluation </a:t>
            </a:r>
          </a:p>
          <a:p>
            <a:r>
              <a:rPr lang="en-US" dirty="0" smtClean="0"/>
              <a:t>Evaluate accessibility of feature/screen. </a:t>
            </a:r>
          </a:p>
          <a:p>
            <a:r>
              <a:rPr lang="en-US" dirty="0" smtClean="0"/>
              <a:t>Brainstorm list of possible enhancements for project, choose a few to document.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Free Software Definition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Free software is a matter of the users' freedom to run, copy, distribute, study, change and improve the software.</a:t>
            </a:r>
          </a:p>
          <a:p>
            <a:r>
              <a:rPr lang="en-US" altLang="en-US" smtClean="0"/>
              <a:t>Four freedoms</a:t>
            </a:r>
          </a:p>
          <a:p>
            <a:pPr lvl="1"/>
            <a:r>
              <a:rPr lang="en-US" altLang="en-US" smtClean="0"/>
              <a:t>To run the program, for any purpose</a:t>
            </a:r>
          </a:p>
          <a:p>
            <a:pPr lvl="1"/>
            <a:r>
              <a:rPr lang="en-US" altLang="en-US" smtClean="0"/>
              <a:t>To study the program works, and change it</a:t>
            </a:r>
          </a:p>
          <a:p>
            <a:pPr lvl="1"/>
            <a:r>
              <a:rPr lang="en-US" altLang="en-US" smtClean="0"/>
              <a:t>To redistribute copies</a:t>
            </a:r>
          </a:p>
          <a:p>
            <a:pPr lvl="1"/>
            <a:r>
              <a:rPr lang="en-US" altLang="en-US" smtClean="0"/>
              <a:t>To distribute copies of your modified versions</a:t>
            </a:r>
          </a:p>
          <a:p>
            <a:pPr lvl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F349C0DA-DA3B-4FE5-B37E-91DD30BDD292}" type="slidenum">
              <a:rPr lang="en-US" smtClean="0"/>
              <a:pPr algn="ctr">
                <a:defRPr/>
              </a:pPr>
              <a:t>6</a:t>
            </a:fld>
            <a:endParaRPr lang="en-US"/>
          </a:p>
        </p:txBody>
      </p:sp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1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The Course: Software Engineering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smtClean="0"/>
              <a:t>Senior-level software engineering course</a:t>
            </a:r>
          </a:p>
          <a:p>
            <a:r>
              <a:rPr lang="en-US" sz="3200" smtClean="0"/>
              <a:t>Two 75 minute meetings per week</a:t>
            </a:r>
          </a:p>
          <a:p>
            <a:r>
              <a:rPr lang="en-US" sz="3200" smtClean="0"/>
              <a:t>Goals: </a:t>
            </a:r>
          </a:p>
          <a:p>
            <a:pPr lvl="1"/>
            <a:r>
              <a:rPr lang="en-US" smtClean="0"/>
              <a:t>Expose students to major development steps</a:t>
            </a:r>
          </a:p>
          <a:p>
            <a:pPr lvl="2"/>
            <a:r>
              <a:rPr lang="en-US" smtClean="0"/>
              <a:t>Requirements, design, code, test, maintenance</a:t>
            </a:r>
          </a:p>
          <a:p>
            <a:pPr lvl="1"/>
            <a:r>
              <a:rPr lang="en-US" smtClean="0"/>
              <a:t>Provide experience with complex, on-going project</a:t>
            </a:r>
          </a:p>
          <a:p>
            <a:pPr lvl="1"/>
            <a:r>
              <a:rPr lang="en-US" smtClean="0"/>
              <a:t>Involve students in professional community</a:t>
            </a:r>
          </a:p>
        </p:txBody>
      </p:sp>
      <p:pic>
        <p:nvPicPr>
          <p:cNvPr id="68612" name="Picture 4" descr="sta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388" y="5005388"/>
            <a:ext cx="1852612" cy="1852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000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The Project: Caribou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3200" smtClean="0"/>
              <a:t>On-screen keyboard</a:t>
            </a:r>
          </a:p>
          <a:p>
            <a:r>
              <a:rPr lang="en-US" sz="3200" smtClean="0"/>
              <a:t>Part of GNOME desktop environment</a:t>
            </a:r>
          </a:p>
          <a:p>
            <a:r>
              <a:rPr lang="en-US" sz="3200" smtClean="0"/>
              <a:t>Use by mouse or switch device</a:t>
            </a:r>
          </a:p>
          <a:p>
            <a:r>
              <a:rPr lang="en-US" sz="3200" smtClean="0">
                <a:solidFill>
                  <a:srgbClr val="000000"/>
                </a:solidFill>
              </a:rPr>
              <a:t>Customizable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Keyboard layout, font, color, etc.</a:t>
            </a:r>
            <a:endParaRPr lang="en-US" smtClean="0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59263"/>
            <a:ext cx="69342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32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Caribou Development Environment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2800" smtClean="0"/>
              <a:t>1500 lines of Python code</a:t>
            </a:r>
          </a:p>
          <a:p>
            <a:pPr lvl="1"/>
            <a:r>
              <a:rPr lang="en-US" sz="2400" smtClean="0"/>
              <a:t>Download from git repository</a:t>
            </a:r>
          </a:p>
          <a:p>
            <a:pPr lvl="1"/>
            <a:r>
              <a:rPr lang="en-US" sz="2400" smtClean="0"/>
              <a:t>8 files</a:t>
            </a:r>
          </a:p>
          <a:p>
            <a:pPr lvl="1"/>
            <a:r>
              <a:rPr lang="en-US" sz="2400" smtClean="0"/>
              <a:t>15 classes</a:t>
            </a:r>
          </a:p>
          <a:p>
            <a:r>
              <a:rPr lang="en-US" sz="2800" smtClean="0"/>
              <a:t>Keyboards stored as XML or JSON format</a:t>
            </a:r>
          </a:p>
          <a:p>
            <a:r>
              <a:rPr lang="en-US" sz="2800" smtClean="0"/>
              <a:t>Code organization relatively complex</a:t>
            </a:r>
          </a:p>
          <a:p>
            <a:pPr lvl="1"/>
            <a:r>
              <a:rPr lang="en-US" sz="2400" smtClean="0"/>
              <a:t>Creation involves multiple install.sh and make files</a:t>
            </a:r>
          </a:p>
          <a:p>
            <a:pPr lvl="1"/>
            <a:r>
              <a:rPr lang="en-US" sz="2400" smtClean="0"/>
              <a:t>Four levels of directories and make files</a:t>
            </a:r>
          </a:p>
          <a:p>
            <a:r>
              <a:rPr lang="en-US" sz="2800" smtClean="0"/>
              <a:t>We wrote requirements, design, test spec, and made code contributions</a:t>
            </a:r>
          </a:p>
        </p:txBody>
      </p:sp>
      <p:pic>
        <p:nvPicPr>
          <p:cNvPr id="66564" name="Picture 4" descr="pyth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447800"/>
            <a:ext cx="1847850" cy="181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4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Enhancements:</a:t>
            </a:r>
            <a:br>
              <a:rPr lang="en-US" smtClean="0"/>
            </a:br>
            <a:r>
              <a:rPr lang="en-US" smtClean="0"/>
              <a:t>English Lexical Keyboard</a:t>
            </a:r>
          </a:p>
        </p:txBody>
      </p:sp>
      <p:pic>
        <p:nvPicPr>
          <p:cNvPr id="71684" name="Picture 4" descr="lexi-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8382000" cy="1765300"/>
          </a:xfrm>
          <a:ln/>
        </p:spPr>
      </p:pic>
      <p:sp>
        <p:nvSpPr>
          <p:cNvPr id="71685" name="Rectangle 5"/>
          <p:cNvSpPr>
            <a:spLocks/>
          </p:cNvSpPr>
          <p:nvPr/>
        </p:nvSpPr>
        <p:spPr bwMode="auto">
          <a:xfrm>
            <a:off x="609600" y="3657600"/>
            <a:ext cx="822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Also added: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Shift Key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Esc Key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Delete Key (vs backspace)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Page Up, Page Down</a:t>
            </a:r>
          </a:p>
        </p:txBody>
      </p:sp>
    </p:spTree>
    <p:extLst>
      <p:ext uri="{BB962C8B-B14F-4D97-AF65-F5344CB8AC3E}">
        <p14:creationId xmlns:p14="http://schemas.microsoft.com/office/powerpoint/2010/main" val="28507311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Contributing Back and Winding Down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052" name="Picture 4" descr="C:\Users\he302979\AppData\Local\Microsoft\Windows\Temporary Internet Files\Content.IE5\830P3M38\MC9000787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657600" cy="271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215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FOSS survives on contributions from users and developers.</a:t>
            </a:r>
          </a:p>
          <a:p>
            <a:r>
              <a:rPr lang="en-US" dirty="0" smtClean="0"/>
              <a:t>Pay back in:</a:t>
            </a:r>
          </a:p>
          <a:p>
            <a:pPr lvl="1"/>
            <a:r>
              <a:rPr lang="en-US" dirty="0" smtClean="0"/>
              <a:t>Documentation, reviews, testing, answering questions, etc.</a:t>
            </a:r>
          </a:p>
          <a:p>
            <a:r>
              <a:rPr lang="en-US" dirty="0" smtClean="0"/>
              <a:t>You don’t have to be an expert.</a:t>
            </a:r>
          </a:p>
          <a:p>
            <a:r>
              <a:rPr lang="en-US" dirty="0" smtClean="0"/>
              <a:t>Small contributions can be very valuable.</a:t>
            </a:r>
          </a:p>
          <a:p>
            <a:pPr lvl="1"/>
            <a:r>
              <a:rPr lang="en-US" dirty="0" smtClean="0"/>
              <a:t>Most people start with small contributions.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051" name="Picture 3" descr="C:\Documents and Settings\Hellis\Local Settings\Temporary Internet Files\Content.IE5\89E32F8D\MC9004419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438400"/>
            <a:ext cx="2311400" cy="964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3440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Winding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It's better to communicate undone work than to do </a:t>
            </a:r>
            <a:r>
              <a:rPr lang="en-US" dirty="0" err="1" smtClean="0"/>
              <a:t>uncommunicated</a:t>
            </a:r>
            <a:r>
              <a:rPr lang="en-US" dirty="0" smtClean="0"/>
              <a:t> work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When courses end students need to gracefully hand off/close their work.</a:t>
            </a:r>
          </a:p>
          <a:p>
            <a:pPr lvl="1"/>
            <a:r>
              <a:rPr lang="en-US" dirty="0" smtClean="0"/>
              <a:t>Document remaining work</a:t>
            </a:r>
          </a:p>
          <a:p>
            <a:pPr lvl="1"/>
            <a:r>
              <a:rPr lang="en-US" dirty="0" smtClean="0"/>
              <a:t>Try to find someone to take it on</a:t>
            </a:r>
          </a:p>
          <a:p>
            <a:pPr lvl="1"/>
            <a:r>
              <a:rPr lang="en-US" dirty="0" smtClean="0"/>
              <a:t>Or at least to leave it in findable place with a clear indication that a maintainer is now needed. </a:t>
            </a:r>
          </a:p>
          <a:p>
            <a:r>
              <a:rPr lang="en-US" dirty="0" smtClean="0"/>
              <a:t>Contribution isn’t “complete” until hand off is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34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projects that might fit:</a:t>
            </a:r>
          </a:p>
          <a:p>
            <a:pPr lvl="1"/>
            <a:r>
              <a:rPr lang="en-US" dirty="0" err="1" smtClean="0"/>
              <a:t>Ushahidi</a:t>
            </a:r>
            <a:endParaRPr lang="en-US" dirty="0" smtClean="0"/>
          </a:p>
          <a:p>
            <a:pPr lvl="1"/>
            <a:r>
              <a:rPr lang="en-US" dirty="0" err="1" smtClean="0"/>
              <a:t>OpenMRS</a:t>
            </a:r>
            <a:endParaRPr lang="en-US" dirty="0" smtClean="0"/>
          </a:p>
          <a:p>
            <a:pPr lvl="1"/>
            <a:r>
              <a:rPr lang="en-US" dirty="0" err="1" smtClean="0"/>
              <a:t>Sahana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5EBC2-12FA-4DAC-9208-53513007645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6" name="Picture 7" descr="http://teachingopensource.org/images/thumb/d/d1/Posse-logo.png/350px-Poss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3712984" cy="135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702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Pointers – General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“Producing Open Source Software.”</a:t>
            </a:r>
          </a:p>
          <a:p>
            <a:pPr lvl="1" eaLnBrk="1" hangingPunct="1"/>
            <a:r>
              <a:rPr lang="en-US" smtClean="0"/>
              <a:t>Karl Fogel and O’Reilly Media</a:t>
            </a:r>
          </a:p>
          <a:p>
            <a:pPr lvl="1" eaLnBrk="1" hangingPunct="1"/>
            <a:r>
              <a:rPr lang="en-US" smtClean="0"/>
              <a:t>http://producingoss.com/</a:t>
            </a:r>
          </a:p>
          <a:p>
            <a:pPr eaLnBrk="1" hangingPunct="1"/>
            <a:r>
              <a:rPr lang="en-US" smtClean="0"/>
              <a:t>“Open Advice”</a:t>
            </a:r>
          </a:p>
          <a:p>
            <a:pPr lvl="1" eaLnBrk="1" hangingPunct="1"/>
            <a:r>
              <a:rPr lang="en-US" smtClean="0"/>
              <a:t>http://open-advice.org/</a:t>
            </a:r>
          </a:p>
          <a:p>
            <a:pPr eaLnBrk="1" hangingPunct="1"/>
            <a:r>
              <a:rPr lang="en-US" smtClean="0"/>
              <a:t>“The Open Source Way”</a:t>
            </a:r>
          </a:p>
          <a:p>
            <a:pPr lvl="1" eaLnBrk="1" hangingPunct="1"/>
            <a:r>
              <a:rPr lang="en-US" smtClean="0"/>
              <a:t>Karsten Wade, Red Hat</a:t>
            </a:r>
          </a:p>
          <a:p>
            <a:pPr lvl="1" eaLnBrk="1" hangingPunct="1"/>
            <a:r>
              <a:rPr lang="en-US" smtClean="0"/>
              <a:t>http://theopensourceway.org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by Gregory W. Hislop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8A4E2A-5E08-41A4-9B13-F09D7ABBD6D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-6485"/>
            <a:ext cx="2290762" cy="1524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3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Pointers - General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“OpenSource.com”</a:t>
            </a:r>
          </a:p>
          <a:p>
            <a:pPr lvl="1" eaLnBrk="1" hangingPunct="1"/>
            <a:r>
              <a:rPr lang="en-US" dirty="0" smtClean="0"/>
              <a:t>Red Hat</a:t>
            </a:r>
          </a:p>
          <a:p>
            <a:pPr lvl="1" eaLnBrk="1" hangingPunct="1"/>
            <a:r>
              <a:rPr lang="en-US" dirty="0" smtClean="0"/>
              <a:t>http://opensource.com/</a:t>
            </a:r>
          </a:p>
          <a:p>
            <a:pPr eaLnBrk="1" hangingPunct="1"/>
            <a:r>
              <a:rPr lang="en-US" dirty="0" smtClean="0"/>
              <a:t>“The Cathedral and the Bazaar”</a:t>
            </a:r>
          </a:p>
          <a:p>
            <a:pPr lvl="1" eaLnBrk="1" hangingPunct="1"/>
            <a:r>
              <a:rPr lang="en-US" dirty="0" smtClean="0"/>
              <a:t>Eric Raymond</a:t>
            </a:r>
          </a:p>
          <a:p>
            <a:pPr lvl="1" eaLnBrk="1" hangingPunct="1"/>
            <a:r>
              <a:rPr lang="en-US" dirty="0" smtClean="0"/>
              <a:t>http://www.catb.org/esr/writings/homesteading/</a:t>
            </a:r>
          </a:p>
          <a:p>
            <a:pPr eaLnBrk="1" hangingPunct="1"/>
            <a:r>
              <a:rPr lang="en-US" dirty="0" smtClean="0"/>
              <a:t>Pop </a:t>
            </a:r>
            <a:r>
              <a:rPr lang="en-US" dirty="0"/>
              <a:t>culture </a:t>
            </a:r>
            <a:r>
              <a:rPr lang="en-US" dirty="0" smtClean="0"/>
              <a:t>to explain FOSS </a:t>
            </a:r>
            <a:endParaRPr lang="en-US" dirty="0"/>
          </a:p>
          <a:p>
            <a:pPr lvl="1" eaLnBrk="1" hangingPunct="1"/>
            <a:r>
              <a:rPr lang="en-US" dirty="0"/>
              <a:t>http://www.youtube.com/watch?v=m1rDkolRvwo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by Gregory W. Hislop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D684-2255-44AF-BCC5-B42068C8215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238" y="0"/>
            <a:ext cx="2290762" cy="1524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2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Legal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How do you implement FOSS within the legal system?</a:t>
            </a:r>
          </a:p>
          <a:p>
            <a:pPr lvl="1">
              <a:defRPr/>
            </a:pPr>
            <a:r>
              <a:rPr lang="en-US" dirty="0" smtClean="0"/>
              <a:t>FOSS is not Public Domain</a:t>
            </a:r>
          </a:p>
          <a:p>
            <a:pPr>
              <a:defRPr/>
            </a:pPr>
            <a:r>
              <a:rPr lang="en-US" dirty="0" err="1" smtClean="0"/>
              <a:t>Copyleft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Use copyright to control the material</a:t>
            </a:r>
          </a:p>
          <a:p>
            <a:pPr lvl="1">
              <a:defRPr/>
            </a:pPr>
            <a:r>
              <a:rPr lang="en-US" dirty="0" smtClean="0"/>
              <a:t>Share  the rights via license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“making </a:t>
            </a:r>
            <a:r>
              <a:rPr lang="en-US" dirty="0"/>
              <a:t>a program (or other work) free, and requiring all modified and extended versions of the program to be free as well.”</a:t>
            </a:r>
          </a:p>
          <a:p>
            <a:pPr>
              <a:defRPr/>
            </a:pPr>
            <a:r>
              <a:rPr lang="en-US" dirty="0"/>
              <a:t>Implementation: GNU General Public </a:t>
            </a:r>
            <a:r>
              <a:rPr lang="en-US" dirty="0" smtClean="0"/>
              <a:t>License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1BF046E-A124-4D64-AE3B-C685DC3F20C1}" type="slidenum">
              <a:rPr lang="en-US" smtClean="0"/>
              <a:pPr algn="ctr">
                <a:defRPr/>
              </a:pPr>
              <a:t>7</a:t>
            </a:fld>
            <a:endParaRPr lang="en-US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 rot="10800000">
            <a:off x="7772400" y="574675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latin typeface="Arial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8783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Pointers - Humanitarian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NSF project series</a:t>
            </a:r>
          </a:p>
          <a:p>
            <a:pPr lvl="1" eaLnBrk="1" hangingPunct="1"/>
            <a:r>
              <a:rPr lang="en-US" dirty="0" smtClean="0"/>
              <a:t>HFOSS</a:t>
            </a:r>
          </a:p>
          <a:p>
            <a:pPr lvl="2" eaLnBrk="1" hangingPunct="1"/>
            <a:r>
              <a:rPr lang="en-US" dirty="0" smtClean="0"/>
              <a:t>http://hfoss.org/</a:t>
            </a:r>
          </a:p>
          <a:p>
            <a:pPr lvl="1" eaLnBrk="1" hangingPunct="1"/>
            <a:r>
              <a:rPr lang="en-US" dirty="0" err="1" smtClean="0"/>
              <a:t>SoftHum</a:t>
            </a:r>
            <a:endParaRPr lang="en-US" dirty="0" smtClean="0"/>
          </a:p>
          <a:p>
            <a:pPr lvl="2" eaLnBrk="1" hangingPunct="1"/>
            <a:r>
              <a:rPr lang="en-US" dirty="0" smtClean="0"/>
              <a:t>http://xcitegroup.org/softhum</a:t>
            </a:r>
          </a:p>
          <a:p>
            <a:pPr lvl="1" eaLnBrk="1" hangingPunct="1"/>
            <a:r>
              <a:rPr lang="en-US" dirty="0" err="1" smtClean="0"/>
              <a:t>HumIT</a:t>
            </a:r>
            <a:endParaRPr lang="en-US" dirty="0" smtClean="0"/>
          </a:p>
          <a:p>
            <a:pPr lvl="2" eaLnBrk="1" hangingPunct="1"/>
            <a:r>
              <a:rPr lang="en-US" dirty="0" smtClean="0"/>
              <a:t>http://xcitegroup.org/humIT</a:t>
            </a:r>
          </a:p>
          <a:p>
            <a:pPr lvl="1" eaLnBrk="1" hangingPunct="1"/>
            <a:r>
              <a:rPr lang="en-US" dirty="0" smtClean="0"/>
              <a:t>Foss2serve</a:t>
            </a:r>
          </a:p>
          <a:p>
            <a:pPr lvl="2" eaLnBrk="1" hangingPunct="1"/>
            <a:r>
              <a:rPr lang="en-US" dirty="0" smtClean="0"/>
              <a:t>http://foss2serve.org</a:t>
            </a:r>
          </a:p>
          <a:p>
            <a:pPr lvl="2" eaLnBrk="1" hangingPunct="1"/>
            <a:r>
              <a:rPr lang="en-US" dirty="0" smtClean="0"/>
              <a:t>Will incorporate </a:t>
            </a:r>
            <a:r>
              <a:rPr lang="en-US" dirty="0" err="1" smtClean="0"/>
              <a:t>SoftHum</a:t>
            </a:r>
            <a:r>
              <a:rPr lang="en-US" dirty="0" smtClean="0"/>
              <a:t> and </a:t>
            </a:r>
            <a:r>
              <a:rPr lang="en-US" dirty="0" err="1" smtClean="0"/>
              <a:t>HumIT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by Gregory W. Hislop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227F07-ECC2-4FF1-B294-AF1BBEDD87C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5664" y="5334000"/>
            <a:ext cx="2290762" cy="1524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19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FOSS Today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828800" y="3048000"/>
            <a:ext cx="51816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What has resulted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</a:rPr>
              <a:t>all this noise about FOSS?</a:t>
            </a:r>
          </a:p>
        </p:txBody>
      </p:sp>
    </p:spTree>
    <p:extLst>
      <p:ext uri="{BB962C8B-B14F-4D97-AF65-F5344CB8AC3E}">
        <p14:creationId xmlns:p14="http://schemas.microsoft.com/office/powerpoint/2010/main" val="4747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FOSS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5FC04DA5-1EB1-4601-B45F-6DAD13AD9917}" type="slidenum">
              <a:rPr lang="en-US" smtClean="0"/>
              <a:pPr algn="ctr">
                <a:defRPr/>
              </a:pPr>
              <a:t>9</a:t>
            </a:fld>
            <a:endParaRPr lang="en-US"/>
          </a:p>
        </p:txBody>
      </p:sp>
      <p:pic>
        <p:nvPicPr>
          <p:cNvPr id="922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1447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http://cssu-bg.org/wp-content/uploads/2011/11/Microsoft-Windows-Dominate-Market-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13716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http://www.nesbitt.ca/images/logos/linu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1752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" descr="http://andrew.stannard.name/blog/wp-content/uploads/2010/11/201-540x5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1978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lopEll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5218</TotalTime>
  <Words>3097</Words>
  <Application>Microsoft Office PowerPoint</Application>
  <PresentationFormat>On-screen Show (4:3)</PresentationFormat>
  <Paragraphs>584</Paragraphs>
  <Slides>70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HislopEllis</vt:lpstr>
      <vt:lpstr>Getting Started in Open Source - A Tour of a Real Project</vt:lpstr>
      <vt:lpstr>Acknowledgement and Licensing</vt:lpstr>
      <vt:lpstr>Set-Up - Pads</vt:lpstr>
      <vt:lpstr>SetUp - IRC</vt:lpstr>
      <vt:lpstr>Lay of the Land</vt:lpstr>
      <vt:lpstr>Free Software Definition</vt:lpstr>
      <vt:lpstr>Legal Mechanisms</vt:lpstr>
      <vt:lpstr>FOSS Today</vt:lpstr>
      <vt:lpstr>FOSS Today</vt:lpstr>
      <vt:lpstr>FOSS Today</vt:lpstr>
      <vt:lpstr>Control</vt:lpstr>
      <vt:lpstr>Control and Community</vt:lpstr>
      <vt:lpstr>Community</vt:lpstr>
      <vt:lpstr>Community</vt:lpstr>
      <vt:lpstr>Communication</vt:lpstr>
      <vt:lpstr>Why Learn or Teach FOSS?</vt:lpstr>
      <vt:lpstr>What is HFOSS?</vt:lpstr>
      <vt:lpstr>Finding a Community</vt:lpstr>
      <vt:lpstr>It’s All About Community</vt:lpstr>
      <vt:lpstr>Get to Know Your Community - 1</vt:lpstr>
      <vt:lpstr>Get to Know Your Community - 2</vt:lpstr>
      <vt:lpstr>Get to Know Your Community - 3</vt:lpstr>
      <vt:lpstr>Project Tour - MouseTrap</vt:lpstr>
      <vt:lpstr>All Projects Need:</vt:lpstr>
      <vt:lpstr>FOSS Communication Needs</vt:lpstr>
      <vt:lpstr>FOSS Communication Tools</vt:lpstr>
      <vt:lpstr>FOSS Leadership</vt:lpstr>
      <vt:lpstr>Code Repository</vt:lpstr>
      <vt:lpstr>Issue Tracker</vt:lpstr>
      <vt:lpstr>MouseTrap - 1</vt:lpstr>
      <vt:lpstr>MouseTrap - 2 </vt:lpstr>
      <vt:lpstr>Project Evaluation</vt:lpstr>
      <vt:lpstr>Good Project vs. Bad Projects</vt:lpstr>
      <vt:lpstr>Step 1: Choose an Evaluation Set</vt:lpstr>
      <vt:lpstr>Step 2: Evaluation</vt:lpstr>
      <vt:lpstr>Mission Critical Criteria  Viability</vt:lpstr>
      <vt:lpstr>Mission Critical Criteria     Approachability</vt:lpstr>
      <vt:lpstr>Mission Critical Criteria Suitability</vt:lpstr>
      <vt:lpstr>Secondary Criteria</vt:lpstr>
      <vt:lpstr>Other Considerations</vt:lpstr>
      <vt:lpstr>Hands On – 15 minutes Compare Two Projects</vt:lpstr>
      <vt:lpstr>Getting Started</vt:lpstr>
      <vt:lpstr>Getting Started  Step 1: Getting Organized - 1</vt:lpstr>
      <vt:lpstr>Getting Started  Step 1: Getting Organized - 2</vt:lpstr>
      <vt:lpstr>Getting Started Step 2: Lurking</vt:lpstr>
      <vt:lpstr>Getting Started Step 3: Introducing Yourself - 1</vt:lpstr>
      <vt:lpstr>Getting Started Step 3: Introducing Yourself - 2</vt:lpstr>
      <vt:lpstr>Getting Started Step 4: Finding Things To Do – 1 </vt:lpstr>
      <vt:lpstr>Download and Install MouseTrap</vt:lpstr>
      <vt:lpstr>BREAK!</vt:lpstr>
      <vt:lpstr>Finding Things for Students</vt:lpstr>
      <vt:lpstr>Scope of Learning</vt:lpstr>
      <vt:lpstr>Activity Structure</vt:lpstr>
      <vt:lpstr>Myriad Activities</vt:lpstr>
      <vt:lpstr>50 Ways to be a FOSSer</vt:lpstr>
      <vt:lpstr>Example - FOSS Participants</vt:lpstr>
      <vt:lpstr>Example - HFOSS Project Overview</vt:lpstr>
      <vt:lpstr>Example - Communication</vt:lpstr>
      <vt:lpstr>Example - Usability</vt:lpstr>
      <vt:lpstr>The Course: Software Engineering</vt:lpstr>
      <vt:lpstr>The Project: Caribou</vt:lpstr>
      <vt:lpstr>Caribou Development Environment</vt:lpstr>
      <vt:lpstr>Student Enhancements: English Lexical Keyboard</vt:lpstr>
      <vt:lpstr>Contributing Back and Winding Down</vt:lpstr>
      <vt:lpstr>Giving Back</vt:lpstr>
      <vt:lpstr>Winding Down</vt:lpstr>
      <vt:lpstr>7. Conclusion</vt:lpstr>
      <vt:lpstr>Pointers – General</vt:lpstr>
      <vt:lpstr>Pointers - General</vt:lpstr>
      <vt:lpstr>Pointers - Humanitarian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Greg</cp:lastModifiedBy>
  <cp:revision>894</cp:revision>
  <dcterms:created xsi:type="dcterms:W3CDTF">2009-06-29T15:20:32Z</dcterms:created>
  <dcterms:modified xsi:type="dcterms:W3CDTF">2014-04-25T11:42:12Z</dcterms:modified>
</cp:coreProperties>
</file>