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3" r:id="rId2"/>
    <p:sldId id="295" r:id="rId3"/>
    <p:sldId id="296" r:id="rId4"/>
    <p:sldId id="297" r:id="rId5"/>
    <p:sldId id="291" r:id="rId6"/>
    <p:sldId id="284" r:id="rId7"/>
    <p:sldId id="290" r:id="rId8"/>
    <p:sldId id="292" r:id="rId9"/>
    <p:sldId id="282" r:id="rId10"/>
    <p:sldId id="285" r:id="rId11"/>
    <p:sldId id="293" r:id="rId12"/>
    <p:sldId id="294" r:id="rId13"/>
    <p:sldId id="288" r:id="rId14"/>
    <p:sldId id="274" r:id="rId15"/>
    <p:sldId id="279" r:id="rId16"/>
    <p:sldId id="280" r:id="rId17"/>
    <p:sldId id="281" r:id="rId18"/>
    <p:sldId id="275" r:id="rId19"/>
    <p:sldId id="27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4615" autoAdjust="0"/>
    <p:restoredTop sz="86387" autoAdjust="0"/>
  </p:normalViewPr>
  <p:slideViewPr>
    <p:cSldViewPr>
      <p:cViewPr varScale="1">
        <p:scale>
          <a:sx n="83" d="100"/>
          <a:sy n="83" d="100"/>
        </p:scale>
        <p:origin x="-11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271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C2DC6F-9F51-441F-A8FB-6856741689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9724C0-FE27-449C-A842-70C24D73CCD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443FE2-F857-46E4-A13B-0FB0C6F5799E}" type="slidenum">
              <a:rPr lang="en-US"/>
              <a:pPr/>
              <a:t>1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0563"/>
            <a:ext cx="4559300" cy="3419475"/>
          </a:xfrm>
          <a:ln w="12700" cap="flat">
            <a:solidFill>
              <a:schemeClr val="tx1"/>
            </a:solidFill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4343400"/>
            <a:ext cx="5049838" cy="4106863"/>
          </a:xfrm>
          <a:ln/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by Gregory W. Hislop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4E2C40-6CBD-449C-B1EC-813EFC4B03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1A8814-A1F1-40E2-9B10-BC9D3795CB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B93D03-72EA-4F24-84FE-2362B806F1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B2A207-DC9A-44B4-ADC8-A87E63D4E8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7A8125-0CAA-4EFE-A611-C43373F2EC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5B3883-FD08-4E6A-802E-42658DFC05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281934-C3D4-4398-8459-79469CA049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B4C7FB-A37C-4CD9-A4E6-44D11303AE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392E36-9D10-4985-8213-25B1F2CCC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3B05F9-77AE-450D-909D-95D37795EA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BCF5C7-0B70-406B-A3DB-E56B81A199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/>
            </a:lvl1pPr>
          </a:lstStyle>
          <a:p>
            <a:r>
              <a:rPr lang="en-US"/>
              <a:t>Copyright by Gregory W. Hislop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E10ACC-704E-4761-8343-81E7F7DA1DF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0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Inspire-CT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Middle School to Industry: Vertical Integration to Inspire Interest in Computational Thinking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760CB3-ED09-402F-9702-92C484F45C2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computational thinking (CT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Not clearly defined, but getting better</a:t>
            </a:r>
          </a:p>
          <a:p>
            <a:pPr lvl="1"/>
            <a:r>
              <a:rPr lang="en-US" dirty="0" smtClean="0"/>
              <a:t>Not clearly persistent as a concept</a:t>
            </a:r>
            <a:endParaRPr lang="en-US" dirty="0" smtClean="0"/>
          </a:p>
          <a:p>
            <a:r>
              <a:rPr lang="en-US" dirty="0" smtClean="0"/>
              <a:t>Prominent in NSF solicitations</a:t>
            </a:r>
            <a:endParaRPr lang="en-US" dirty="0" smtClean="0"/>
          </a:p>
          <a:p>
            <a:pPr lvl="1"/>
            <a:r>
              <a:rPr lang="en-US" dirty="0" smtClean="0"/>
              <a:t>Broadening </a:t>
            </a:r>
            <a:r>
              <a:rPr lang="en-US" dirty="0" smtClean="0"/>
              <a:t>Participation in </a:t>
            </a:r>
            <a:r>
              <a:rPr lang="en-US" dirty="0" smtClean="0"/>
              <a:t>Computing (BPC)</a:t>
            </a:r>
            <a:endParaRPr lang="en-US" dirty="0" smtClean="0"/>
          </a:p>
          <a:p>
            <a:pPr lvl="1"/>
            <a:r>
              <a:rPr lang="en-US" dirty="0" smtClean="0"/>
              <a:t>CISE </a:t>
            </a:r>
            <a:r>
              <a:rPr lang="en-US" dirty="0" smtClean="0"/>
              <a:t>Pathways to Revitalized Undergraduate Computing </a:t>
            </a:r>
            <a:r>
              <a:rPr lang="en-US" dirty="0" smtClean="0"/>
              <a:t>Education (CPATH)</a:t>
            </a:r>
          </a:p>
          <a:p>
            <a:pPr lvl="1"/>
            <a:r>
              <a:rPr lang="en-US" dirty="0" smtClean="0"/>
              <a:t>Computing Education for the 21</a:t>
            </a:r>
            <a:r>
              <a:rPr lang="en-US" baseline="30000" dirty="0" smtClean="0"/>
              <a:t>st</a:t>
            </a:r>
            <a:r>
              <a:rPr lang="en-US" dirty="0" smtClean="0"/>
              <a:t> Century (CE21)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ISTE/CSTA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Computational </a:t>
            </a:r>
            <a:r>
              <a:rPr lang="en-US" sz="2400" dirty="0" smtClean="0"/>
              <a:t>thinking (CT) is a problem-solving process that includes (but is not limited to) the following characteristics: </a:t>
            </a:r>
          </a:p>
          <a:p>
            <a:pPr lvl="1"/>
            <a:r>
              <a:rPr lang="en-US" sz="2000" dirty="0" smtClean="0"/>
              <a:t>Formulating </a:t>
            </a:r>
            <a:r>
              <a:rPr lang="en-US" sz="2000" dirty="0" smtClean="0"/>
              <a:t>problems in a way that enables us to use a computer and other tools to help solve them.</a:t>
            </a:r>
          </a:p>
          <a:p>
            <a:pPr lvl="1"/>
            <a:r>
              <a:rPr lang="en-US" sz="2000" dirty="0" smtClean="0"/>
              <a:t>Logically </a:t>
            </a:r>
            <a:r>
              <a:rPr lang="en-US" sz="2000" dirty="0" smtClean="0"/>
              <a:t>organizing and analyzing data</a:t>
            </a:r>
          </a:p>
          <a:p>
            <a:pPr lvl="1"/>
            <a:r>
              <a:rPr lang="en-US" sz="2000" dirty="0" smtClean="0"/>
              <a:t>Representing </a:t>
            </a:r>
            <a:r>
              <a:rPr lang="en-US" sz="2000" dirty="0" smtClean="0"/>
              <a:t>data through abstractions such as models and simulations</a:t>
            </a:r>
          </a:p>
          <a:p>
            <a:pPr lvl="1"/>
            <a:r>
              <a:rPr lang="en-US" sz="2000" dirty="0" smtClean="0"/>
              <a:t>Automating </a:t>
            </a:r>
            <a:r>
              <a:rPr lang="en-US" sz="2000" dirty="0" smtClean="0"/>
              <a:t>solutions through algorithmic thinking (a series of ordered steps)</a:t>
            </a:r>
          </a:p>
          <a:p>
            <a:pPr lvl="1"/>
            <a:r>
              <a:rPr lang="en-US" sz="2000" dirty="0" smtClean="0"/>
              <a:t>Identifying</a:t>
            </a:r>
            <a:r>
              <a:rPr lang="en-US" sz="2000" dirty="0" smtClean="0"/>
              <a:t>, analyzing, and implementing possible solutions with the goal of achieving the most efficient and effective combination of steps and resources </a:t>
            </a:r>
          </a:p>
          <a:p>
            <a:pPr lvl="1"/>
            <a:r>
              <a:rPr lang="en-US" sz="2000" dirty="0" smtClean="0"/>
              <a:t>Generalizing </a:t>
            </a:r>
            <a:r>
              <a:rPr lang="en-US" sz="2000" dirty="0" smtClean="0"/>
              <a:t>and transferring this problem solving process to a wide variety of problems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ISTE/CSTA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These </a:t>
            </a:r>
            <a:r>
              <a:rPr lang="en-US" dirty="0" smtClean="0"/>
              <a:t>skills are supported and enhanced by a number of dispositions or attitudes that are essential dimensions of CT. These dispositions or attitudes include:</a:t>
            </a:r>
          </a:p>
          <a:p>
            <a:pPr lvl="1"/>
            <a:r>
              <a:rPr lang="en-US" dirty="0" smtClean="0"/>
              <a:t>Confidence </a:t>
            </a:r>
            <a:r>
              <a:rPr lang="en-US" dirty="0" smtClean="0"/>
              <a:t>in dealing with complexity</a:t>
            </a:r>
          </a:p>
          <a:p>
            <a:pPr lvl="1"/>
            <a:r>
              <a:rPr lang="en-US" dirty="0" smtClean="0"/>
              <a:t>Persistence </a:t>
            </a:r>
            <a:r>
              <a:rPr lang="en-US" dirty="0" smtClean="0"/>
              <a:t>in working with difficult problems</a:t>
            </a:r>
          </a:p>
          <a:p>
            <a:pPr lvl="1"/>
            <a:r>
              <a:rPr lang="en-US" dirty="0" smtClean="0"/>
              <a:t>Tolerance </a:t>
            </a:r>
            <a:r>
              <a:rPr lang="en-US" dirty="0" smtClean="0"/>
              <a:t>for ambiguity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ability to deal with open ended problems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ability to communicate and work with others to achieve a common goal or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981200"/>
          </a:xfrm>
        </p:spPr>
        <p:txBody>
          <a:bodyPr/>
          <a:lstStyle/>
          <a:p>
            <a:r>
              <a:rPr lang="en-US" dirty="0" smtClean="0"/>
              <a:t>Inspire-CT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18A7FA-CF2B-43A8-AF10-D181D7F7BCE6}" type="slidenum">
              <a:rPr lang="en-US"/>
              <a:pPr/>
              <a:t>14</a:t>
            </a:fld>
            <a:endParaRPr 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Ideas</a:t>
            </a:r>
            <a:endParaRPr 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for computational thinkers</a:t>
            </a:r>
          </a:p>
          <a:p>
            <a:pPr lvl="1"/>
            <a:r>
              <a:rPr lang="en-US" dirty="0" smtClean="0"/>
              <a:t>Computing majors: 62,000 grads for 155,000 positions</a:t>
            </a:r>
          </a:p>
          <a:p>
            <a:pPr lvl="1"/>
            <a:r>
              <a:rPr lang="en-US" dirty="0" smtClean="0"/>
              <a:t>Non-computing majors: CT requirements in STEM and beyond</a:t>
            </a:r>
          </a:p>
          <a:p>
            <a:r>
              <a:rPr lang="en-US" dirty="0" smtClean="0"/>
              <a:t>Creating inspiration and motivation</a:t>
            </a:r>
          </a:p>
          <a:p>
            <a:pPr lvl="1"/>
            <a:r>
              <a:rPr lang="en-US" dirty="0" smtClean="0"/>
              <a:t>Harnessing the excitement of capstone design</a:t>
            </a:r>
          </a:p>
          <a:p>
            <a:pPr lvl="1"/>
            <a:r>
              <a:rPr lang="en-US" dirty="0" smtClean="0"/>
              <a:t>Integrating and applying skills and knowledge throughout the curriculum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Appealing to women and other under-represented groups</a:t>
            </a:r>
          </a:p>
          <a:p>
            <a:pPr lvl="1"/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Collaboration</a:t>
            </a:r>
          </a:p>
          <a:p>
            <a:pPr lvl="1"/>
            <a:r>
              <a:rPr lang="en-US" dirty="0" smtClean="0"/>
              <a:t>Creativity </a:t>
            </a:r>
          </a:p>
          <a:p>
            <a:pPr lvl="1"/>
            <a:r>
              <a:rPr lang="en-US" dirty="0" smtClean="0"/>
              <a:t>Communication</a:t>
            </a:r>
          </a:p>
          <a:p>
            <a:r>
              <a:rPr lang="en-US" dirty="0" smtClean="0"/>
              <a:t>Impacting </a:t>
            </a:r>
            <a:r>
              <a:rPr lang="en-US" dirty="0" smtClean="0"/>
              <a:t>students </a:t>
            </a:r>
            <a:r>
              <a:rPr lang="en-US" dirty="0" smtClean="0"/>
              <a:t>before college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learning</a:t>
            </a:r>
          </a:p>
          <a:p>
            <a:r>
              <a:rPr lang="en-US" dirty="0" smtClean="0"/>
              <a:t>Peer mentoring and modeling of success</a:t>
            </a:r>
          </a:p>
          <a:p>
            <a:r>
              <a:rPr lang="en-US" dirty="0" smtClean="0"/>
              <a:t>Significant computing experience earlier </a:t>
            </a:r>
          </a:p>
          <a:p>
            <a:pPr lvl="1"/>
            <a:r>
              <a:rPr lang="en-US" dirty="0" smtClean="0"/>
              <a:t>Within the undergraduate curriculum</a:t>
            </a:r>
          </a:p>
          <a:p>
            <a:pPr lvl="1"/>
            <a:r>
              <a:rPr lang="en-US" dirty="0" smtClean="0"/>
              <a:t>In grades 6-12</a:t>
            </a:r>
          </a:p>
          <a:p>
            <a:r>
              <a:rPr lang="en-US" dirty="0" smtClean="0"/>
              <a:t>Extension to industry </a:t>
            </a:r>
          </a:p>
          <a:p>
            <a:pPr lvl="1"/>
            <a:r>
              <a:rPr lang="en-US" dirty="0" smtClean="0"/>
              <a:t>Career alignment</a:t>
            </a:r>
          </a:p>
          <a:p>
            <a:pPr lvl="1"/>
            <a:r>
              <a:rPr lang="en-US" dirty="0" smtClean="0"/>
              <a:t>Mentoring and modeling for advanced undergrads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1295400" y="228600"/>
            <a:ext cx="6705600" cy="6400800"/>
            <a:chOff x="1493" y="3045"/>
            <a:chExt cx="9112" cy="8580"/>
          </a:xfrm>
        </p:grpSpPr>
        <p:sp>
          <p:nvSpPr>
            <p:cNvPr id="2066" name="Oval 18"/>
            <p:cNvSpPr>
              <a:spLocks noChangeArrowheads="1"/>
            </p:cNvSpPr>
            <p:nvPr/>
          </p:nvSpPr>
          <p:spPr bwMode="auto">
            <a:xfrm>
              <a:off x="2745" y="9406"/>
              <a:ext cx="7860" cy="22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5" name="Oval 17"/>
            <p:cNvSpPr>
              <a:spLocks noChangeArrowheads="1"/>
            </p:cNvSpPr>
            <p:nvPr/>
          </p:nvSpPr>
          <p:spPr bwMode="auto">
            <a:xfrm>
              <a:off x="2520" y="4771"/>
              <a:ext cx="7860" cy="412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auto">
            <a:xfrm>
              <a:off x="3945" y="3045"/>
              <a:ext cx="4650" cy="10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Professional Software Designers and Developers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3" name="AutoShape 15"/>
            <p:cNvSpPr>
              <a:spLocks noChangeArrowheads="1"/>
            </p:cNvSpPr>
            <p:nvPr/>
          </p:nvSpPr>
          <p:spPr bwMode="auto">
            <a:xfrm rot="5400000">
              <a:off x="5775" y="6429"/>
              <a:ext cx="1005" cy="1080"/>
            </a:xfrm>
            <a:prstGeom prst="curvedLeftArrow">
              <a:avLst>
                <a:gd name="adj1" fmla="val 21493"/>
                <a:gd name="adj2" fmla="val 42985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2" name="Text Box 14"/>
            <p:cNvSpPr txBox="1">
              <a:spLocks noChangeArrowheads="1"/>
            </p:cNvSpPr>
            <p:nvPr/>
          </p:nvSpPr>
          <p:spPr bwMode="auto">
            <a:xfrm>
              <a:off x="6900" y="6466"/>
              <a:ext cx="1770" cy="9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Subcontracting and Mentoring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4050" y="9706"/>
              <a:ext cx="2445" cy="99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High School Teams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6818" y="9706"/>
              <a:ext cx="2445" cy="99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Middle School Teams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9" name="AutoShape 11"/>
            <p:cNvSpPr>
              <a:spLocks noChangeArrowheads="1"/>
            </p:cNvSpPr>
            <p:nvPr/>
          </p:nvSpPr>
          <p:spPr bwMode="auto">
            <a:xfrm rot="5400000">
              <a:off x="5857" y="8559"/>
              <a:ext cx="1005" cy="1080"/>
            </a:xfrm>
            <a:prstGeom prst="curvedLeftArrow">
              <a:avLst>
                <a:gd name="adj1" fmla="val 21493"/>
                <a:gd name="adj2" fmla="val 42985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7185" y="8732"/>
              <a:ext cx="2377" cy="8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Mentoring and Participant-observers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1628" y="6345"/>
              <a:ext cx="1747" cy="8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Undergraduate Teams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1868" y="9991"/>
              <a:ext cx="1747" cy="8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Pre-college Participants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 rot="5400000">
              <a:off x="5775" y="4089"/>
              <a:ext cx="1005" cy="1080"/>
            </a:xfrm>
            <a:prstGeom prst="curvedLeftArrow">
              <a:avLst>
                <a:gd name="adj1" fmla="val 21493"/>
                <a:gd name="adj2" fmla="val 42985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7080" y="4126"/>
              <a:ext cx="2295" cy="7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Clients, Mentoring, and Review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3" name="Oval 5"/>
            <p:cNvSpPr>
              <a:spLocks noChangeArrowheads="1"/>
            </p:cNvSpPr>
            <p:nvPr/>
          </p:nvSpPr>
          <p:spPr bwMode="auto">
            <a:xfrm>
              <a:off x="3945" y="5298"/>
              <a:ext cx="4875" cy="104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Capstone Design Team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Experienced Computing Majors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1493" y="3270"/>
              <a:ext cx="1747" cy="8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Industry Collaborators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1" name="Oval 3"/>
            <p:cNvSpPr>
              <a:spLocks noChangeArrowheads="1"/>
            </p:cNvSpPr>
            <p:nvPr/>
          </p:nvSpPr>
          <p:spPr bwMode="auto">
            <a:xfrm>
              <a:off x="3495" y="7471"/>
              <a:ext cx="2865" cy="97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Less Experienced Majors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0" name="Oval 2"/>
            <p:cNvSpPr>
              <a:spLocks noChangeArrowheads="1"/>
            </p:cNvSpPr>
            <p:nvPr/>
          </p:nvSpPr>
          <p:spPr bwMode="auto">
            <a:xfrm>
              <a:off x="6668" y="7471"/>
              <a:ext cx="2707" cy="97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Non-computing Majors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Coordinating across courses and instructors</a:t>
            </a:r>
          </a:p>
          <a:p>
            <a:r>
              <a:rPr lang="en-US" dirty="0" smtClean="0"/>
              <a:t>Partitioning projects for vertical integration</a:t>
            </a:r>
          </a:p>
          <a:p>
            <a:r>
              <a:rPr lang="en-US" dirty="0" smtClean="0"/>
              <a:t>Meaningful participation by industry</a:t>
            </a:r>
          </a:p>
          <a:p>
            <a:r>
              <a:rPr lang="en-US" dirty="0" smtClean="0"/>
              <a:t>Instructor’s role</a:t>
            </a:r>
          </a:p>
          <a:p>
            <a:r>
              <a:rPr lang="en-US" dirty="0" smtClean="0"/>
              <a:t>Instructional material</a:t>
            </a:r>
          </a:p>
          <a:p>
            <a:r>
              <a:rPr lang="en-US" dirty="0" smtClean="0"/>
              <a:t>Instructional time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Up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Experiences with Vertical Integration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981200"/>
          </a:xfrm>
        </p:spPr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to Daytona Beach!</a:t>
            </a:r>
          </a:p>
          <a:p>
            <a:r>
              <a:rPr lang="en-US" dirty="0" smtClean="0"/>
              <a:t>Logistics</a:t>
            </a:r>
          </a:p>
          <a:p>
            <a:pPr lvl="1"/>
            <a:r>
              <a:rPr lang="en-US" dirty="0" smtClean="0"/>
              <a:t>Schedule and breaks</a:t>
            </a:r>
          </a:p>
          <a:p>
            <a:pPr lvl="1"/>
            <a:r>
              <a:rPr lang="en-US" dirty="0" smtClean="0"/>
              <a:t>Meals</a:t>
            </a:r>
          </a:p>
          <a:p>
            <a:pPr lvl="1"/>
            <a:r>
              <a:rPr lang="en-US" dirty="0" smtClean="0"/>
              <a:t>Restrooms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Inspire-CT team</a:t>
            </a:r>
          </a:p>
          <a:p>
            <a:r>
              <a:rPr lang="en-US" dirty="0" smtClean="0"/>
              <a:t>All participants</a:t>
            </a:r>
          </a:p>
          <a:p>
            <a:endParaRPr lang="en-US" dirty="0" smtClean="0"/>
          </a:p>
          <a:p>
            <a:r>
              <a:rPr lang="en-US" dirty="0" smtClean="0"/>
              <a:t>Where are you from?</a:t>
            </a:r>
          </a:p>
          <a:p>
            <a:r>
              <a:rPr lang="en-US" dirty="0" smtClean="0"/>
              <a:t>What do you do?</a:t>
            </a:r>
          </a:p>
          <a:p>
            <a:r>
              <a:rPr lang="en-US" dirty="0" smtClean="0"/>
              <a:t>Vertical integration?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981200"/>
          </a:xfrm>
        </p:spPr>
        <p:txBody>
          <a:bodyPr/>
          <a:lstStyle/>
          <a:p>
            <a:r>
              <a:rPr lang="en-US" dirty="0" smtClean="0"/>
              <a:t>Broad Trends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Decline in Computing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Apparent public perception that computing is a poor caree</a:t>
            </a:r>
            <a:r>
              <a:rPr lang="en-US" dirty="0" smtClean="0"/>
              <a:t>r choice</a:t>
            </a:r>
            <a:endParaRPr lang="en-US" dirty="0" smtClean="0"/>
          </a:p>
          <a:p>
            <a:pPr lvl="1"/>
            <a:r>
              <a:rPr lang="en-US" dirty="0" smtClean="0"/>
              <a:t>Dot </a:t>
            </a:r>
            <a:r>
              <a:rPr lang="en-US" dirty="0" smtClean="0"/>
              <a:t>com bubble burst</a:t>
            </a:r>
          </a:p>
          <a:p>
            <a:pPr lvl="1"/>
            <a:r>
              <a:rPr lang="en-US" dirty="0" smtClean="0"/>
              <a:t>Off-shoring of jobs</a:t>
            </a:r>
            <a:endParaRPr lang="en-US" dirty="0" smtClean="0"/>
          </a:p>
          <a:p>
            <a:pPr lvl="1"/>
            <a:r>
              <a:rPr lang="en-US" dirty="0" smtClean="0"/>
              <a:t>AP </a:t>
            </a:r>
            <a:r>
              <a:rPr lang="en-US" dirty="0" smtClean="0"/>
              <a:t>Computer Science Exam</a:t>
            </a:r>
          </a:p>
          <a:p>
            <a:r>
              <a:rPr lang="en-US" dirty="0" smtClean="0"/>
              <a:t>Further decline among under-represented groups</a:t>
            </a:r>
          </a:p>
          <a:p>
            <a:pPr lvl="1"/>
            <a:r>
              <a:rPr lang="en-US" dirty="0" smtClean="0"/>
              <a:t>37% of CS degrees in 1985 received by women</a:t>
            </a:r>
          </a:p>
          <a:p>
            <a:pPr lvl="1"/>
            <a:r>
              <a:rPr lang="en-US" dirty="0" smtClean="0"/>
              <a:t>12% of CS degrees in 2008 received by women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 in Computing Careers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447800"/>
            <a:ext cx="6019800" cy="520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Competency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shortfall isn’t just among computing majors and computing professionals</a:t>
            </a:r>
          </a:p>
          <a:p>
            <a:r>
              <a:rPr lang="en-US" dirty="0" smtClean="0"/>
              <a:t>Increasingly computing competency is required for all professions</a:t>
            </a:r>
          </a:p>
          <a:p>
            <a:pPr lvl="1"/>
            <a:r>
              <a:rPr lang="en-US" dirty="0" smtClean="0"/>
              <a:t>Not just computer literacy!</a:t>
            </a:r>
          </a:p>
          <a:p>
            <a:pPr lvl="1"/>
            <a:r>
              <a:rPr lang="en-US" dirty="0" smtClean="0"/>
              <a:t>Computational thinking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B4C7FB-A37C-4CD9-A4E6-44D11303AEC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981200"/>
          </a:xfrm>
        </p:spPr>
        <p:txBody>
          <a:bodyPr/>
          <a:lstStyle/>
          <a:p>
            <a:r>
              <a:rPr lang="en-US" dirty="0" smtClean="0"/>
              <a:t>Computational </a:t>
            </a:r>
            <a:r>
              <a:rPr lang="en-US" dirty="0" smtClean="0"/>
              <a:t>Thinking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GH 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H Whi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H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228</TotalTime>
  <Words>527</Words>
  <Application>Microsoft Office PowerPoint</Application>
  <PresentationFormat>On-screen Show (4:3)</PresentationFormat>
  <Paragraphs>116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Blank</vt:lpstr>
      <vt:lpstr>Inspire-CT</vt:lpstr>
      <vt:lpstr>Welcome</vt:lpstr>
      <vt:lpstr>Introduction</vt:lpstr>
      <vt:lpstr>Introductions</vt:lpstr>
      <vt:lpstr>Broad Trends</vt:lpstr>
      <vt:lpstr>Decline in Computing Students</vt:lpstr>
      <vt:lpstr>Opportunity in Computing Careers</vt:lpstr>
      <vt:lpstr>Computing Competency</vt:lpstr>
      <vt:lpstr>Computational Thinking</vt:lpstr>
      <vt:lpstr>Computational Thinking</vt:lpstr>
      <vt:lpstr>ISTE/CSTA Definition</vt:lpstr>
      <vt:lpstr>ISTE/CSTA Definition</vt:lpstr>
      <vt:lpstr>Inspire-CT</vt:lpstr>
      <vt:lpstr>Root Ideas</vt:lpstr>
      <vt:lpstr>Root Ideas</vt:lpstr>
      <vt:lpstr>Approach</vt:lpstr>
      <vt:lpstr>Slide 17</vt:lpstr>
      <vt:lpstr>Challenges</vt:lpstr>
      <vt:lpstr>Up Next</vt:lpstr>
    </vt:vector>
  </TitlesOfParts>
  <Company>Drexel 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Learning</dc:title>
  <dc:creator>Greg Hislop</dc:creator>
  <cp:lastModifiedBy>Greg Hislop</cp:lastModifiedBy>
  <cp:revision>17</cp:revision>
  <dcterms:created xsi:type="dcterms:W3CDTF">2010-05-23T17:24:40Z</dcterms:created>
  <dcterms:modified xsi:type="dcterms:W3CDTF">2011-06-08T02:11:19Z</dcterms:modified>
</cp:coreProperties>
</file>